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1" r:id="rId3"/>
    <p:sldMasterId id="2147483702" r:id="rId4"/>
    <p:sldMasterId id="2147483711" r:id="rId5"/>
  </p:sldMasterIdLst>
  <p:notesMasterIdLst>
    <p:notesMasterId r:id="rId33"/>
  </p:notesMasterIdLst>
  <p:sldIdLst>
    <p:sldId id="356" r:id="rId6"/>
    <p:sldId id="357" r:id="rId7"/>
    <p:sldId id="358" r:id="rId8"/>
    <p:sldId id="359" r:id="rId9"/>
    <p:sldId id="500" r:id="rId10"/>
    <p:sldId id="482" r:id="rId11"/>
    <p:sldId id="501" r:id="rId12"/>
    <p:sldId id="438" r:id="rId13"/>
    <p:sldId id="502" r:id="rId14"/>
    <p:sldId id="361" r:id="rId15"/>
    <p:sldId id="473" r:id="rId16"/>
    <p:sldId id="474" r:id="rId17"/>
    <p:sldId id="506" r:id="rId18"/>
    <p:sldId id="398" r:id="rId19"/>
    <p:sldId id="507" r:id="rId20"/>
    <p:sldId id="363" r:id="rId21"/>
    <p:sldId id="505" r:id="rId22"/>
    <p:sldId id="475" r:id="rId23"/>
    <p:sldId id="364" r:id="rId24"/>
    <p:sldId id="477" r:id="rId25"/>
    <p:sldId id="478" r:id="rId26"/>
    <p:sldId id="480" r:id="rId27"/>
    <p:sldId id="504" r:id="rId28"/>
    <p:sldId id="490" r:id="rId29"/>
    <p:sldId id="365" r:id="rId30"/>
    <p:sldId id="366" r:id="rId31"/>
    <p:sldId id="36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8F9"/>
    <a:srgbClr val="E85127"/>
    <a:srgbClr val="000000"/>
    <a:srgbClr val="D53D2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06" autoAdjust="0"/>
    <p:restoredTop sz="90204" autoAdjust="0"/>
  </p:normalViewPr>
  <p:slideViewPr>
    <p:cSldViewPr snapToGrid="0">
      <p:cViewPr varScale="1">
        <p:scale>
          <a:sx n="163" d="100"/>
          <a:sy n="163" d="100"/>
        </p:scale>
        <p:origin x="82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COGS/costs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Before discount</c:v>
                </c:pt>
                <c:pt idx="1">
                  <c:v>Same margin</c:v>
                </c:pt>
                <c:pt idx="2">
                  <c:v>Same profit</c:v>
                </c:pt>
                <c:pt idx="3">
                  <c:v>Same price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700</c:v>
                </c:pt>
                <c:pt idx="1">
                  <c:v>644</c:v>
                </c:pt>
                <c:pt idx="2">
                  <c:v>644</c:v>
                </c:pt>
                <c:pt idx="3">
                  <c:v>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0-4A0B-8706-B0F7A259CC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Gross Profit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Before discount</c:v>
                </c:pt>
                <c:pt idx="1">
                  <c:v>Same margin</c:v>
                </c:pt>
                <c:pt idx="2">
                  <c:v>Same profit</c:v>
                </c:pt>
                <c:pt idx="3">
                  <c:v>Same price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300</c:v>
                </c:pt>
                <c:pt idx="1">
                  <c:v>276</c:v>
                </c:pt>
                <c:pt idx="2">
                  <c:v>300</c:v>
                </c:pt>
                <c:pt idx="3">
                  <c:v>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30-4A0B-8706-B0F7A259CC6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065906488"/>
        <c:axId val="1065906816"/>
      </c:barChart>
      <c:catAx>
        <c:axId val="106590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65906816"/>
        <c:crosses val="autoZero"/>
        <c:auto val="1"/>
        <c:lblAlgn val="ctr"/>
        <c:lblOffset val="100"/>
        <c:noMultiLvlLbl val="0"/>
      </c:catAx>
      <c:valAx>
        <c:axId val="106590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Revenue (price)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65906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13949-EB57-4C4C-9B4A-320166D28A70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A770E-BA0D-4B6F-A3E7-8E3E6849C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44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35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Lose</a:t>
            </a:r>
            <a:r>
              <a:rPr lang="en-US" baseline="0" noProof="0" dirty="0"/>
              <a:t> money and get lower revenue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26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Lose</a:t>
            </a:r>
            <a:r>
              <a:rPr lang="en-US" baseline="0" noProof="0" dirty="0"/>
              <a:t> money and get lower revenue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71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117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24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3"/>
            <a:ext cx="12192000" cy="5843588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6" name="Rektangel 3"/>
          <p:cNvSpPr/>
          <p:nvPr userDrawn="1"/>
        </p:nvSpPr>
        <p:spPr>
          <a:xfrm>
            <a:off x="0" y="5802308"/>
            <a:ext cx="12201600" cy="105569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00" y="3060000"/>
            <a:ext cx="10992000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60369F-44D3-EA47-86B7-3693F4F9F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3" y="6009159"/>
            <a:ext cx="1952021" cy="6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6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999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3"/>
            <a:ext cx="12192000" cy="5843588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6" name="Rektangel 3"/>
          <p:cNvSpPr/>
          <p:nvPr userDrawn="1"/>
        </p:nvSpPr>
        <p:spPr>
          <a:xfrm>
            <a:off x="0" y="5802308"/>
            <a:ext cx="12201600" cy="105569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00" y="3060000"/>
            <a:ext cx="10992000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60369F-44D3-EA47-86B7-3693F4F9F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3" y="6009159"/>
            <a:ext cx="1952021" cy="6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1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7" y="1944004"/>
            <a:ext cx="10992001" cy="4049997"/>
          </a:xfrm>
        </p:spPr>
        <p:txBody>
          <a:bodyPr>
            <a:normAutofit/>
          </a:bodyPr>
          <a:lstStyle>
            <a:lvl1pPr marL="457178" indent="-457178">
              <a:buFontTx/>
              <a:buBlip>
                <a:blip r:embed="rId2"/>
              </a:buBlip>
              <a:defRPr sz="320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3762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7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7" y="1944005"/>
            <a:ext cx="10992001" cy="4049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78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5EF546-8DA5-C248-9062-AA1DA8DC40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7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7" y="1944005"/>
            <a:ext cx="5225060" cy="40499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5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EA711DB-9C2D-CE47-A2BF-24923059E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87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243" y="1952192"/>
            <a:ext cx="5376000" cy="404180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32" y="1952192"/>
            <a:ext cx="5376000" cy="404180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9161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829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0007" y="1944005"/>
            <a:ext cx="10992001" cy="404999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ett diagram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8635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826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7" y="1944004"/>
            <a:ext cx="10992001" cy="439200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75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3"/>
            <a:ext cx="12192000" cy="5843588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6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6" name="Rektangel 3"/>
          <p:cNvSpPr/>
          <p:nvPr userDrawn="1"/>
        </p:nvSpPr>
        <p:spPr>
          <a:xfrm>
            <a:off x="0" y="5802308"/>
            <a:ext cx="12201600" cy="105569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00" y="3060000"/>
            <a:ext cx="10992000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60369F-44D3-EA47-86B7-3693F4F9F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4" y="6009160"/>
            <a:ext cx="1952021" cy="6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59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9" y="1944005"/>
            <a:ext cx="10992001" cy="439200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80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9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9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9" y="1944006"/>
            <a:ext cx="10992001" cy="4392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3" y="6358626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21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6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9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EA711DB-9C2D-CE47-A2BF-24923059E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3" y="6358626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45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009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243" y="1952192"/>
            <a:ext cx="5376000" cy="4392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32" y="1952192"/>
            <a:ext cx="5376000" cy="4392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24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9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21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9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0009" y="1944006"/>
            <a:ext cx="10992001" cy="43920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ett diagram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29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43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4" y="1944002"/>
            <a:ext cx="10992001" cy="439200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 Insert Header and footer to change text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87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0E90-4788-4548-ACBC-D5F95280B120}" type="datetimeFigureOut">
              <a:rPr lang="sv-SE" smtClean="0"/>
              <a:t>2022-04-19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E602-7609-4AA5-A16F-50E84BFF9D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717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7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7" y="1944005"/>
            <a:ext cx="10992001" cy="4392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46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3"/>
            <a:ext cx="12192000" cy="5843588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6" name="Rektangel 3"/>
          <p:cNvSpPr/>
          <p:nvPr userDrawn="1"/>
        </p:nvSpPr>
        <p:spPr>
          <a:xfrm>
            <a:off x="0" y="5802308"/>
            <a:ext cx="12201600" cy="105569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00" y="3060000"/>
            <a:ext cx="10992000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60369F-44D3-EA47-86B7-3693F4F9F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3" y="6009159"/>
            <a:ext cx="1952021" cy="6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55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7" y="1944004"/>
            <a:ext cx="10992001" cy="439200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18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7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7" y="1944005"/>
            <a:ext cx="10992001" cy="4392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19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EA711DB-9C2D-CE47-A2BF-24923059E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72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243" y="1952192"/>
            <a:ext cx="5376000" cy="4392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32" y="1952192"/>
            <a:ext cx="5376000" cy="4392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90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</p:spTree>
    <p:extLst>
      <p:ext uri="{BB962C8B-B14F-4D97-AF65-F5344CB8AC3E}">
        <p14:creationId xmlns:p14="http://schemas.microsoft.com/office/powerpoint/2010/main" val="199736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0007" y="1944005"/>
            <a:ext cx="10992001" cy="43920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ett diagram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58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480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dast rubrik"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13000">
              <a:schemeClr val="accent2"/>
            </a:gs>
            <a:gs pos="48000">
              <a:schemeClr val="accent4"/>
            </a:gs>
            <a:gs pos="100000">
              <a:schemeClr val="accent4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3117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DA15EFF-991E-4FB3-B9CE-48C91665891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200" b="1" spc="100" noProof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47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EA711DB-9C2D-CE47-A2BF-24923059E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15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CAB 6.1 Title and contents">
    <p:bg>
      <p:bgPr>
        <a:gradFill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707906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krets&#10;&#10;Automatiskt genererad beskrivning">
            <a:extLst>
              <a:ext uri="{FF2B5EF4-FFF2-40B4-BE49-F238E27FC236}">
                <a16:creationId xmlns:a16="http://schemas.microsoft.com/office/drawing/2014/main" id="{57C2552E-3ECF-4370-8562-8EAE1F50B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369" r="7366" b="3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65293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krets&#10;&#10;Automatiskt genererad beskrivning">
            <a:extLst>
              <a:ext uri="{FF2B5EF4-FFF2-40B4-BE49-F238E27FC236}">
                <a16:creationId xmlns:a16="http://schemas.microsoft.com/office/drawing/2014/main" id="{57C2552E-3ECF-4370-8562-8EAE1F50B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369" r="7366" b="3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DCF7B1E-2C45-4075-B4B0-62F8EA842992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54000"/>
            </a:schemeClr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200" b="1" spc="100" noProof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2809573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955EE-125C-4361-B63D-01699094A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06981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CAB 6.1 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A33A202-F0E8-496F-8B3D-9B5F0AD452FB}"/>
              </a:ext>
            </a:extLst>
          </p:cNvPr>
          <p:cNvSpPr/>
          <p:nvPr userDrawn="1"/>
        </p:nvSpPr>
        <p:spPr bwMode="auto">
          <a:xfrm>
            <a:off x="2" y="0"/>
            <a:ext cx="12191999" cy="6858000"/>
          </a:xfrm>
          <a:prstGeom prst="rect">
            <a:avLst/>
          </a:prstGeom>
          <a:gradFill>
            <a:gsLst>
              <a:gs pos="44000">
                <a:srgbClr val="E1E4E4"/>
              </a:gs>
              <a:gs pos="0">
                <a:schemeClr val="tx2"/>
              </a:gs>
              <a:gs pos="100000">
                <a:schemeClr val="bg1"/>
              </a:gs>
            </a:gsLst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900" b="1" spc="75" noProof="0">
              <a:latin typeface="Arial"/>
              <a:cs typeface="Arial"/>
            </a:endParaRP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698455" y="544081"/>
            <a:ext cx="10801350" cy="3852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noProof="0" dirty="0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09744" y="851705"/>
            <a:ext cx="10790061" cy="648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5" y="1952192"/>
            <a:ext cx="10804480" cy="453750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FontTx/>
              <a:buNone/>
              <a:defRPr sz="2400" b="1" baseline="0">
                <a:solidFill>
                  <a:schemeClr val="tx1"/>
                </a:solidFill>
                <a:latin typeface="+mn-lt"/>
              </a:defRPr>
            </a:lvl1pPr>
            <a:lvl2pPr marL="146447" indent="0">
              <a:lnSpc>
                <a:spcPct val="120000"/>
              </a:lnSpc>
              <a:spcAft>
                <a:spcPts val="750"/>
              </a:spcAft>
              <a:buFontTx/>
              <a:buNone/>
              <a:defRPr sz="2100" b="1">
                <a:solidFill>
                  <a:schemeClr val="tx1"/>
                </a:solidFill>
                <a:latin typeface="+mn-lt"/>
              </a:defRPr>
            </a:lvl2pPr>
            <a:lvl3pPr marL="255985" indent="0">
              <a:lnSpc>
                <a:spcPct val="120000"/>
              </a:lnSpc>
              <a:buFontTx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339328" indent="0">
              <a:lnSpc>
                <a:spcPct val="120000"/>
              </a:lnSpc>
              <a:buFontTx/>
              <a:buNone/>
              <a:defRPr sz="1500" b="1">
                <a:solidFill>
                  <a:schemeClr val="tx1"/>
                </a:solidFill>
                <a:latin typeface="+mn-lt"/>
              </a:defRPr>
            </a:lvl4pPr>
            <a:lvl5pPr marL="419100" indent="0">
              <a:lnSpc>
                <a:spcPct val="120000"/>
              </a:lnSpc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format på </a:t>
            </a:r>
            <a:r>
              <a:rPr lang="en-US" noProof="0" dirty="0" err="1"/>
              <a:t>bakgrundstexten</a:t>
            </a:r>
            <a:endParaRPr lang="en-US" noProof="0" dirty="0"/>
          </a:p>
          <a:p>
            <a:pPr lvl="1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två</a:t>
            </a:r>
            <a:endParaRPr lang="en-US" noProof="0" dirty="0"/>
          </a:p>
          <a:p>
            <a:pPr lvl="2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tre</a:t>
            </a:r>
            <a:endParaRPr lang="en-US" noProof="0" dirty="0"/>
          </a:p>
          <a:p>
            <a:pPr lvl="3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fyra</a:t>
            </a:r>
            <a:endParaRPr lang="en-US" noProof="0" dirty="0"/>
          </a:p>
          <a:p>
            <a:pPr lvl="4"/>
            <a:r>
              <a:rPr lang="en-US" noProof="0" dirty="0" err="1"/>
              <a:t>Nivå</a:t>
            </a:r>
            <a:r>
              <a:rPr lang="en-US" noProof="0" dirty="0"/>
              <a:t> fem</a:t>
            </a:r>
          </a:p>
        </p:txBody>
      </p:sp>
    </p:spTree>
    <p:extLst>
      <p:ext uri="{BB962C8B-B14F-4D97-AF65-F5344CB8AC3E}">
        <p14:creationId xmlns:p14="http://schemas.microsoft.com/office/powerpoint/2010/main" val="17272763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innehål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5" y="1944000"/>
            <a:ext cx="10992001" cy="439200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NCAB GROUP ©  |  Insert Header and footer to change text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461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ubrik och innehål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5" y="1944000"/>
            <a:ext cx="10992001" cy="439200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NCAB GROUP ©  |  Insert Header and footer to change text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202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243" y="1952192"/>
            <a:ext cx="5376000" cy="4392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32" y="1952192"/>
            <a:ext cx="5376000" cy="4392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5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0007" y="1944005"/>
            <a:ext cx="10992001" cy="43920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ett diagram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0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0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2" y="1944001"/>
            <a:ext cx="10992001" cy="439200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 Insert Header and footer to change text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1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3"/>
          <p:cNvSpPr/>
          <p:nvPr/>
        </p:nvSpPr>
        <p:spPr bwMode="auto">
          <a:xfrm>
            <a:off x="7" y="0"/>
            <a:ext cx="12191999" cy="6858000"/>
          </a:xfrm>
          <a:prstGeom prst="rect">
            <a:avLst/>
          </a:prstGeo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/>
          <a:p>
            <a:pPr algn="ctr" defTabSz="457178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200" b="1" kern="0" spc="100" dirty="0" err="1">
              <a:solidFill>
                <a:srgbClr val="FFFFFF"/>
              </a:solidFill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0" y="1944000"/>
            <a:ext cx="10992000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112000" y="6407649"/>
            <a:ext cx="6480000" cy="3138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45073" y="6407649"/>
            <a:ext cx="438835" cy="3138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FEA4D77-D034-AA4E-BF09-8832E91C68D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1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721" r:id="rId10"/>
  </p:sldLayoutIdLst>
  <p:hf hd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914354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7168" indent="-457178" algn="l" defTabSz="914354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02865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8285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06284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283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42282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82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78281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1">
          <p15:clr>
            <a:srgbClr val="F26B43"/>
          </p15:clr>
        </p15:guide>
        <p15:guide id="4" orient="horz" pos="911">
          <p15:clr>
            <a:srgbClr val="F26B43"/>
          </p15:clr>
        </p15:guide>
        <p15:guide id="5" orient="horz" pos="2993">
          <p15:clr>
            <a:srgbClr val="F26B43"/>
          </p15:clr>
        </p15:guide>
        <p15:guide id="6" pos="274">
          <p15:clr>
            <a:srgbClr val="F26B43"/>
          </p15:clr>
        </p15:guide>
        <p15:guide id="7" pos="5479">
          <p15:clr>
            <a:srgbClr val="F26B43"/>
          </p15:clr>
        </p15:guide>
        <p15:guide id="8" orient="horz" pos="401">
          <p15:clr>
            <a:srgbClr val="F26B43"/>
          </p15:clr>
        </p15:guide>
        <p15:guide id="9" orient="horz" pos="803">
          <p15:clr>
            <a:srgbClr val="F26B43"/>
          </p15:clr>
        </p15:guide>
        <p15:guide id="10" pos="3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3"/>
          <p:cNvSpPr/>
          <p:nvPr/>
        </p:nvSpPr>
        <p:spPr bwMode="auto">
          <a:xfrm>
            <a:off x="7" y="0"/>
            <a:ext cx="12191999" cy="6858000"/>
          </a:xfrm>
          <a:prstGeom prst="rect">
            <a:avLst/>
          </a:prstGeo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/>
          <a:p>
            <a:pPr marL="0" marR="0" lvl="0" indent="0" algn="ctr" defTabSz="45717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0" cap="none" spc="10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0" y="1944000"/>
            <a:ext cx="10992000" cy="405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7168" marR="0" lvl="1" indent="-457178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11"/>
              </a:buBlip>
              <a:tabLst/>
              <a:defRPr/>
            </a:pPr>
            <a:r>
              <a:rPr lang="sv-SE" dirty="0"/>
              <a:t>Klicka här för att ändra format på bakgrundstexten</a:t>
            </a:r>
          </a:p>
          <a:p>
            <a:pPr lvl="2"/>
            <a:r>
              <a:rPr lang="sv-SE" dirty="0"/>
              <a:t>Nivå två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0092" y="6407649"/>
            <a:ext cx="6480000" cy="3138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53165" y="6407649"/>
            <a:ext cx="438835" cy="3138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F976-6DE0-4424-8FFB-77A2DCA3C68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FEA4D77-D034-AA4E-BF09-8832E91C68D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1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hf hd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914354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Tx/>
        <a:buBlip>
          <a:blip r:embed="rId11"/>
        </a:buBlip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7168" marR="0" indent="-457178" algn="l" defTabSz="914354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ClrTx/>
        <a:buSzTx/>
        <a:buFontTx/>
        <a:buBlip>
          <a:blip r:embed="rId11"/>
        </a:buBlip>
        <a:tabLst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02865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Tx/>
        <a:buBlip>
          <a:blip r:embed="rId11"/>
        </a:buBlip>
        <a:defRPr sz="2667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8285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06284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283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42282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82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78281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1">
          <p15:clr>
            <a:srgbClr val="F26B43"/>
          </p15:clr>
        </p15:guide>
        <p15:guide id="4" orient="horz" pos="911">
          <p15:clr>
            <a:srgbClr val="F26B43"/>
          </p15:clr>
        </p15:guide>
        <p15:guide id="5" orient="horz" pos="2993">
          <p15:clr>
            <a:srgbClr val="F26B43"/>
          </p15:clr>
        </p15:guide>
        <p15:guide id="6" pos="274">
          <p15:clr>
            <a:srgbClr val="F26B43"/>
          </p15:clr>
        </p15:guide>
        <p15:guide id="7" pos="5479">
          <p15:clr>
            <a:srgbClr val="F26B43"/>
          </p15:clr>
        </p15:guide>
        <p15:guide id="8" orient="horz" pos="401">
          <p15:clr>
            <a:srgbClr val="F26B43"/>
          </p15:clr>
        </p15:guide>
        <p15:guide id="9" orient="horz" pos="803">
          <p15:clr>
            <a:srgbClr val="F26B43"/>
          </p15:clr>
        </p15:guide>
        <p15:guide id="10" pos="3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3"/>
          <p:cNvSpPr/>
          <p:nvPr/>
        </p:nvSpPr>
        <p:spPr bwMode="auto">
          <a:xfrm>
            <a:off x="8" y="0"/>
            <a:ext cx="12191999" cy="6858000"/>
          </a:xfrm>
          <a:prstGeom prst="rect">
            <a:avLst/>
          </a:prstGeo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/>
          <a:p>
            <a:pPr algn="ctr" defTabSz="457167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200" b="1" kern="0" spc="100" dirty="0" err="1">
              <a:solidFill>
                <a:srgbClr val="FFFFFF"/>
              </a:solidFill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0" y="1944000"/>
            <a:ext cx="10992000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112000" y="6407649"/>
            <a:ext cx="6480000" cy="3138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45073" y="6407649"/>
            <a:ext cx="438835" cy="3138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FEA4D77-D034-AA4E-BF09-8832E91C68D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3" y="6358626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6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hf hdr="0" dt="0"/>
  <p:txStyles>
    <p:titleStyle>
      <a:lvl1pPr algn="l" defTabSz="914332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914332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7152" indent="-457167" algn="l" defTabSz="914332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02848" indent="-342874" algn="l" defTabSz="914332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82835" indent="-342874" algn="l" defTabSz="914332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062820" indent="-342874" algn="l" defTabSz="914332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2808" indent="-342874" algn="l" defTabSz="91433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422792" indent="-342874" algn="l" defTabSz="91433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780" indent="-342874" algn="l" defTabSz="91433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782766" indent="-342874" algn="l" defTabSz="91433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1">
          <p15:clr>
            <a:srgbClr val="F26B43"/>
          </p15:clr>
        </p15:guide>
        <p15:guide id="4" orient="horz" pos="911">
          <p15:clr>
            <a:srgbClr val="F26B43"/>
          </p15:clr>
        </p15:guide>
        <p15:guide id="5" orient="horz" pos="2993">
          <p15:clr>
            <a:srgbClr val="F26B43"/>
          </p15:clr>
        </p15:guide>
        <p15:guide id="6" pos="274">
          <p15:clr>
            <a:srgbClr val="F26B43"/>
          </p15:clr>
        </p15:guide>
        <p15:guide id="7" pos="5479">
          <p15:clr>
            <a:srgbClr val="F26B43"/>
          </p15:clr>
        </p15:guide>
        <p15:guide id="8" orient="horz" pos="401">
          <p15:clr>
            <a:srgbClr val="F26B43"/>
          </p15:clr>
        </p15:guide>
        <p15:guide id="9" orient="horz" pos="803">
          <p15:clr>
            <a:srgbClr val="F26B43"/>
          </p15:clr>
        </p15:guide>
        <p15:guide id="10" pos="33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3"/>
          <p:cNvSpPr/>
          <p:nvPr/>
        </p:nvSpPr>
        <p:spPr bwMode="auto">
          <a:xfrm>
            <a:off x="7" y="0"/>
            <a:ext cx="12191999" cy="6858000"/>
          </a:xfrm>
          <a:prstGeom prst="rect">
            <a:avLst/>
          </a:prstGeo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/>
          <a:p>
            <a:pPr algn="ctr" defTabSz="457178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200" b="1" kern="0" spc="100" dirty="0" err="1">
              <a:solidFill>
                <a:srgbClr val="FFFFFF"/>
              </a:solidFill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0" y="1944000"/>
            <a:ext cx="10992000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FEA4D77-D034-AA4E-BF09-8832E91C68D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3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hf hd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914354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7168" indent="-457178" algn="l" defTabSz="914354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02865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8285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06284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283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42282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82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78281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1">
          <p15:clr>
            <a:srgbClr val="F26B43"/>
          </p15:clr>
        </p15:guide>
        <p15:guide id="4" orient="horz" pos="911">
          <p15:clr>
            <a:srgbClr val="F26B43"/>
          </p15:clr>
        </p15:guide>
        <p15:guide id="5" orient="horz" pos="2993">
          <p15:clr>
            <a:srgbClr val="F26B43"/>
          </p15:clr>
        </p15:guide>
        <p15:guide id="6" pos="274">
          <p15:clr>
            <a:srgbClr val="F26B43"/>
          </p15:clr>
        </p15:guide>
        <p15:guide id="7" pos="5479">
          <p15:clr>
            <a:srgbClr val="F26B43"/>
          </p15:clr>
        </p15:guide>
        <p15:guide id="8" orient="horz" pos="401">
          <p15:clr>
            <a:srgbClr val="F26B43"/>
          </p15:clr>
        </p15:guide>
        <p15:guide id="9" orient="horz" pos="803">
          <p15:clr>
            <a:srgbClr val="F26B43"/>
          </p15:clr>
        </p15:guide>
        <p15:guide id="10" pos="33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70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hf hd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1200" b="1" kern="1200">
          <a:solidFill>
            <a:schemeClr val="tx1"/>
          </a:solidFill>
          <a:latin typeface="Arial"/>
          <a:ea typeface="ＭＳ Ｐゴシック" pitchFamily="-108" charset="-128"/>
          <a:cs typeface="ＭＳ Ｐゴシック" pitchFamily="-123" charset="-128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23" charset="-128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23" charset="-128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23" charset="-128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23" charset="-128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-108" charset="0"/>
          <a:ea typeface="ＭＳ Ｐゴシック" pitchFamily="-108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-108" charset="0"/>
          <a:ea typeface="ＭＳ Ｐゴシック" pitchFamily="-108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-108" charset="0"/>
          <a:ea typeface="ＭＳ Ｐゴシック" pitchFamily="-108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-108" charset="0"/>
          <a:ea typeface="ＭＳ Ｐゴシック" pitchFamily="-108" charset="-128"/>
        </a:defRPr>
      </a:lvl9pPr>
    </p:titleStyle>
    <p:bodyStyle>
      <a:lvl1pPr marL="0" indent="0" algn="l" defTabSz="342900" rtl="0" eaLnBrk="1" fontAlgn="base" hangingPunct="1">
        <a:spcBef>
          <a:spcPct val="0"/>
        </a:spcBef>
        <a:spcAft>
          <a:spcPts val="900"/>
        </a:spcAft>
        <a:buFontTx/>
        <a:buNone/>
        <a:defRPr sz="1950" b="1" kern="1200">
          <a:solidFill>
            <a:schemeClr val="accent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marL="253604" indent="-107156" algn="l" defTabSz="342900" rtl="0" eaLnBrk="1" fontAlgn="base" hangingPunct="1">
        <a:spcBef>
          <a:spcPct val="0"/>
        </a:spcBef>
        <a:spcAft>
          <a:spcPts val="750"/>
        </a:spcAft>
        <a:buFont typeface="Arial" pitchFamily="-123" charset="0"/>
        <a:buChar char="•"/>
        <a:defRPr sz="1200" kern="1200">
          <a:solidFill>
            <a:schemeClr val="accent2"/>
          </a:solidFill>
          <a:latin typeface="+mn-lt"/>
          <a:ea typeface="ＭＳ Ｐゴシック" pitchFamily="-108" charset="-128"/>
          <a:cs typeface="+mn-cs"/>
        </a:defRPr>
      </a:lvl2pPr>
      <a:lvl3pPr marL="336947" indent="-80963" algn="l" defTabSz="342900" rtl="0" eaLnBrk="1" fontAlgn="base" hangingPunct="1">
        <a:spcBef>
          <a:spcPct val="0"/>
        </a:spcBef>
        <a:spcAft>
          <a:spcPts val="600"/>
        </a:spcAft>
        <a:buFont typeface="Arial" pitchFamily="-123" charset="0"/>
        <a:buChar char="•"/>
        <a:defRPr sz="1050" kern="1200">
          <a:solidFill>
            <a:schemeClr val="accent2"/>
          </a:solidFill>
          <a:latin typeface="+mn-lt"/>
          <a:ea typeface="ＭＳ Ｐゴシック" pitchFamily="-108" charset="-128"/>
          <a:cs typeface="+mn-cs"/>
        </a:defRPr>
      </a:lvl3pPr>
      <a:lvl4pPr marL="411956" indent="-72629" algn="l" defTabSz="342900" rtl="0" eaLnBrk="1" fontAlgn="base" hangingPunct="1">
        <a:spcBef>
          <a:spcPct val="0"/>
        </a:spcBef>
        <a:spcAft>
          <a:spcPts val="525"/>
        </a:spcAft>
        <a:buFont typeface="Arial" pitchFamily="-123" charset="0"/>
        <a:buChar char="•"/>
        <a:defRPr sz="900" kern="1200">
          <a:solidFill>
            <a:schemeClr val="accent2"/>
          </a:solidFill>
          <a:latin typeface="+mn-lt"/>
          <a:ea typeface="ＭＳ Ｐゴシック" pitchFamily="-108" charset="-128"/>
          <a:cs typeface="+mn-cs"/>
        </a:defRPr>
      </a:lvl4pPr>
      <a:lvl5pPr marL="485775" indent="-66675" algn="l" defTabSz="342900" rtl="0" eaLnBrk="1" fontAlgn="base" hangingPunct="1">
        <a:spcBef>
          <a:spcPct val="0"/>
        </a:spcBef>
        <a:spcAft>
          <a:spcPts val="450"/>
        </a:spcAft>
        <a:buFont typeface="Arial" pitchFamily="-123" charset="0"/>
        <a:buChar char="•"/>
        <a:defRPr sz="750" kern="1200">
          <a:solidFill>
            <a:schemeClr val="accent2"/>
          </a:solidFill>
          <a:latin typeface="+mn-lt"/>
          <a:ea typeface="ＭＳ Ｐゴシック" pitchFamily="-108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88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pos="438">
          <p15:clr>
            <a:srgbClr val="A4A3A4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symahr.net/ncab" TargetMode="Externa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sosceles Triangle 118"/>
          <p:cNvSpPr/>
          <p:nvPr/>
        </p:nvSpPr>
        <p:spPr>
          <a:xfrm rot="2463209">
            <a:off x="9444574" y="-649393"/>
            <a:ext cx="3395100" cy="1992440"/>
          </a:xfrm>
          <a:custGeom>
            <a:avLst/>
            <a:gdLst>
              <a:gd name="connsiteX0" fmla="*/ 0 w 2496538"/>
              <a:gd name="connsiteY0" fmla="*/ 1741512 h 1741512"/>
              <a:gd name="connsiteX1" fmla="*/ 2037325 w 2496538"/>
              <a:gd name="connsiteY1" fmla="*/ 0 h 1741512"/>
              <a:gd name="connsiteX2" fmla="*/ 2496538 w 2496538"/>
              <a:gd name="connsiteY2" fmla="*/ 1741512 h 1741512"/>
              <a:gd name="connsiteX3" fmla="*/ 0 w 2496538"/>
              <a:gd name="connsiteY3" fmla="*/ 1741512 h 1741512"/>
              <a:gd name="connsiteX0" fmla="*/ 0 w 2755341"/>
              <a:gd name="connsiteY0" fmla="*/ 1741512 h 1741512"/>
              <a:gd name="connsiteX1" fmla="*/ 2037325 w 2755341"/>
              <a:gd name="connsiteY1" fmla="*/ 0 h 1741512"/>
              <a:gd name="connsiteX2" fmla="*/ 2755341 w 2755341"/>
              <a:gd name="connsiteY2" fmla="*/ 864580 h 1741512"/>
              <a:gd name="connsiteX3" fmla="*/ 0 w 2755341"/>
              <a:gd name="connsiteY3" fmla="*/ 1741512 h 1741512"/>
              <a:gd name="connsiteX0" fmla="*/ 0 w 2891119"/>
              <a:gd name="connsiteY0" fmla="*/ 1741512 h 1741512"/>
              <a:gd name="connsiteX1" fmla="*/ 2037325 w 2891119"/>
              <a:gd name="connsiteY1" fmla="*/ 0 h 1741512"/>
              <a:gd name="connsiteX2" fmla="*/ 2891119 w 2891119"/>
              <a:gd name="connsiteY2" fmla="*/ 999702 h 1741512"/>
              <a:gd name="connsiteX3" fmla="*/ 0 w 2891119"/>
              <a:gd name="connsiteY3" fmla="*/ 1741512 h 1741512"/>
              <a:gd name="connsiteX0" fmla="*/ 0 w 2672503"/>
              <a:gd name="connsiteY0" fmla="*/ 1587310 h 1587310"/>
              <a:gd name="connsiteX1" fmla="*/ 1818709 w 2672503"/>
              <a:gd name="connsiteY1" fmla="*/ 0 h 1587310"/>
              <a:gd name="connsiteX2" fmla="*/ 2672503 w 2672503"/>
              <a:gd name="connsiteY2" fmla="*/ 999702 h 1587310"/>
              <a:gd name="connsiteX3" fmla="*/ 0 w 2672503"/>
              <a:gd name="connsiteY3" fmla="*/ 1587310 h 1587310"/>
              <a:gd name="connsiteX0" fmla="*/ 0 w 2555477"/>
              <a:gd name="connsiteY0" fmla="*/ 1503487 h 1503487"/>
              <a:gd name="connsiteX1" fmla="*/ 1701683 w 2555477"/>
              <a:gd name="connsiteY1" fmla="*/ 0 h 1503487"/>
              <a:gd name="connsiteX2" fmla="*/ 2555477 w 2555477"/>
              <a:gd name="connsiteY2" fmla="*/ 999702 h 1503487"/>
              <a:gd name="connsiteX3" fmla="*/ 0 w 2555477"/>
              <a:gd name="connsiteY3" fmla="*/ 1503487 h 150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477" h="1503487">
                <a:moveTo>
                  <a:pt x="0" y="1503487"/>
                </a:moveTo>
                <a:lnTo>
                  <a:pt x="1701683" y="0"/>
                </a:lnTo>
                <a:lnTo>
                  <a:pt x="2555477" y="999702"/>
                </a:lnTo>
                <a:lnTo>
                  <a:pt x="0" y="15034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706214">
            <a:off x="9920591" y="388063"/>
            <a:ext cx="267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just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learning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doing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351">
            <a:off x="11403857" y="128082"/>
            <a:ext cx="661393" cy="502903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772754" y="3443463"/>
            <a:ext cx="11063647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73893" y="2662292"/>
            <a:ext cx="1090320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OCTOBER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4215" y="2662292"/>
            <a:ext cx="1704565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NOVEMBER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15290" y="2662292"/>
            <a:ext cx="861289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DECEMBER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36195" y="2662292"/>
            <a:ext cx="907677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JANUARY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3342" y="2662292"/>
            <a:ext cx="1691973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MARCH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85315" y="2662292"/>
            <a:ext cx="861291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APRIL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46605" y="2662292"/>
            <a:ext cx="1691972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238576" y="2662292"/>
            <a:ext cx="849469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Flowchart: Connector 70"/>
          <p:cNvSpPr/>
          <p:nvPr/>
        </p:nvSpPr>
        <p:spPr>
          <a:xfrm>
            <a:off x="673893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6" name="Rectangle 115"/>
          <p:cNvSpPr/>
          <p:nvPr/>
        </p:nvSpPr>
        <p:spPr>
          <a:xfrm>
            <a:off x="5143871" y="2662292"/>
            <a:ext cx="849472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FEBRUARY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60103A-F465-4D76-8FE6-8FC339323157}"/>
              </a:ext>
            </a:extLst>
          </p:cNvPr>
          <p:cNvGrpSpPr/>
          <p:nvPr/>
        </p:nvGrpSpPr>
        <p:grpSpPr>
          <a:xfrm>
            <a:off x="1074101" y="3254538"/>
            <a:ext cx="405231" cy="364800"/>
            <a:chOff x="870967" y="2448912"/>
            <a:chExt cx="303923" cy="273600"/>
          </a:xfrm>
        </p:grpSpPr>
        <p:sp>
          <p:nvSpPr>
            <p:cNvPr id="16" name="Flowchart: Connector 15"/>
            <p:cNvSpPr/>
            <p:nvPr/>
          </p:nvSpPr>
          <p:spPr>
            <a:xfrm>
              <a:off x="886128" y="2448912"/>
              <a:ext cx="273600" cy="273600"/>
            </a:xfrm>
            <a:prstGeom prst="flowChartConnector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70967" y="2487359"/>
              <a:ext cx="303923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27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CD75AE-0BDB-4951-903F-ABD74ACB7846}"/>
              </a:ext>
            </a:extLst>
          </p:cNvPr>
          <p:cNvGrpSpPr/>
          <p:nvPr/>
        </p:nvGrpSpPr>
        <p:grpSpPr>
          <a:xfrm>
            <a:off x="1914945" y="3254536"/>
            <a:ext cx="424121" cy="364800"/>
            <a:chOff x="1460973" y="2449036"/>
            <a:chExt cx="318091" cy="273600"/>
          </a:xfrm>
        </p:grpSpPr>
        <p:sp>
          <p:nvSpPr>
            <p:cNvPr id="32" name="Oval 31"/>
            <p:cNvSpPr/>
            <p:nvPr/>
          </p:nvSpPr>
          <p:spPr>
            <a:xfrm>
              <a:off x="1481424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TextBox 49"/>
            <p:cNvSpPr txBox="1"/>
            <p:nvPr/>
          </p:nvSpPr>
          <p:spPr>
            <a:xfrm>
              <a:off x="1460973" y="2483730"/>
              <a:ext cx="31809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7ED9C7-3EC7-42D7-95CE-18D55F7C79F7}"/>
              </a:ext>
            </a:extLst>
          </p:cNvPr>
          <p:cNvGrpSpPr/>
          <p:nvPr/>
        </p:nvGrpSpPr>
        <p:grpSpPr>
          <a:xfrm>
            <a:off x="2774680" y="3254534"/>
            <a:ext cx="424121" cy="364800"/>
            <a:chOff x="2110069" y="2449036"/>
            <a:chExt cx="318091" cy="273600"/>
          </a:xfrm>
        </p:grpSpPr>
        <p:sp>
          <p:nvSpPr>
            <p:cNvPr id="35" name="Oval 34"/>
            <p:cNvSpPr/>
            <p:nvPr/>
          </p:nvSpPr>
          <p:spPr>
            <a:xfrm>
              <a:off x="2130026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TextBox 51"/>
            <p:cNvSpPr txBox="1"/>
            <p:nvPr/>
          </p:nvSpPr>
          <p:spPr>
            <a:xfrm>
              <a:off x="2110069" y="2489173"/>
              <a:ext cx="31809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24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C68E4B-5BCC-496A-BC55-FE68BC2259C5}"/>
              </a:ext>
            </a:extLst>
          </p:cNvPr>
          <p:cNvGrpSpPr/>
          <p:nvPr/>
        </p:nvGrpSpPr>
        <p:grpSpPr>
          <a:xfrm>
            <a:off x="3634414" y="3254534"/>
            <a:ext cx="424121" cy="364800"/>
            <a:chOff x="2764838" y="2449036"/>
            <a:chExt cx="318091" cy="273600"/>
          </a:xfrm>
        </p:grpSpPr>
        <p:sp>
          <p:nvSpPr>
            <p:cNvPr id="37" name="Oval 36"/>
            <p:cNvSpPr/>
            <p:nvPr/>
          </p:nvSpPr>
          <p:spPr>
            <a:xfrm>
              <a:off x="2786791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TextBox 53"/>
            <p:cNvSpPr txBox="1"/>
            <p:nvPr/>
          </p:nvSpPr>
          <p:spPr>
            <a:xfrm>
              <a:off x="2764838" y="2489173"/>
              <a:ext cx="31809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24F987-27D9-4280-BD6A-CF519BC9340B}"/>
              </a:ext>
            </a:extLst>
          </p:cNvPr>
          <p:cNvGrpSpPr/>
          <p:nvPr/>
        </p:nvGrpSpPr>
        <p:grpSpPr>
          <a:xfrm>
            <a:off x="4494149" y="3254534"/>
            <a:ext cx="424121" cy="364800"/>
            <a:chOff x="3395481" y="2449036"/>
            <a:chExt cx="318091" cy="273600"/>
          </a:xfrm>
        </p:grpSpPr>
        <p:sp>
          <p:nvSpPr>
            <p:cNvPr id="39" name="Oval 38"/>
            <p:cNvSpPr/>
            <p:nvPr/>
          </p:nvSpPr>
          <p:spPr>
            <a:xfrm>
              <a:off x="3418436" y="2449036"/>
              <a:ext cx="273600" cy="2736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TextBox 55"/>
            <p:cNvSpPr txBox="1"/>
            <p:nvPr/>
          </p:nvSpPr>
          <p:spPr>
            <a:xfrm>
              <a:off x="3395481" y="2489173"/>
              <a:ext cx="31809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3E9B6F-8974-47CA-A31B-96EA034A5976}"/>
              </a:ext>
            </a:extLst>
          </p:cNvPr>
          <p:cNvGrpSpPr/>
          <p:nvPr/>
        </p:nvGrpSpPr>
        <p:grpSpPr>
          <a:xfrm>
            <a:off x="5353884" y="3254536"/>
            <a:ext cx="424121" cy="364800"/>
            <a:chOff x="3998600" y="2449036"/>
            <a:chExt cx="318091" cy="273600"/>
          </a:xfrm>
        </p:grpSpPr>
        <p:sp>
          <p:nvSpPr>
            <p:cNvPr id="41" name="Oval 40"/>
            <p:cNvSpPr/>
            <p:nvPr/>
          </p:nvSpPr>
          <p:spPr>
            <a:xfrm>
              <a:off x="4015005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TextBox 56"/>
            <p:cNvSpPr txBox="1"/>
            <p:nvPr/>
          </p:nvSpPr>
          <p:spPr>
            <a:xfrm>
              <a:off x="3998600" y="2485193"/>
              <a:ext cx="31809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B98EDC-E299-4007-B29B-85EC64823745}"/>
              </a:ext>
            </a:extLst>
          </p:cNvPr>
          <p:cNvGrpSpPr/>
          <p:nvPr/>
        </p:nvGrpSpPr>
        <p:grpSpPr>
          <a:xfrm>
            <a:off x="6213618" y="3254536"/>
            <a:ext cx="412561" cy="364800"/>
            <a:chOff x="4590932" y="2449036"/>
            <a:chExt cx="309421" cy="273600"/>
          </a:xfrm>
        </p:grpSpPr>
        <p:sp>
          <p:nvSpPr>
            <p:cNvPr id="43" name="Oval 42"/>
            <p:cNvSpPr/>
            <p:nvPr/>
          </p:nvSpPr>
          <p:spPr>
            <a:xfrm>
              <a:off x="4607952" y="2449036"/>
              <a:ext cx="273600" cy="2736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TextBox 57"/>
            <p:cNvSpPr txBox="1"/>
            <p:nvPr/>
          </p:nvSpPr>
          <p:spPr>
            <a:xfrm>
              <a:off x="4590932" y="2492512"/>
              <a:ext cx="309421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C29BBD-2E98-4369-928C-B28E464D304E}"/>
              </a:ext>
            </a:extLst>
          </p:cNvPr>
          <p:cNvGrpSpPr/>
          <p:nvPr/>
        </p:nvGrpSpPr>
        <p:grpSpPr>
          <a:xfrm>
            <a:off x="7061793" y="3254537"/>
            <a:ext cx="412561" cy="364800"/>
            <a:chOff x="5184444" y="2449036"/>
            <a:chExt cx="309421" cy="273600"/>
          </a:xfrm>
        </p:grpSpPr>
        <p:sp>
          <p:nvSpPr>
            <p:cNvPr id="45" name="Oval 44"/>
            <p:cNvSpPr/>
            <p:nvPr/>
          </p:nvSpPr>
          <p:spPr>
            <a:xfrm>
              <a:off x="5194765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TextBox 58"/>
            <p:cNvSpPr txBox="1"/>
            <p:nvPr/>
          </p:nvSpPr>
          <p:spPr>
            <a:xfrm>
              <a:off x="5184444" y="2489522"/>
              <a:ext cx="30942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23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02E595-460B-4EB1-9B48-74E66DA0C6FE}"/>
              </a:ext>
            </a:extLst>
          </p:cNvPr>
          <p:cNvGrpSpPr/>
          <p:nvPr/>
        </p:nvGrpSpPr>
        <p:grpSpPr>
          <a:xfrm>
            <a:off x="7909968" y="3254534"/>
            <a:ext cx="412561" cy="364800"/>
            <a:chOff x="5757300" y="2449036"/>
            <a:chExt cx="309421" cy="273600"/>
          </a:xfrm>
        </p:grpSpPr>
        <p:sp>
          <p:nvSpPr>
            <p:cNvPr id="47" name="Oval 46"/>
            <p:cNvSpPr/>
            <p:nvPr/>
          </p:nvSpPr>
          <p:spPr>
            <a:xfrm>
              <a:off x="5775207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757300" y="2489173"/>
              <a:ext cx="30942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D64175-3C95-4B81-B865-832E2CE52226}"/>
              </a:ext>
            </a:extLst>
          </p:cNvPr>
          <p:cNvGrpSpPr/>
          <p:nvPr/>
        </p:nvGrpSpPr>
        <p:grpSpPr>
          <a:xfrm>
            <a:off x="8758142" y="3254536"/>
            <a:ext cx="412561" cy="364800"/>
            <a:chOff x="6345554" y="2449036"/>
            <a:chExt cx="309421" cy="273600"/>
          </a:xfrm>
        </p:grpSpPr>
        <p:sp>
          <p:nvSpPr>
            <p:cNvPr id="49" name="Oval 48"/>
            <p:cNvSpPr/>
            <p:nvPr/>
          </p:nvSpPr>
          <p:spPr>
            <a:xfrm>
              <a:off x="6360001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TextBox 60"/>
            <p:cNvSpPr txBox="1"/>
            <p:nvPr/>
          </p:nvSpPr>
          <p:spPr>
            <a:xfrm>
              <a:off x="6345554" y="2483730"/>
              <a:ext cx="30942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1131B9-9004-45E6-AF6B-6D79A1EEC5CB}"/>
              </a:ext>
            </a:extLst>
          </p:cNvPr>
          <p:cNvGrpSpPr/>
          <p:nvPr/>
        </p:nvGrpSpPr>
        <p:grpSpPr>
          <a:xfrm>
            <a:off x="9606317" y="3254536"/>
            <a:ext cx="412561" cy="364800"/>
            <a:chOff x="6934791" y="2449036"/>
            <a:chExt cx="309421" cy="273600"/>
          </a:xfrm>
        </p:grpSpPr>
        <p:sp>
          <p:nvSpPr>
            <p:cNvPr id="51" name="Oval 50"/>
            <p:cNvSpPr/>
            <p:nvPr/>
          </p:nvSpPr>
          <p:spPr>
            <a:xfrm>
              <a:off x="6947185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TextBox 61"/>
            <p:cNvSpPr txBox="1"/>
            <p:nvPr/>
          </p:nvSpPr>
          <p:spPr>
            <a:xfrm>
              <a:off x="6934791" y="2483171"/>
              <a:ext cx="30942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5CE31A-57F6-4A36-BDBC-755E869C71C5}"/>
              </a:ext>
            </a:extLst>
          </p:cNvPr>
          <p:cNvGrpSpPr/>
          <p:nvPr/>
        </p:nvGrpSpPr>
        <p:grpSpPr>
          <a:xfrm>
            <a:off x="10454492" y="3254539"/>
            <a:ext cx="412561" cy="364800"/>
            <a:chOff x="7551686" y="2449036"/>
            <a:chExt cx="309421" cy="273600"/>
          </a:xfrm>
        </p:grpSpPr>
        <p:sp>
          <p:nvSpPr>
            <p:cNvPr id="53" name="Oval 52"/>
            <p:cNvSpPr/>
            <p:nvPr/>
          </p:nvSpPr>
          <p:spPr>
            <a:xfrm>
              <a:off x="7571526" y="2449036"/>
              <a:ext cx="273600" cy="2736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7551686" y="2471680"/>
              <a:ext cx="309421" cy="14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6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14-15</a:t>
              </a:r>
              <a:endParaRPr kumimoji="0" lang="en-US" sz="6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0BA1F3-621D-4943-B0EB-278BF6165AB8}"/>
              </a:ext>
            </a:extLst>
          </p:cNvPr>
          <p:cNvGrpSpPr/>
          <p:nvPr/>
        </p:nvGrpSpPr>
        <p:grpSpPr>
          <a:xfrm>
            <a:off x="11302666" y="3254533"/>
            <a:ext cx="412561" cy="364800"/>
            <a:chOff x="8476999" y="2448847"/>
            <a:chExt cx="309421" cy="273600"/>
          </a:xfrm>
        </p:grpSpPr>
        <p:sp>
          <p:nvSpPr>
            <p:cNvPr id="55" name="Oval 54"/>
            <p:cNvSpPr/>
            <p:nvPr/>
          </p:nvSpPr>
          <p:spPr>
            <a:xfrm>
              <a:off x="8494908" y="2448847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TextBox 63"/>
            <p:cNvSpPr txBox="1"/>
            <p:nvPr/>
          </p:nvSpPr>
          <p:spPr>
            <a:xfrm>
              <a:off x="8476999" y="2492323"/>
              <a:ext cx="30942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5" name="Freeform 64"/>
          <p:cNvSpPr/>
          <p:nvPr/>
        </p:nvSpPr>
        <p:spPr>
          <a:xfrm>
            <a:off x="917477" y="3738495"/>
            <a:ext cx="745131" cy="436107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Start –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sales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basics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1772360" y="3738496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USPs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2607631" y="3730083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Objection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handling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6055869" y="3733938"/>
            <a:ext cx="808288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Validating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RFQs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Factory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Prices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6878501" y="3733938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Quoting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Gross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Margin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7683475" y="3733938"/>
            <a:ext cx="866143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Quote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follow-up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4236194" y="3738496"/>
            <a:ext cx="1018213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Negotiation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8534779" y="3733938"/>
            <a:ext cx="834157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lvl="0"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10.</a:t>
            </a:r>
            <a:r>
              <a:rPr lang="sv-SE" sz="800" dirty="0">
                <a:solidFill>
                  <a:srgbClr val="000000"/>
                </a:solidFill>
              </a:rPr>
              <a:t> </a:t>
            </a:r>
            <a:r>
              <a:rPr lang="sv-SE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Complaint handling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3453284" y="3742628"/>
            <a:ext cx="863760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SPIN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9410623" y="3733938"/>
            <a:ext cx="764063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lvl="0"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11. </a:t>
            </a:r>
            <a:r>
              <a:rPr lang="sv-SE" sz="800" dirty="0">
                <a:solidFill>
                  <a:srgbClr val="000000"/>
                </a:solidFill>
              </a:rPr>
              <a:t>Strategic business intelligence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10239053" y="3738496"/>
            <a:ext cx="917147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12. Workshop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11026004" y="3733938"/>
            <a:ext cx="873112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Follow-up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9293" y="3735622"/>
            <a:ext cx="957955" cy="36933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6. How to pick</a:t>
            </a:r>
            <a:br>
              <a:rPr kumimoji="0" lang="en-US" sz="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right factory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1088045" y="2662292"/>
            <a:ext cx="748355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JULY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Freeform 69">
            <a:extLst>
              <a:ext uri="{FF2B5EF4-FFF2-40B4-BE49-F238E27FC236}">
                <a16:creationId xmlns:a16="http://schemas.microsoft.com/office/drawing/2014/main" id="{8D76B28F-3775-4F04-969B-E50902247408}"/>
              </a:ext>
            </a:extLst>
          </p:cNvPr>
          <p:cNvSpPr/>
          <p:nvPr/>
        </p:nvSpPr>
        <p:spPr>
          <a:xfrm>
            <a:off x="1280159" y="4699709"/>
            <a:ext cx="2117812" cy="280696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b" anchorCtr="0">
            <a:noAutofit/>
          </a:bodyPr>
          <a:lstStyle/>
          <a:p>
            <a:pPr marL="0" marR="0" lvl="0" indent="0" algn="l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Self-study &amp; SMART-goals  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Flowchart: Connector 102">
            <a:extLst>
              <a:ext uri="{FF2B5EF4-FFF2-40B4-BE49-F238E27FC236}">
                <a16:creationId xmlns:a16="http://schemas.microsoft.com/office/drawing/2014/main" id="{3259B409-B5AF-410F-BE08-44AC193E838B}"/>
              </a:ext>
            </a:extLst>
          </p:cNvPr>
          <p:cNvSpPr/>
          <p:nvPr/>
        </p:nvSpPr>
        <p:spPr>
          <a:xfrm>
            <a:off x="824772" y="5103184"/>
            <a:ext cx="364800" cy="364800"/>
          </a:xfrm>
          <a:prstGeom prst="flowChartConnector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5" name="Freeform 112">
            <a:extLst>
              <a:ext uri="{FF2B5EF4-FFF2-40B4-BE49-F238E27FC236}">
                <a16:creationId xmlns:a16="http://schemas.microsoft.com/office/drawing/2014/main" id="{F8F78DFB-B03D-4203-8A04-2D0EE806305B}"/>
              </a:ext>
            </a:extLst>
          </p:cNvPr>
          <p:cNvSpPr/>
          <p:nvPr/>
        </p:nvSpPr>
        <p:spPr>
          <a:xfrm>
            <a:off x="1280160" y="5155836"/>
            <a:ext cx="2044473" cy="280696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b" anchorCtr="0">
            <a:noAutofit/>
          </a:bodyPr>
          <a:lstStyle/>
          <a:p>
            <a:pPr marL="0" marR="0" lvl="0" indent="0" algn="l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Online </a:t>
            </a:r>
            <a:r>
              <a:rPr kumimoji="0" lang="sv-SE" sz="10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Clinics</a:t>
            </a:r>
            <a:r>
              <a:rPr kumimoji="0" lang="sv-SE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68168A78-35F8-405A-AD8F-A5CB4FAAA28D}"/>
              </a:ext>
            </a:extLst>
          </p:cNvPr>
          <p:cNvSpPr/>
          <p:nvPr/>
        </p:nvSpPr>
        <p:spPr>
          <a:xfrm>
            <a:off x="824772" y="5604528"/>
            <a:ext cx="364800" cy="3648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8" name="Freeform 114">
            <a:extLst>
              <a:ext uri="{FF2B5EF4-FFF2-40B4-BE49-F238E27FC236}">
                <a16:creationId xmlns:a16="http://schemas.microsoft.com/office/drawing/2014/main" id="{D289DCE7-05FF-4F5B-B8FE-EB3655268645}"/>
              </a:ext>
            </a:extLst>
          </p:cNvPr>
          <p:cNvSpPr/>
          <p:nvPr/>
        </p:nvSpPr>
        <p:spPr>
          <a:xfrm>
            <a:off x="1280161" y="5640380"/>
            <a:ext cx="1907356" cy="280696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b" anchorCtr="0">
            <a:noAutofit/>
          </a:bodyPr>
          <a:lstStyle/>
          <a:p>
            <a:pPr marL="0" marR="0" lvl="0" indent="0" algn="l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Offline</a:t>
            </a:r>
            <a:r>
              <a:rPr kumimoji="0" lang="sv-SE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workshop 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2A202EFC-57EA-49F0-A1D2-323EC560A367}"/>
              </a:ext>
            </a:extLst>
          </p:cNvPr>
          <p:cNvSpPr/>
          <p:nvPr/>
        </p:nvSpPr>
        <p:spPr>
          <a:xfrm>
            <a:off x="6661585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1F238D56-96C5-4582-8AEA-9932FB44CA3C}"/>
              </a:ext>
            </a:extLst>
          </p:cNvPr>
          <p:cNvSpPr/>
          <p:nvPr/>
        </p:nvSpPr>
        <p:spPr>
          <a:xfrm>
            <a:off x="5813411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B56F3951-38FF-4881-A661-0762B1F2397B}"/>
              </a:ext>
            </a:extLst>
          </p:cNvPr>
          <p:cNvSpPr/>
          <p:nvPr/>
        </p:nvSpPr>
        <p:spPr>
          <a:xfrm>
            <a:off x="4953676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06723AE7-8F9B-45E2-8F9D-E20D9A97CD2B}"/>
              </a:ext>
            </a:extLst>
          </p:cNvPr>
          <p:cNvSpPr/>
          <p:nvPr/>
        </p:nvSpPr>
        <p:spPr>
          <a:xfrm>
            <a:off x="4093941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5528E64B-8773-4A83-BE53-AB29F908AEF9}"/>
              </a:ext>
            </a:extLst>
          </p:cNvPr>
          <p:cNvSpPr/>
          <p:nvPr/>
        </p:nvSpPr>
        <p:spPr>
          <a:xfrm>
            <a:off x="3234207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5D66F566-610C-486A-9C73-47A4C923E57E}"/>
              </a:ext>
            </a:extLst>
          </p:cNvPr>
          <p:cNvSpPr/>
          <p:nvPr/>
        </p:nvSpPr>
        <p:spPr>
          <a:xfrm>
            <a:off x="2374472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D515C81B-6BF4-4175-A9CD-650B33B01578}"/>
              </a:ext>
            </a:extLst>
          </p:cNvPr>
          <p:cNvSpPr/>
          <p:nvPr/>
        </p:nvSpPr>
        <p:spPr>
          <a:xfrm>
            <a:off x="1514737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37426D6F-EA68-4A3C-8F2D-909B03815AEC}"/>
              </a:ext>
            </a:extLst>
          </p:cNvPr>
          <p:cNvSpPr/>
          <p:nvPr/>
        </p:nvSpPr>
        <p:spPr>
          <a:xfrm>
            <a:off x="9206109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9" name="Flowchart: Connector 98">
            <a:extLst>
              <a:ext uri="{FF2B5EF4-FFF2-40B4-BE49-F238E27FC236}">
                <a16:creationId xmlns:a16="http://schemas.microsoft.com/office/drawing/2014/main" id="{C3406AFD-6C86-4813-98D2-8470B0E2C4D1}"/>
              </a:ext>
            </a:extLst>
          </p:cNvPr>
          <p:cNvSpPr/>
          <p:nvPr/>
        </p:nvSpPr>
        <p:spPr>
          <a:xfrm>
            <a:off x="8357935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9" name="Flowchart: Connector 108">
            <a:extLst>
              <a:ext uri="{FF2B5EF4-FFF2-40B4-BE49-F238E27FC236}">
                <a16:creationId xmlns:a16="http://schemas.microsoft.com/office/drawing/2014/main" id="{7E563764-4863-4169-8D7D-98B5B327AA8D}"/>
              </a:ext>
            </a:extLst>
          </p:cNvPr>
          <p:cNvSpPr/>
          <p:nvPr/>
        </p:nvSpPr>
        <p:spPr>
          <a:xfrm>
            <a:off x="7509760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37A8FCE1-1111-42C9-9BDA-357D06CDBC36}"/>
              </a:ext>
            </a:extLst>
          </p:cNvPr>
          <p:cNvSpPr/>
          <p:nvPr/>
        </p:nvSpPr>
        <p:spPr>
          <a:xfrm>
            <a:off x="10902459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1" name="Flowchart: Connector 110">
            <a:extLst>
              <a:ext uri="{FF2B5EF4-FFF2-40B4-BE49-F238E27FC236}">
                <a16:creationId xmlns:a16="http://schemas.microsoft.com/office/drawing/2014/main" id="{4A660F72-572B-40CA-9B2D-6DD441EF29AD}"/>
              </a:ext>
            </a:extLst>
          </p:cNvPr>
          <p:cNvSpPr/>
          <p:nvPr/>
        </p:nvSpPr>
        <p:spPr>
          <a:xfrm>
            <a:off x="10054284" y="325453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2" name="Flowchart: Connector 111">
            <a:extLst>
              <a:ext uri="{FF2B5EF4-FFF2-40B4-BE49-F238E27FC236}">
                <a16:creationId xmlns:a16="http://schemas.microsoft.com/office/drawing/2014/main" id="{515FEFBC-7EC5-4C5D-BC69-C238EC3946DB}"/>
              </a:ext>
            </a:extLst>
          </p:cNvPr>
          <p:cNvSpPr/>
          <p:nvPr/>
        </p:nvSpPr>
        <p:spPr>
          <a:xfrm>
            <a:off x="824772" y="4620825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131EACED-B69A-4E30-9707-6C286470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600"/>
              </a:spcAft>
            </a:pPr>
            <a:r>
              <a:rPr lang="en-GB" sz="2400" dirty="0">
                <a:latin typeface="+mn-lt"/>
              </a:rPr>
              <a:t>Focus on Performance</a:t>
            </a:r>
            <a:br>
              <a:rPr lang="en-GB" sz="2400" dirty="0">
                <a:latin typeface="+mn-lt"/>
              </a:rPr>
            </a:br>
            <a:r>
              <a:rPr lang="en-GB" sz="2133" b="0" i="1" dirty="0">
                <a:solidFill>
                  <a:schemeClr val="tx1"/>
                </a:solidFill>
                <a:latin typeface="+mn-lt"/>
              </a:rPr>
              <a:t>Crawl – Walk – Run</a:t>
            </a:r>
            <a:endParaRPr lang="en-SE" sz="2400" b="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9CDC6270-F6E1-46D1-B862-56DA2FFE35F1}"/>
              </a:ext>
            </a:extLst>
          </p:cNvPr>
          <p:cNvSpPr/>
          <p:nvPr/>
        </p:nvSpPr>
        <p:spPr>
          <a:xfrm>
            <a:off x="728172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Star: 5 Points 113">
            <a:extLst>
              <a:ext uri="{FF2B5EF4-FFF2-40B4-BE49-F238E27FC236}">
                <a16:creationId xmlns:a16="http://schemas.microsoft.com/office/drawing/2014/main" id="{0CAA0BC9-4C21-4039-97E3-94FA95AD5FB4}"/>
              </a:ext>
            </a:extLst>
          </p:cNvPr>
          <p:cNvSpPr/>
          <p:nvPr/>
        </p:nvSpPr>
        <p:spPr>
          <a:xfrm>
            <a:off x="5847030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Star: 5 Points 114">
            <a:extLst>
              <a:ext uri="{FF2B5EF4-FFF2-40B4-BE49-F238E27FC236}">
                <a16:creationId xmlns:a16="http://schemas.microsoft.com/office/drawing/2014/main" id="{1A0447D7-058E-4812-A9D1-78B737576CA2}"/>
              </a:ext>
            </a:extLst>
          </p:cNvPr>
          <p:cNvSpPr/>
          <p:nvPr/>
        </p:nvSpPr>
        <p:spPr>
          <a:xfrm>
            <a:off x="4989765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Star: 5 Points 116">
            <a:extLst>
              <a:ext uri="{FF2B5EF4-FFF2-40B4-BE49-F238E27FC236}">
                <a16:creationId xmlns:a16="http://schemas.microsoft.com/office/drawing/2014/main" id="{8B7BF546-2AD8-4640-AA6E-C72EB492D152}"/>
              </a:ext>
            </a:extLst>
          </p:cNvPr>
          <p:cNvSpPr/>
          <p:nvPr/>
        </p:nvSpPr>
        <p:spPr>
          <a:xfrm>
            <a:off x="4138786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Star: 5 Points 117">
            <a:extLst>
              <a:ext uri="{FF2B5EF4-FFF2-40B4-BE49-F238E27FC236}">
                <a16:creationId xmlns:a16="http://schemas.microsoft.com/office/drawing/2014/main" id="{AFCA582E-1977-494B-BFF5-4BF4BA5201E1}"/>
              </a:ext>
            </a:extLst>
          </p:cNvPr>
          <p:cNvSpPr/>
          <p:nvPr/>
        </p:nvSpPr>
        <p:spPr>
          <a:xfrm>
            <a:off x="3280350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Star: 5 Points 120">
            <a:extLst>
              <a:ext uri="{FF2B5EF4-FFF2-40B4-BE49-F238E27FC236}">
                <a16:creationId xmlns:a16="http://schemas.microsoft.com/office/drawing/2014/main" id="{C684B635-7C55-4DBE-B4F9-1D14A4F59182}"/>
              </a:ext>
            </a:extLst>
          </p:cNvPr>
          <p:cNvSpPr/>
          <p:nvPr/>
        </p:nvSpPr>
        <p:spPr>
          <a:xfrm>
            <a:off x="2414944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Star: 5 Points 121">
            <a:extLst>
              <a:ext uri="{FF2B5EF4-FFF2-40B4-BE49-F238E27FC236}">
                <a16:creationId xmlns:a16="http://schemas.microsoft.com/office/drawing/2014/main" id="{823BCEAC-1F08-4170-907B-C8875B0A6526}"/>
              </a:ext>
            </a:extLst>
          </p:cNvPr>
          <p:cNvSpPr/>
          <p:nvPr/>
        </p:nvSpPr>
        <p:spPr>
          <a:xfrm>
            <a:off x="1537752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Star: 5 Points 122">
            <a:extLst>
              <a:ext uri="{FF2B5EF4-FFF2-40B4-BE49-F238E27FC236}">
                <a16:creationId xmlns:a16="http://schemas.microsoft.com/office/drawing/2014/main" id="{8930381C-43CC-4160-9298-AE57AC58DEC7}"/>
              </a:ext>
            </a:extLst>
          </p:cNvPr>
          <p:cNvSpPr/>
          <p:nvPr/>
        </p:nvSpPr>
        <p:spPr>
          <a:xfrm>
            <a:off x="8397050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Star: 5 Points 123">
            <a:extLst>
              <a:ext uri="{FF2B5EF4-FFF2-40B4-BE49-F238E27FC236}">
                <a16:creationId xmlns:a16="http://schemas.microsoft.com/office/drawing/2014/main" id="{8F076A4E-3870-4A3E-BDF5-D8F0A740987C}"/>
              </a:ext>
            </a:extLst>
          </p:cNvPr>
          <p:cNvSpPr/>
          <p:nvPr/>
        </p:nvSpPr>
        <p:spPr>
          <a:xfrm>
            <a:off x="7560817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Star: 5 Points 124">
            <a:extLst>
              <a:ext uri="{FF2B5EF4-FFF2-40B4-BE49-F238E27FC236}">
                <a16:creationId xmlns:a16="http://schemas.microsoft.com/office/drawing/2014/main" id="{35C4E535-A6C4-4235-96C8-4AA5E1AF0348}"/>
              </a:ext>
            </a:extLst>
          </p:cNvPr>
          <p:cNvSpPr/>
          <p:nvPr/>
        </p:nvSpPr>
        <p:spPr>
          <a:xfrm>
            <a:off x="6698076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Star: 5 Points 125">
            <a:extLst>
              <a:ext uri="{FF2B5EF4-FFF2-40B4-BE49-F238E27FC236}">
                <a16:creationId xmlns:a16="http://schemas.microsoft.com/office/drawing/2014/main" id="{A8A419CD-F191-4C92-8E6A-E6919084B02A}"/>
              </a:ext>
            </a:extLst>
          </p:cNvPr>
          <p:cNvSpPr/>
          <p:nvPr/>
        </p:nvSpPr>
        <p:spPr>
          <a:xfrm>
            <a:off x="10099338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Star: 5 Points 126">
            <a:extLst>
              <a:ext uri="{FF2B5EF4-FFF2-40B4-BE49-F238E27FC236}">
                <a16:creationId xmlns:a16="http://schemas.microsoft.com/office/drawing/2014/main" id="{9F26CAEA-5E47-40CF-ABE6-D037ECC3FF78}"/>
              </a:ext>
            </a:extLst>
          </p:cNvPr>
          <p:cNvSpPr/>
          <p:nvPr/>
        </p:nvSpPr>
        <p:spPr>
          <a:xfrm>
            <a:off x="9254365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Star: 5 Points 127">
            <a:extLst>
              <a:ext uri="{FF2B5EF4-FFF2-40B4-BE49-F238E27FC236}">
                <a16:creationId xmlns:a16="http://schemas.microsoft.com/office/drawing/2014/main" id="{4DE435CC-2CA7-4D0E-A5F7-3870CF1D25A1}"/>
              </a:ext>
            </a:extLst>
          </p:cNvPr>
          <p:cNvSpPr/>
          <p:nvPr/>
        </p:nvSpPr>
        <p:spPr>
          <a:xfrm>
            <a:off x="10947513" y="327629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20E86D-0E0C-410C-8C2C-DD0B4B38FB7B}"/>
              </a:ext>
            </a:extLst>
          </p:cNvPr>
          <p:cNvSpPr/>
          <p:nvPr/>
        </p:nvSpPr>
        <p:spPr>
          <a:xfrm>
            <a:off x="4656464" y="4620827"/>
            <a:ext cx="6499737" cy="162206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Self Study: </a:t>
            </a:r>
          </a:p>
          <a:p>
            <a:pPr marL="380990" marR="0" lvl="0" indent="-38099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NCAB Academy: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“Quote follow-up” in “Quoting</a:t>
            </a:r>
            <a:r>
              <a:rPr kumimoji="0" lang="en-GB" sz="2400" b="0" i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like a needs analyst”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80990" marR="0" lvl="0" indent="-38099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SMART-goal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D4058A69-E183-4577-91C7-D55B768FD464}"/>
              </a:ext>
            </a:extLst>
          </p:cNvPr>
          <p:cNvSpPr/>
          <p:nvPr/>
        </p:nvSpPr>
        <p:spPr>
          <a:xfrm>
            <a:off x="7400164" y="3130573"/>
            <a:ext cx="1165434" cy="979728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57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0" grpId="0"/>
      <p:bldP spid="105" grpId="0"/>
      <p:bldP spid="108" grpId="0"/>
      <p:bldP spid="2" grpId="0" animBg="1"/>
      <p:bldP spid="114" grpId="0" animBg="1"/>
      <p:bldP spid="115" grpId="0" animBg="1"/>
      <p:bldP spid="117" grpId="0" animBg="1"/>
      <p:bldP spid="118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5" grpId="0" animBg="1"/>
      <p:bldP spid="9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0" y="0"/>
            <a:ext cx="12395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44" y="864000"/>
            <a:ext cx="9763856" cy="828000"/>
          </a:xfrm>
        </p:spPr>
        <p:txBody>
          <a:bodyPr>
            <a:noAutofit/>
          </a:bodyPr>
          <a:lstStyle/>
          <a:p>
            <a:r>
              <a:rPr lang="sv-SE" sz="2400" dirty="0"/>
              <a:t>Breakout room: Follow-up on SMART-goal </a:t>
            </a:r>
            <a:endParaRPr lang="en-US" sz="2400" b="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8" y="1734808"/>
            <a:ext cx="10791893" cy="46856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667" b="0" dirty="0"/>
              <a:t>Discuss your </a:t>
            </a:r>
            <a:r>
              <a:rPr lang="sv-SE" sz="2667" dirty="0"/>
              <a:t>SMART-goal progress </a:t>
            </a:r>
            <a:r>
              <a:rPr lang="sv-SE" sz="2667" b="0" dirty="0"/>
              <a:t>and/or what you have worked/practiced on </a:t>
            </a:r>
            <a:r>
              <a:rPr lang="sv-SE" sz="2667" b="0" dirty="0" err="1"/>
              <a:t>regarding</a:t>
            </a:r>
            <a:r>
              <a:rPr lang="sv-SE" sz="2667" b="0" dirty="0"/>
              <a:t> </a:t>
            </a:r>
            <a:r>
              <a:rPr lang="sv-SE" sz="2667" dirty="0" err="1"/>
              <a:t>Quoting</a:t>
            </a:r>
            <a:r>
              <a:rPr lang="sv-SE" sz="2667" dirty="0"/>
              <a:t> &amp; Gross </a:t>
            </a:r>
            <a:r>
              <a:rPr lang="sv-SE" sz="2667" dirty="0" err="1"/>
              <a:t>Margin</a:t>
            </a:r>
            <a:r>
              <a:rPr lang="sv-SE" sz="2667" dirty="0"/>
              <a:t> </a:t>
            </a:r>
            <a:r>
              <a:rPr lang="sv-SE" sz="2667" b="0" dirty="0" err="1"/>
              <a:t>since</a:t>
            </a:r>
            <a:r>
              <a:rPr lang="sv-SE" sz="2667" b="0" dirty="0"/>
              <a:t> last time: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667" b="0" dirty="0" err="1"/>
              <a:t>How</a:t>
            </a:r>
            <a:r>
              <a:rPr lang="sv-SE" sz="2667" b="0" dirty="0"/>
              <a:t> </a:t>
            </a:r>
            <a:r>
              <a:rPr lang="sv-SE" sz="2667" b="0" dirty="0" err="1"/>
              <a:t>have</a:t>
            </a:r>
            <a:r>
              <a:rPr lang="sv-SE" sz="2667" b="0" dirty="0"/>
              <a:t> </a:t>
            </a:r>
            <a:r>
              <a:rPr lang="sv-SE" sz="2667" b="0" dirty="0" err="1"/>
              <a:t>you</a:t>
            </a:r>
            <a:r>
              <a:rPr lang="sv-SE" sz="2667" b="0" dirty="0"/>
              <a:t> </a:t>
            </a:r>
            <a:r>
              <a:rPr lang="sv-SE" sz="2667" b="0" dirty="0" err="1"/>
              <a:t>practiced</a:t>
            </a:r>
            <a:r>
              <a:rPr lang="sv-SE" sz="2667" b="0" dirty="0"/>
              <a:t> </a:t>
            </a:r>
            <a:r>
              <a:rPr lang="sv-SE" sz="2667" b="0" dirty="0" err="1"/>
              <a:t>your</a:t>
            </a:r>
            <a:r>
              <a:rPr lang="sv-SE" sz="2667" b="0" dirty="0"/>
              <a:t> new </a:t>
            </a:r>
            <a:r>
              <a:rPr lang="sv-SE" sz="2667" b="0" dirty="0" err="1"/>
              <a:t>skills</a:t>
            </a:r>
            <a:r>
              <a:rPr lang="sv-SE" sz="2667" b="0" dirty="0"/>
              <a:t>?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667" b="0" dirty="0" err="1"/>
              <a:t>How</a:t>
            </a:r>
            <a:r>
              <a:rPr lang="sv-SE" sz="2667" b="0" dirty="0"/>
              <a:t> </a:t>
            </a:r>
            <a:r>
              <a:rPr lang="sv-SE" sz="2667" b="0" dirty="0" err="1"/>
              <a:t>did</a:t>
            </a:r>
            <a:r>
              <a:rPr lang="sv-SE" sz="2667" b="0" dirty="0"/>
              <a:t> it go? </a:t>
            </a:r>
            <a:r>
              <a:rPr lang="sv-SE" sz="2667" b="0" dirty="0" err="1"/>
              <a:t>What</a:t>
            </a:r>
            <a:r>
              <a:rPr lang="sv-SE" sz="2667" b="0" dirty="0"/>
              <a:t> </a:t>
            </a:r>
            <a:r>
              <a:rPr lang="sv-SE" sz="2667" b="0" dirty="0" err="1"/>
              <a:t>was</a:t>
            </a:r>
            <a:r>
              <a:rPr lang="sv-SE" sz="2667" b="0" dirty="0"/>
              <a:t> the </a:t>
            </a:r>
            <a:r>
              <a:rPr lang="sv-SE" sz="2667" b="0" dirty="0" err="1"/>
              <a:t>outcome</a:t>
            </a:r>
            <a:r>
              <a:rPr lang="sv-SE" sz="2667" b="0" dirty="0"/>
              <a:t>?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667" b="0" dirty="0" err="1"/>
              <a:t>What</a:t>
            </a:r>
            <a:r>
              <a:rPr lang="sv-SE" sz="2667" b="0" dirty="0"/>
              <a:t> </a:t>
            </a:r>
            <a:r>
              <a:rPr lang="sv-SE" sz="2667" b="0" dirty="0" err="1"/>
              <a:t>have</a:t>
            </a:r>
            <a:r>
              <a:rPr lang="sv-SE" sz="2667" b="0" dirty="0"/>
              <a:t> </a:t>
            </a:r>
            <a:r>
              <a:rPr lang="sv-SE" sz="2667" b="0" dirty="0" err="1"/>
              <a:t>you</a:t>
            </a:r>
            <a:r>
              <a:rPr lang="sv-SE" sz="2667" b="0" dirty="0"/>
              <a:t> </a:t>
            </a:r>
            <a:r>
              <a:rPr lang="sv-SE" sz="2667" b="0" dirty="0" err="1"/>
              <a:t>learned</a:t>
            </a:r>
            <a:r>
              <a:rPr lang="sv-SE" sz="2667" b="0" dirty="0"/>
              <a:t>? </a:t>
            </a:r>
          </a:p>
          <a:p>
            <a:pPr marL="0" indent="0">
              <a:buNone/>
            </a:pPr>
            <a:endParaRPr lang="sv-SE" sz="2667" b="0" dirty="0"/>
          </a:p>
          <a:p>
            <a:pPr marL="0" indent="0">
              <a:buNone/>
            </a:pPr>
            <a:r>
              <a:rPr lang="sv-SE" sz="2667" b="0" dirty="0"/>
              <a:t>You will be 2 persons/room and you have 5 min. </a:t>
            </a:r>
            <a:r>
              <a:rPr lang="en-US" sz="2667" b="0" i="1" dirty="0"/>
              <a:t>(If you haven’t met before, BRIEFLY yourselves</a:t>
            </a:r>
          </a:p>
          <a:p>
            <a:pPr marL="0" indent="0">
              <a:buNone/>
            </a:pPr>
            <a:endParaRPr lang="sv-SE" sz="2667" b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00" y="906809"/>
            <a:ext cx="1228144" cy="62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"/>
            <a:ext cx="12192000" cy="6858000"/>
          </a:xfrm>
          <a:prstGeom prst="rect">
            <a:avLst/>
          </a:prstGeom>
          <a:solidFill>
            <a:srgbClr val="F6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211" b="2568"/>
          <a:stretch/>
        </p:blipFill>
        <p:spPr>
          <a:xfrm>
            <a:off x="2162400" y="1649598"/>
            <a:ext cx="8193792" cy="23405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38350" y="4453220"/>
            <a:ext cx="89249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are the main points from the lesson? 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did you learn?</a:t>
            </a:r>
          </a:p>
        </p:txBody>
      </p:sp>
    </p:spTree>
    <p:extLst>
      <p:ext uri="{BB962C8B-B14F-4D97-AF65-F5344CB8AC3E}">
        <p14:creationId xmlns:p14="http://schemas.microsoft.com/office/powerpoint/2010/main" val="35698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3"/>
            <a:ext cx="12192000" cy="6858000"/>
          </a:xfrm>
          <a:prstGeom prst="rect">
            <a:avLst/>
          </a:prstGeom>
          <a:solidFill>
            <a:srgbClr val="F6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" name="Grupp 159">
            <a:extLst>
              <a:ext uri="{FF2B5EF4-FFF2-40B4-BE49-F238E27FC236}">
                <a16:creationId xmlns:a16="http://schemas.microsoft.com/office/drawing/2014/main" id="{946D1DE5-87F1-4C7F-8D8A-682FAB4207BE}"/>
              </a:ext>
            </a:extLst>
          </p:cNvPr>
          <p:cNvGrpSpPr/>
          <p:nvPr/>
        </p:nvGrpSpPr>
        <p:grpSpPr>
          <a:xfrm rot="2443485">
            <a:off x="7515675" y="1382689"/>
            <a:ext cx="1753166" cy="4912108"/>
            <a:chOff x="7969171" y="1473930"/>
            <a:chExt cx="3136340" cy="4600793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Ellips 160">
              <a:extLst>
                <a:ext uri="{FF2B5EF4-FFF2-40B4-BE49-F238E27FC236}">
                  <a16:creationId xmlns:a16="http://schemas.microsoft.com/office/drawing/2014/main" id="{D28B7A91-7133-4B9F-8000-CF87D61F7C3D}"/>
                </a:ext>
              </a:extLst>
            </p:cNvPr>
            <p:cNvSpPr/>
            <p:nvPr/>
          </p:nvSpPr>
          <p:spPr bwMode="auto">
            <a:xfrm>
              <a:off x="7969171" y="4590452"/>
              <a:ext cx="3136340" cy="1484271"/>
            </a:xfrm>
            <a:prstGeom prst="ellipse">
              <a:avLst/>
            </a:prstGeom>
            <a:grpFill/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9" name="Likbent triangel 161">
              <a:extLst>
                <a:ext uri="{FF2B5EF4-FFF2-40B4-BE49-F238E27FC236}">
                  <a16:creationId xmlns:a16="http://schemas.microsoft.com/office/drawing/2014/main" id="{A1BFA1BA-7677-4A26-8BDF-A2DCF658A39E}"/>
                </a:ext>
              </a:extLst>
            </p:cNvPr>
            <p:cNvSpPr/>
            <p:nvPr/>
          </p:nvSpPr>
          <p:spPr bwMode="auto">
            <a:xfrm>
              <a:off x="8096138" y="1473930"/>
              <a:ext cx="2909681" cy="3701428"/>
            </a:xfrm>
            <a:prstGeom prst="triangle">
              <a:avLst>
                <a:gd name="adj" fmla="val 100000"/>
              </a:avLst>
            </a:prstGeom>
            <a:grpFill/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38" y="3692653"/>
            <a:ext cx="3852456" cy="2568304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229" y="3095607"/>
            <a:ext cx="5596084" cy="3196736"/>
          </a:xfrm>
          <a:prstGeom prst="rect">
            <a:avLst/>
          </a:prstGeom>
        </p:spPr>
      </p:pic>
      <p:grpSp>
        <p:nvGrpSpPr>
          <p:cNvPr id="129" name="Grupp 140">
            <a:extLst>
              <a:ext uri="{FF2B5EF4-FFF2-40B4-BE49-F238E27FC236}">
                <a16:creationId xmlns:a16="http://schemas.microsoft.com/office/drawing/2014/main" id="{295C1B2D-4366-4A77-AA06-E4B5712DF9C4}"/>
              </a:ext>
            </a:extLst>
          </p:cNvPr>
          <p:cNvGrpSpPr/>
          <p:nvPr/>
        </p:nvGrpSpPr>
        <p:grpSpPr>
          <a:xfrm>
            <a:off x="6628846" y="1077079"/>
            <a:ext cx="1390637" cy="1092688"/>
            <a:chOff x="1731996" y="10886"/>
            <a:chExt cx="8728008" cy="6858000"/>
          </a:xfrm>
        </p:grpSpPr>
        <p:pic>
          <p:nvPicPr>
            <p:cNvPr id="130" name="Bildobjekt 141" descr="En bild som visar elektronik, krets&#10;&#10;Automatiskt genererad beskrivning">
              <a:extLst>
                <a:ext uri="{FF2B5EF4-FFF2-40B4-BE49-F238E27FC236}">
                  <a16:creationId xmlns:a16="http://schemas.microsoft.com/office/drawing/2014/main" id="{76C42EBB-413F-462B-AC11-CAE7F778B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31996" y="10886"/>
              <a:ext cx="8728008" cy="6858000"/>
            </a:xfrm>
            <a:custGeom>
              <a:avLst/>
              <a:gdLst/>
              <a:ahLst/>
              <a:cxnLst/>
              <a:rect l="l" t="t" r="r" b="b"/>
              <a:pathLst>
                <a:path w="8728008" h="6858000">
                  <a:moveTo>
                    <a:pt x="0" y="0"/>
                  </a:moveTo>
                  <a:lnTo>
                    <a:pt x="8728008" y="0"/>
                  </a:lnTo>
                  <a:lnTo>
                    <a:pt x="872800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1040502" y="696350"/>
                  </a:moveTo>
                  <a:lnTo>
                    <a:pt x="1040502" y="2503170"/>
                  </a:lnTo>
                  <a:lnTo>
                    <a:pt x="1405317" y="2503170"/>
                  </a:lnTo>
                  <a:lnTo>
                    <a:pt x="1405317" y="1713149"/>
                  </a:lnTo>
                  <a:lnTo>
                    <a:pt x="2120157" y="1713149"/>
                  </a:lnTo>
                  <a:lnTo>
                    <a:pt x="2120157" y="2503170"/>
                  </a:lnTo>
                  <a:lnTo>
                    <a:pt x="2484972" y="2503170"/>
                  </a:lnTo>
                  <a:lnTo>
                    <a:pt x="2484972" y="696350"/>
                  </a:lnTo>
                  <a:lnTo>
                    <a:pt x="2120157" y="696350"/>
                  </a:lnTo>
                  <a:lnTo>
                    <a:pt x="2120157" y="1407493"/>
                  </a:lnTo>
                  <a:lnTo>
                    <a:pt x="1405317" y="1407493"/>
                  </a:lnTo>
                  <a:lnTo>
                    <a:pt x="1405317" y="696350"/>
                  </a:lnTo>
                  <a:lnTo>
                    <a:pt x="1040502" y="696350"/>
                  </a:lnTo>
                  <a:close/>
                  <a:moveTo>
                    <a:pt x="2858545" y="696350"/>
                  </a:moveTo>
                  <a:lnTo>
                    <a:pt x="2858545" y="2503170"/>
                  </a:lnTo>
                  <a:lnTo>
                    <a:pt x="4232763" y="2503170"/>
                  </a:lnTo>
                  <a:lnTo>
                    <a:pt x="4232763" y="2198747"/>
                  </a:lnTo>
                  <a:lnTo>
                    <a:pt x="3223360" y="2198747"/>
                  </a:lnTo>
                  <a:lnTo>
                    <a:pt x="3223360" y="1706986"/>
                  </a:lnTo>
                  <a:lnTo>
                    <a:pt x="4130467" y="1706986"/>
                  </a:lnTo>
                  <a:lnTo>
                    <a:pt x="4130467" y="1402563"/>
                  </a:lnTo>
                  <a:lnTo>
                    <a:pt x="3223360" y="1402563"/>
                  </a:lnTo>
                  <a:lnTo>
                    <a:pt x="3223360" y="1002006"/>
                  </a:lnTo>
                  <a:lnTo>
                    <a:pt x="4198254" y="1002006"/>
                  </a:lnTo>
                  <a:lnTo>
                    <a:pt x="4198254" y="696350"/>
                  </a:lnTo>
                  <a:lnTo>
                    <a:pt x="2858545" y="696350"/>
                  </a:lnTo>
                  <a:close/>
                  <a:moveTo>
                    <a:pt x="4544470" y="696350"/>
                  </a:moveTo>
                  <a:lnTo>
                    <a:pt x="4544470" y="2503170"/>
                  </a:lnTo>
                  <a:lnTo>
                    <a:pt x="5918688" y="2503170"/>
                  </a:lnTo>
                  <a:lnTo>
                    <a:pt x="5918688" y="2198747"/>
                  </a:lnTo>
                  <a:lnTo>
                    <a:pt x="4909285" y="2198747"/>
                  </a:lnTo>
                  <a:lnTo>
                    <a:pt x="4909285" y="1706986"/>
                  </a:lnTo>
                  <a:lnTo>
                    <a:pt x="5816392" y="1706986"/>
                  </a:lnTo>
                  <a:lnTo>
                    <a:pt x="5816392" y="1402563"/>
                  </a:lnTo>
                  <a:lnTo>
                    <a:pt x="4909285" y="1402563"/>
                  </a:lnTo>
                  <a:lnTo>
                    <a:pt x="4909285" y="1002006"/>
                  </a:lnTo>
                  <a:lnTo>
                    <a:pt x="5884178" y="1002006"/>
                  </a:lnTo>
                  <a:lnTo>
                    <a:pt x="5884178" y="696350"/>
                  </a:lnTo>
                  <a:lnTo>
                    <a:pt x="4544470" y="696350"/>
                  </a:lnTo>
                  <a:close/>
                  <a:moveTo>
                    <a:pt x="6229162" y="696350"/>
                  </a:moveTo>
                  <a:lnTo>
                    <a:pt x="6229162" y="2503170"/>
                  </a:lnTo>
                  <a:lnTo>
                    <a:pt x="6915654" y="2503170"/>
                  </a:lnTo>
                  <a:cubicBezTo>
                    <a:pt x="7050406" y="2503170"/>
                    <a:pt x="7158044" y="2490434"/>
                    <a:pt x="7238565" y="2464963"/>
                  </a:cubicBezTo>
                  <a:cubicBezTo>
                    <a:pt x="7346202" y="2430454"/>
                    <a:pt x="7431654" y="2382387"/>
                    <a:pt x="7494922" y="2320763"/>
                  </a:cubicBezTo>
                  <a:cubicBezTo>
                    <a:pt x="7578730" y="2239419"/>
                    <a:pt x="7643230" y="2133014"/>
                    <a:pt x="7688422" y="2001550"/>
                  </a:cubicBezTo>
                  <a:cubicBezTo>
                    <a:pt x="7725396" y="1893913"/>
                    <a:pt x="7743883" y="1765734"/>
                    <a:pt x="7743883" y="1617015"/>
                  </a:cubicBezTo>
                  <a:cubicBezTo>
                    <a:pt x="7743883" y="1447754"/>
                    <a:pt x="7724164" y="1305402"/>
                    <a:pt x="7684724" y="1189960"/>
                  </a:cubicBezTo>
                  <a:cubicBezTo>
                    <a:pt x="7645284" y="1074517"/>
                    <a:pt x="7587769" y="976945"/>
                    <a:pt x="7512176" y="897245"/>
                  </a:cubicBezTo>
                  <a:cubicBezTo>
                    <a:pt x="7436584" y="817544"/>
                    <a:pt x="7345791" y="762083"/>
                    <a:pt x="7239798" y="730860"/>
                  </a:cubicBezTo>
                  <a:cubicBezTo>
                    <a:pt x="7160919" y="707853"/>
                    <a:pt x="7046298" y="696350"/>
                    <a:pt x="6895935" y="696350"/>
                  </a:cubicBezTo>
                  <a:lnTo>
                    <a:pt x="6229162" y="696350"/>
                  </a:lnTo>
                  <a:close/>
                  <a:moveTo>
                    <a:pt x="3631419" y="2692336"/>
                  </a:moveTo>
                  <a:lnTo>
                    <a:pt x="3631419" y="4199156"/>
                  </a:lnTo>
                  <a:lnTo>
                    <a:pt x="3920244" y="4199156"/>
                  </a:lnTo>
                  <a:lnTo>
                    <a:pt x="3920244" y="3652343"/>
                  </a:lnTo>
                  <a:cubicBezTo>
                    <a:pt x="3920244" y="3560522"/>
                    <a:pt x="3928980" y="3491143"/>
                    <a:pt x="3946454" y="3444205"/>
                  </a:cubicBezTo>
                  <a:cubicBezTo>
                    <a:pt x="3963927" y="3397266"/>
                    <a:pt x="3991508" y="3362148"/>
                    <a:pt x="4029195" y="3338851"/>
                  </a:cubicBezTo>
                  <a:cubicBezTo>
                    <a:pt x="4066883" y="3315553"/>
                    <a:pt x="4109710" y="3303904"/>
                    <a:pt x="4157676" y="3303904"/>
                  </a:cubicBezTo>
                  <a:cubicBezTo>
                    <a:pt x="4199475" y="3303904"/>
                    <a:pt x="4234250" y="3312983"/>
                    <a:pt x="4262002" y="3331142"/>
                  </a:cubicBezTo>
                  <a:cubicBezTo>
                    <a:pt x="4289754" y="3349300"/>
                    <a:pt x="4309111" y="3373797"/>
                    <a:pt x="4320075" y="3404633"/>
                  </a:cubicBezTo>
                  <a:cubicBezTo>
                    <a:pt x="4331039" y="3435468"/>
                    <a:pt x="4336521" y="3508102"/>
                    <a:pt x="4336521" y="3622536"/>
                  </a:cubicBezTo>
                  <a:lnTo>
                    <a:pt x="4336521" y="4199156"/>
                  </a:lnTo>
                  <a:lnTo>
                    <a:pt x="4625345" y="4199156"/>
                  </a:lnTo>
                  <a:lnTo>
                    <a:pt x="4625345" y="3558809"/>
                  </a:lnTo>
                  <a:cubicBezTo>
                    <a:pt x="4625345" y="3460821"/>
                    <a:pt x="4620377" y="3388530"/>
                    <a:pt x="4610441" y="3341934"/>
                  </a:cubicBezTo>
                  <a:cubicBezTo>
                    <a:pt x="4600505" y="3295339"/>
                    <a:pt x="4582004" y="3252854"/>
                    <a:pt x="4554938" y="3214481"/>
                  </a:cubicBezTo>
                  <a:cubicBezTo>
                    <a:pt x="4527871" y="3176109"/>
                    <a:pt x="4487614" y="3144588"/>
                    <a:pt x="4434166" y="3119920"/>
                  </a:cubicBezTo>
                  <a:cubicBezTo>
                    <a:pt x="4380718" y="3095251"/>
                    <a:pt x="4320760" y="3082917"/>
                    <a:pt x="4254293" y="3082917"/>
                  </a:cubicBezTo>
                  <a:cubicBezTo>
                    <a:pt x="4124785" y="3082917"/>
                    <a:pt x="4013435" y="3137393"/>
                    <a:pt x="3920244" y="3246345"/>
                  </a:cubicBezTo>
                  <a:lnTo>
                    <a:pt x="3920244" y="2692336"/>
                  </a:lnTo>
                  <a:lnTo>
                    <a:pt x="3631419" y="2692336"/>
                  </a:lnTo>
                  <a:close/>
                  <a:moveTo>
                    <a:pt x="5334599" y="3082917"/>
                  </a:moveTo>
                  <a:cubicBezTo>
                    <a:pt x="5190016" y="3082917"/>
                    <a:pt x="5070443" y="3134138"/>
                    <a:pt x="4975882" y="3236580"/>
                  </a:cubicBezTo>
                  <a:cubicBezTo>
                    <a:pt x="4881320" y="3339022"/>
                    <a:pt x="4834039" y="3480693"/>
                    <a:pt x="4834039" y="3661594"/>
                  </a:cubicBezTo>
                  <a:cubicBezTo>
                    <a:pt x="4834039" y="3813029"/>
                    <a:pt x="4870014" y="3938426"/>
                    <a:pt x="4941963" y="4037785"/>
                  </a:cubicBezTo>
                  <a:cubicBezTo>
                    <a:pt x="5033098" y="4161811"/>
                    <a:pt x="5173570" y="4223824"/>
                    <a:pt x="5363379" y="4223824"/>
                  </a:cubicBezTo>
                  <a:cubicBezTo>
                    <a:pt x="5483294" y="4223824"/>
                    <a:pt x="5583166" y="4196244"/>
                    <a:pt x="5662995" y="4141083"/>
                  </a:cubicBezTo>
                  <a:cubicBezTo>
                    <a:pt x="5742825" y="4085922"/>
                    <a:pt x="5801240" y="4005579"/>
                    <a:pt x="5838243" y="3900054"/>
                  </a:cubicBezTo>
                  <a:lnTo>
                    <a:pt x="5550446" y="3851745"/>
                  </a:lnTo>
                  <a:cubicBezTo>
                    <a:pt x="5534686" y="3906563"/>
                    <a:pt x="5511388" y="3946307"/>
                    <a:pt x="5480553" y="3970975"/>
                  </a:cubicBezTo>
                  <a:cubicBezTo>
                    <a:pt x="5449718" y="3995643"/>
                    <a:pt x="5411688" y="4007977"/>
                    <a:pt x="5366462" y="4007977"/>
                  </a:cubicBezTo>
                  <a:cubicBezTo>
                    <a:pt x="5299995" y="4007977"/>
                    <a:pt x="5244491" y="3984165"/>
                    <a:pt x="5199952" y="3936542"/>
                  </a:cubicBezTo>
                  <a:cubicBezTo>
                    <a:pt x="5155412" y="3888918"/>
                    <a:pt x="5132114" y="3822280"/>
                    <a:pt x="5130058" y="3736626"/>
                  </a:cubicBezTo>
                  <a:lnTo>
                    <a:pt x="5853661" y="3736626"/>
                  </a:lnTo>
                  <a:cubicBezTo>
                    <a:pt x="5857772" y="3515297"/>
                    <a:pt x="5812889" y="3351013"/>
                    <a:pt x="5719013" y="3243775"/>
                  </a:cubicBezTo>
                  <a:cubicBezTo>
                    <a:pt x="5625137" y="3136537"/>
                    <a:pt x="5496999" y="3082917"/>
                    <a:pt x="5334599" y="3082917"/>
                  </a:cubicBezTo>
                  <a:close/>
                  <a:moveTo>
                    <a:pt x="3230811" y="2722144"/>
                  </a:moveTo>
                  <a:lnTo>
                    <a:pt x="2940959" y="2890710"/>
                  </a:lnTo>
                  <a:lnTo>
                    <a:pt x="2940959" y="3107586"/>
                  </a:lnTo>
                  <a:lnTo>
                    <a:pt x="2808367" y="3107586"/>
                  </a:lnTo>
                  <a:lnTo>
                    <a:pt x="2808367" y="3337823"/>
                  </a:lnTo>
                  <a:lnTo>
                    <a:pt x="2940959" y="3337823"/>
                  </a:lnTo>
                  <a:lnTo>
                    <a:pt x="2940959" y="3813715"/>
                  </a:lnTo>
                  <a:cubicBezTo>
                    <a:pt x="2940959" y="3915814"/>
                    <a:pt x="2944043" y="3983651"/>
                    <a:pt x="2950210" y="4017228"/>
                  </a:cubicBezTo>
                  <a:cubicBezTo>
                    <a:pt x="2957747" y="4064509"/>
                    <a:pt x="2971281" y="4102025"/>
                    <a:pt x="2990810" y="4129777"/>
                  </a:cubicBezTo>
                  <a:cubicBezTo>
                    <a:pt x="3010339" y="4157529"/>
                    <a:pt x="3041003" y="4180141"/>
                    <a:pt x="3082802" y="4197614"/>
                  </a:cubicBezTo>
                  <a:cubicBezTo>
                    <a:pt x="3124601" y="4215088"/>
                    <a:pt x="3171539" y="4223824"/>
                    <a:pt x="3223617" y="4223824"/>
                  </a:cubicBezTo>
                  <a:cubicBezTo>
                    <a:pt x="3308585" y="4223824"/>
                    <a:pt x="3384645" y="4209435"/>
                    <a:pt x="3451798" y="4180655"/>
                  </a:cubicBezTo>
                  <a:lnTo>
                    <a:pt x="3427130" y="3956585"/>
                  </a:lnTo>
                  <a:cubicBezTo>
                    <a:pt x="3376423" y="3975086"/>
                    <a:pt x="3337707" y="3984337"/>
                    <a:pt x="3310983" y="3984337"/>
                  </a:cubicBezTo>
                  <a:cubicBezTo>
                    <a:pt x="3291797" y="3984337"/>
                    <a:pt x="3275523" y="3979540"/>
                    <a:pt x="3262161" y="3969947"/>
                  </a:cubicBezTo>
                  <a:cubicBezTo>
                    <a:pt x="3248799" y="3960354"/>
                    <a:pt x="3240233" y="3948191"/>
                    <a:pt x="3236465" y="3933458"/>
                  </a:cubicBezTo>
                  <a:cubicBezTo>
                    <a:pt x="3232696" y="3918726"/>
                    <a:pt x="3230811" y="3866820"/>
                    <a:pt x="3230811" y="3777740"/>
                  </a:cubicBezTo>
                  <a:lnTo>
                    <a:pt x="3230811" y="3337823"/>
                  </a:lnTo>
                  <a:lnTo>
                    <a:pt x="3428157" y="3337823"/>
                  </a:lnTo>
                  <a:lnTo>
                    <a:pt x="3428157" y="3107586"/>
                  </a:lnTo>
                  <a:lnTo>
                    <a:pt x="3230811" y="3107586"/>
                  </a:lnTo>
                  <a:lnTo>
                    <a:pt x="3230811" y="2722144"/>
                  </a:lnTo>
                  <a:close/>
                  <a:moveTo>
                    <a:pt x="1042967" y="4399640"/>
                  </a:moveTo>
                  <a:lnTo>
                    <a:pt x="1042967" y="6206460"/>
                  </a:lnTo>
                  <a:lnTo>
                    <a:pt x="1381900" y="6206460"/>
                  </a:lnTo>
                  <a:lnTo>
                    <a:pt x="1381900" y="5028207"/>
                  </a:lnTo>
                  <a:lnTo>
                    <a:pt x="2110297" y="6206460"/>
                  </a:lnTo>
                  <a:lnTo>
                    <a:pt x="2476345" y="6206460"/>
                  </a:lnTo>
                  <a:lnTo>
                    <a:pt x="2476345" y="4399640"/>
                  </a:lnTo>
                  <a:lnTo>
                    <a:pt x="2137412" y="4399640"/>
                  </a:lnTo>
                  <a:lnTo>
                    <a:pt x="2137412" y="5606241"/>
                  </a:lnTo>
                  <a:lnTo>
                    <a:pt x="1397922" y="4399640"/>
                  </a:lnTo>
                  <a:lnTo>
                    <a:pt x="1042967" y="4399640"/>
                  </a:lnTo>
                  <a:close/>
                  <a:moveTo>
                    <a:pt x="2858545" y="4399640"/>
                  </a:moveTo>
                  <a:lnTo>
                    <a:pt x="2858545" y="6206460"/>
                  </a:lnTo>
                  <a:lnTo>
                    <a:pt x="4232763" y="6206460"/>
                  </a:lnTo>
                  <a:lnTo>
                    <a:pt x="4232763" y="5902037"/>
                  </a:lnTo>
                  <a:lnTo>
                    <a:pt x="3223360" y="5902037"/>
                  </a:lnTo>
                  <a:lnTo>
                    <a:pt x="3223360" y="5410276"/>
                  </a:lnTo>
                  <a:lnTo>
                    <a:pt x="4130467" y="5410276"/>
                  </a:lnTo>
                  <a:lnTo>
                    <a:pt x="4130467" y="5105853"/>
                  </a:lnTo>
                  <a:lnTo>
                    <a:pt x="3223360" y="5105853"/>
                  </a:lnTo>
                  <a:lnTo>
                    <a:pt x="3223360" y="4705296"/>
                  </a:lnTo>
                  <a:lnTo>
                    <a:pt x="4198254" y="4705296"/>
                  </a:lnTo>
                  <a:lnTo>
                    <a:pt x="4198254" y="4399640"/>
                  </a:lnTo>
                  <a:lnTo>
                    <a:pt x="2858545" y="4399640"/>
                  </a:lnTo>
                  <a:close/>
                  <a:moveTo>
                    <a:pt x="4544470" y="4399640"/>
                  </a:moveTo>
                  <a:lnTo>
                    <a:pt x="4544470" y="6206460"/>
                  </a:lnTo>
                  <a:lnTo>
                    <a:pt x="5918688" y="6206460"/>
                  </a:lnTo>
                  <a:lnTo>
                    <a:pt x="5918688" y="5902037"/>
                  </a:lnTo>
                  <a:lnTo>
                    <a:pt x="4909285" y="5902037"/>
                  </a:lnTo>
                  <a:lnTo>
                    <a:pt x="4909285" y="5410276"/>
                  </a:lnTo>
                  <a:lnTo>
                    <a:pt x="5816392" y="5410276"/>
                  </a:lnTo>
                  <a:lnTo>
                    <a:pt x="5816392" y="5105853"/>
                  </a:lnTo>
                  <a:lnTo>
                    <a:pt x="4909285" y="5105853"/>
                  </a:lnTo>
                  <a:lnTo>
                    <a:pt x="4909285" y="4705296"/>
                  </a:lnTo>
                  <a:lnTo>
                    <a:pt x="5884178" y="4705296"/>
                  </a:lnTo>
                  <a:lnTo>
                    <a:pt x="5884178" y="4399640"/>
                  </a:lnTo>
                  <a:lnTo>
                    <a:pt x="4544470" y="4399640"/>
                  </a:lnTo>
                  <a:close/>
                  <a:moveTo>
                    <a:pt x="6229162" y="4399640"/>
                  </a:moveTo>
                  <a:lnTo>
                    <a:pt x="6229162" y="6206460"/>
                  </a:lnTo>
                  <a:lnTo>
                    <a:pt x="6915654" y="6206460"/>
                  </a:lnTo>
                  <a:cubicBezTo>
                    <a:pt x="7050406" y="6206460"/>
                    <a:pt x="7158044" y="6193724"/>
                    <a:pt x="7238565" y="6168253"/>
                  </a:cubicBezTo>
                  <a:cubicBezTo>
                    <a:pt x="7346202" y="6133744"/>
                    <a:pt x="7431654" y="6085677"/>
                    <a:pt x="7494922" y="6024053"/>
                  </a:cubicBezTo>
                  <a:cubicBezTo>
                    <a:pt x="7578730" y="5942709"/>
                    <a:pt x="7643230" y="5836304"/>
                    <a:pt x="7688422" y="5704840"/>
                  </a:cubicBezTo>
                  <a:cubicBezTo>
                    <a:pt x="7725396" y="5597203"/>
                    <a:pt x="7743883" y="5469025"/>
                    <a:pt x="7743883" y="5320305"/>
                  </a:cubicBezTo>
                  <a:cubicBezTo>
                    <a:pt x="7743883" y="5151044"/>
                    <a:pt x="7724164" y="5008692"/>
                    <a:pt x="7684724" y="4893250"/>
                  </a:cubicBezTo>
                  <a:cubicBezTo>
                    <a:pt x="7645284" y="4777807"/>
                    <a:pt x="7587769" y="4680236"/>
                    <a:pt x="7512176" y="4600535"/>
                  </a:cubicBezTo>
                  <a:cubicBezTo>
                    <a:pt x="7436584" y="4520835"/>
                    <a:pt x="7345791" y="4465373"/>
                    <a:pt x="7239798" y="4434150"/>
                  </a:cubicBezTo>
                  <a:cubicBezTo>
                    <a:pt x="7160919" y="4411144"/>
                    <a:pt x="7046298" y="4399640"/>
                    <a:pt x="6895935" y="4399640"/>
                  </a:cubicBezTo>
                  <a:lnTo>
                    <a:pt x="6229162" y="4399640"/>
                  </a:lnTo>
                  <a:close/>
                </a:path>
              </a:pathLst>
            </a:custGeom>
          </p:spPr>
        </p:pic>
        <p:pic>
          <p:nvPicPr>
            <p:cNvPr id="131" name="Bildobjekt 142" descr="En bild som visar elektronik, krets&#10;&#10;Automatiskt genererad beskrivning">
              <a:extLst>
                <a:ext uri="{FF2B5EF4-FFF2-40B4-BE49-F238E27FC236}">
                  <a16:creationId xmlns:a16="http://schemas.microsoft.com/office/drawing/2014/main" id="{022A42EF-3F92-4E4B-B543-63B2E09DE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0" t="14611" r="15597" b="67939"/>
            <a:stretch>
              <a:fillRect/>
            </a:stretch>
          </p:blipFill>
          <p:spPr>
            <a:xfrm>
              <a:off x="8325974" y="1002007"/>
              <a:ext cx="772767" cy="1196741"/>
            </a:xfrm>
            <a:custGeom>
              <a:avLst/>
              <a:gdLst/>
              <a:ahLst/>
              <a:cxnLst/>
              <a:rect l="l" t="t" r="r" b="b"/>
              <a:pathLst>
                <a:path w="772767" h="1196741">
                  <a:moveTo>
                    <a:pt x="0" y="0"/>
                  </a:moveTo>
                  <a:lnTo>
                    <a:pt x="163920" y="0"/>
                  </a:lnTo>
                  <a:cubicBezTo>
                    <a:pt x="312640" y="0"/>
                    <a:pt x="412471" y="5751"/>
                    <a:pt x="463413" y="17255"/>
                  </a:cubicBezTo>
                  <a:cubicBezTo>
                    <a:pt x="531611" y="32044"/>
                    <a:pt x="587894" y="60392"/>
                    <a:pt x="632263" y="102296"/>
                  </a:cubicBezTo>
                  <a:cubicBezTo>
                    <a:pt x="676633" y="144200"/>
                    <a:pt x="711143" y="202538"/>
                    <a:pt x="735792" y="277309"/>
                  </a:cubicBezTo>
                  <a:cubicBezTo>
                    <a:pt x="760441" y="352079"/>
                    <a:pt x="772767" y="459305"/>
                    <a:pt x="772767" y="598987"/>
                  </a:cubicBezTo>
                  <a:cubicBezTo>
                    <a:pt x="772767" y="738668"/>
                    <a:pt x="760441" y="848975"/>
                    <a:pt x="735792" y="929908"/>
                  </a:cubicBezTo>
                  <a:cubicBezTo>
                    <a:pt x="711143" y="1010841"/>
                    <a:pt x="679303" y="1068973"/>
                    <a:pt x="640275" y="1104305"/>
                  </a:cubicBezTo>
                  <a:cubicBezTo>
                    <a:pt x="601246" y="1139636"/>
                    <a:pt x="552152" y="1164696"/>
                    <a:pt x="492993" y="1179486"/>
                  </a:cubicBezTo>
                  <a:cubicBezTo>
                    <a:pt x="447802" y="1190989"/>
                    <a:pt x="374264" y="1196741"/>
                    <a:pt x="272379" y="1196741"/>
                  </a:cubicBezTo>
                  <a:lnTo>
                    <a:pt x="0" y="1196741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32" name="Bildobjekt 143" descr="En bild som visar elektronik, krets&#10;&#10;Automatiskt genererad beskrivning">
              <a:extLst>
                <a:ext uri="{FF2B5EF4-FFF2-40B4-BE49-F238E27FC236}">
                  <a16:creationId xmlns:a16="http://schemas.microsoft.com/office/drawing/2014/main" id="{7737738C-7A02-4105-8B0D-AA627E174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36" t="48176" r="36218" b="48092"/>
            <a:stretch>
              <a:fillRect/>
            </a:stretch>
          </p:blipFill>
          <p:spPr>
            <a:xfrm>
              <a:off x="6867176" y="3303905"/>
              <a:ext cx="431712" cy="255933"/>
            </a:xfrm>
            <a:custGeom>
              <a:avLst/>
              <a:gdLst/>
              <a:ahLst/>
              <a:cxnLst/>
              <a:rect l="l" t="t" r="r" b="b"/>
              <a:pathLst>
                <a:path w="431712" h="255933">
                  <a:moveTo>
                    <a:pt x="216893" y="0"/>
                  </a:moveTo>
                  <a:cubicBezTo>
                    <a:pt x="275822" y="0"/>
                    <a:pt x="325844" y="21756"/>
                    <a:pt x="366958" y="65268"/>
                  </a:cubicBezTo>
                  <a:cubicBezTo>
                    <a:pt x="408072" y="108780"/>
                    <a:pt x="429656" y="172335"/>
                    <a:pt x="431712" y="255933"/>
                  </a:cubicBezTo>
                  <a:lnTo>
                    <a:pt x="17" y="255933"/>
                  </a:lnTo>
                  <a:cubicBezTo>
                    <a:pt x="-668" y="177132"/>
                    <a:pt x="19546" y="114776"/>
                    <a:pt x="60660" y="68865"/>
                  </a:cubicBezTo>
                  <a:cubicBezTo>
                    <a:pt x="101774" y="22955"/>
                    <a:pt x="153852" y="0"/>
                    <a:pt x="216893" y="0"/>
                  </a:cubicBezTo>
                  <a:close/>
                </a:path>
              </a:pathLst>
            </a:custGeom>
          </p:spPr>
        </p:pic>
        <p:pic>
          <p:nvPicPr>
            <p:cNvPr id="133" name="Bildobjekt 144" descr="En bild som visar elektronik, krets&#10;&#10;Automatiskt genererad beskrivning">
              <a:extLst>
                <a:ext uri="{FF2B5EF4-FFF2-40B4-BE49-F238E27FC236}">
                  <a16:creationId xmlns:a16="http://schemas.microsoft.com/office/drawing/2014/main" id="{90790BC9-C42A-4CB0-87FE-27EE2A966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0" t="68610" r="15597" b="13939"/>
            <a:stretch>
              <a:fillRect/>
            </a:stretch>
          </p:blipFill>
          <p:spPr>
            <a:xfrm>
              <a:off x="8325974" y="4705297"/>
              <a:ext cx="772767" cy="1196741"/>
            </a:xfrm>
            <a:custGeom>
              <a:avLst/>
              <a:gdLst/>
              <a:ahLst/>
              <a:cxnLst/>
              <a:rect l="l" t="t" r="r" b="b"/>
              <a:pathLst>
                <a:path w="772767" h="1196741">
                  <a:moveTo>
                    <a:pt x="0" y="0"/>
                  </a:moveTo>
                  <a:lnTo>
                    <a:pt x="163920" y="0"/>
                  </a:lnTo>
                  <a:cubicBezTo>
                    <a:pt x="312640" y="0"/>
                    <a:pt x="412471" y="5752"/>
                    <a:pt x="463413" y="17255"/>
                  </a:cubicBezTo>
                  <a:cubicBezTo>
                    <a:pt x="531611" y="32045"/>
                    <a:pt x="587894" y="60392"/>
                    <a:pt x="632263" y="102296"/>
                  </a:cubicBezTo>
                  <a:cubicBezTo>
                    <a:pt x="676633" y="144201"/>
                    <a:pt x="711143" y="202538"/>
                    <a:pt x="735792" y="277309"/>
                  </a:cubicBezTo>
                  <a:cubicBezTo>
                    <a:pt x="760441" y="352079"/>
                    <a:pt x="772767" y="459305"/>
                    <a:pt x="772767" y="598987"/>
                  </a:cubicBezTo>
                  <a:cubicBezTo>
                    <a:pt x="772767" y="738668"/>
                    <a:pt x="760441" y="848975"/>
                    <a:pt x="735792" y="929908"/>
                  </a:cubicBezTo>
                  <a:cubicBezTo>
                    <a:pt x="711143" y="1010841"/>
                    <a:pt x="679303" y="1068974"/>
                    <a:pt x="640275" y="1104305"/>
                  </a:cubicBezTo>
                  <a:cubicBezTo>
                    <a:pt x="601246" y="1139636"/>
                    <a:pt x="552152" y="1164696"/>
                    <a:pt x="492993" y="1179486"/>
                  </a:cubicBezTo>
                  <a:cubicBezTo>
                    <a:pt x="447802" y="1190989"/>
                    <a:pt x="374264" y="1196741"/>
                    <a:pt x="272379" y="1196741"/>
                  </a:cubicBezTo>
                  <a:lnTo>
                    <a:pt x="0" y="1196741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pic>
        <p:nvPicPr>
          <p:cNvPr id="134" name="Picture 1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0258" y="907251"/>
            <a:ext cx="1802621" cy="1520730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08475" y="870165"/>
            <a:ext cx="1170401" cy="1557816"/>
          </a:xfrm>
          <a:prstGeom prst="rect">
            <a:avLst/>
          </a:prstGeom>
        </p:spPr>
      </p:pic>
      <p:grpSp>
        <p:nvGrpSpPr>
          <p:cNvPr id="13" name="Grupp 307">
            <a:extLst>
              <a:ext uri="{FF2B5EF4-FFF2-40B4-BE49-F238E27FC236}">
                <a16:creationId xmlns:a16="http://schemas.microsoft.com/office/drawing/2014/main" id="{5C7425F1-C533-4AF7-8E60-99CAECD350FA}"/>
              </a:ext>
            </a:extLst>
          </p:cNvPr>
          <p:cNvGrpSpPr/>
          <p:nvPr/>
        </p:nvGrpSpPr>
        <p:grpSpPr>
          <a:xfrm rot="3054428">
            <a:off x="10393887" y="1541169"/>
            <a:ext cx="1067827" cy="1618137"/>
            <a:chOff x="10882872" y="442590"/>
            <a:chExt cx="1067827" cy="1618137"/>
          </a:xfrm>
        </p:grpSpPr>
        <p:sp>
          <p:nvSpPr>
            <p:cNvPr id="14" name="Rektangel: rundade hörn 308">
              <a:extLst>
                <a:ext uri="{FF2B5EF4-FFF2-40B4-BE49-F238E27FC236}">
                  <a16:creationId xmlns:a16="http://schemas.microsoft.com/office/drawing/2014/main" id="{6A45B7A9-D28D-4F99-A504-50835B31E605}"/>
                </a:ext>
              </a:extLst>
            </p:cNvPr>
            <p:cNvSpPr/>
            <p:nvPr/>
          </p:nvSpPr>
          <p:spPr bwMode="auto">
            <a:xfrm>
              <a:off x="10997685" y="620883"/>
              <a:ext cx="838200" cy="1018834"/>
            </a:xfrm>
            <a:prstGeom prst="roundRect">
              <a:avLst/>
            </a:prstGeom>
            <a:solidFill>
              <a:schemeClr val="tx1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" name="Rektangel: rundade hörn 309">
              <a:extLst>
                <a:ext uri="{FF2B5EF4-FFF2-40B4-BE49-F238E27FC236}">
                  <a16:creationId xmlns:a16="http://schemas.microsoft.com/office/drawing/2014/main" id="{D7EEE8FE-9036-4B50-B67F-15C211EF8A15}"/>
                </a:ext>
              </a:extLst>
            </p:cNvPr>
            <p:cNvSpPr/>
            <p:nvPr/>
          </p:nvSpPr>
          <p:spPr bwMode="auto">
            <a:xfrm>
              <a:off x="10882872" y="442590"/>
              <a:ext cx="1067827" cy="814710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" name="Rektangel: rundade hörn 310">
              <a:extLst>
                <a:ext uri="{FF2B5EF4-FFF2-40B4-BE49-F238E27FC236}">
                  <a16:creationId xmlns:a16="http://schemas.microsoft.com/office/drawing/2014/main" id="{676110AB-BA14-4C98-A97E-8409410D3D9C}"/>
                </a:ext>
              </a:extLst>
            </p:cNvPr>
            <p:cNvSpPr/>
            <p:nvPr/>
          </p:nvSpPr>
          <p:spPr bwMode="auto">
            <a:xfrm>
              <a:off x="11150084" y="1194293"/>
              <a:ext cx="483115" cy="866434"/>
            </a:xfrm>
            <a:prstGeom prst="roundRect">
              <a:avLst/>
            </a:prstGeom>
            <a:solidFill>
              <a:schemeClr val="tx1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/>
          <a:srcRect t="18167"/>
          <a:stretch/>
        </p:blipFill>
        <p:spPr>
          <a:xfrm>
            <a:off x="1825823" y="313692"/>
            <a:ext cx="3317039" cy="32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4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" name="Grupp 159">
            <a:extLst>
              <a:ext uri="{FF2B5EF4-FFF2-40B4-BE49-F238E27FC236}">
                <a16:creationId xmlns:a16="http://schemas.microsoft.com/office/drawing/2014/main" id="{946D1DE5-87F1-4C7F-8D8A-682FAB4207BE}"/>
              </a:ext>
            </a:extLst>
          </p:cNvPr>
          <p:cNvGrpSpPr/>
          <p:nvPr/>
        </p:nvGrpSpPr>
        <p:grpSpPr>
          <a:xfrm rot="2443485">
            <a:off x="7515675" y="1382689"/>
            <a:ext cx="1753166" cy="4912108"/>
            <a:chOff x="7969171" y="1473930"/>
            <a:chExt cx="3136340" cy="4600793"/>
          </a:xfrm>
          <a:gradFill flip="none" rotWithShape="1">
            <a:gsLst>
              <a:gs pos="78000">
                <a:srgbClr val="FFC000"/>
              </a:gs>
              <a:gs pos="0">
                <a:srgbClr val="FFFF00">
                  <a:lumMod val="66000"/>
                  <a:lumOff val="34000"/>
                </a:srgbClr>
              </a:gs>
              <a:gs pos="10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Ellips 160">
              <a:extLst>
                <a:ext uri="{FF2B5EF4-FFF2-40B4-BE49-F238E27FC236}">
                  <a16:creationId xmlns:a16="http://schemas.microsoft.com/office/drawing/2014/main" id="{D28B7A91-7133-4B9F-8000-CF87D61F7C3D}"/>
                </a:ext>
              </a:extLst>
            </p:cNvPr>
            <p:cNvSpPr/>
            <p:nvPr/>
          </p:nvSpPr>
          <p:spPr bwMode="auto">
            <a:xfrm>
              <a:off x="7969171" y="4590452"/>
              <a:ext cx="3136340" cy="1484271"/>
            </a:xfrm>
            <a:prstGeom prst="ellipse">
              <a:avLst/>
            </a:prstGeom>
            <a:grpFill/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9" name="Likbent triangel 161">
              <a:extLst>
                <a:ext uri="{FF2B5EF4-FFF2-40B4-BE49-F238E27FC236}">
                  <a16:creationId xmlns:a16="http://schemas.microsoft.com/office/drawing/2014/main" id="{A1BFA1BA-7677-4A26-8BDF-A2DCF658A39E}"/>
                </a:ext>
              </a:extLst>
            </p:cNvPr>
            <p:cNvSpPr/>
            <p:nvPr/>
          </p:nvSpPr>
          <p:spPr bwMode="auto">
            <a:xfrm>
              <a:off x="8096138" y="1473930"/>
              <a:ext cx="2909681" cy="3701428"/>
            </a:xfrm>
            <a:prstGeom prst="triangle">
              <a:avLst>
                <a:gd name="adj" fmla="val 100000"/>
              </a:avLst>
            </a:prstGeom>
            <a:grpFill/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128" name="Picture 1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229" y="3095607"/>
            <a:ext cx="5596084" cy="3196736"/>
          </a:xfrm>
          <a:prstGeom prst="rect">
            <a:avLst/>
          </a:prstGeom>
        </p:spPr>
      </p:pic>
      <p:grpSp>
        <p:nvGrpSpPr>
          <p:cNvPr id="129" name="Grupp 140">
            <a:extLst>
              <a:ext uri="{FF2B5EF4-FFF2-40B4-BE49-F238E27FC236}">
                <a16:creationId xmlns:a16="http://schemas.microsoft.com/office/drawing/2014/main" id="{295C1B2D-4366-4A77-AA06-E4B5712DF9C4}"/>
              </a:ext>
            </a:extLst>
          </p:cNvPr>
          <p:cNvGrpSpPr/>
          <p:nvPr/>
        </p:nvGrpSpPr>
        <p:grpSpPr>
          <a:xfrm>
            <a:off x="6628846" y="1077079"/>
            <a:ext cx="1390637" cy="1092688"/>
            <a:chOff x="1731996" y="10886"/>
            <a:chExt cx="8728008" cy="6858000"/>
          </a:xfrm>
        </p:grpSpPr>
        <p:pic>
          <p:nvPicPr>
            <p:cNvPr id="130" name="Bildobjekt 141" descr="En bild som visar elektronik, krets&#10;&#10;Automatiskt genererad beskrivning">
              <a:extLst>
                <a:ext uri="{FF2B5EF4-FFF2-40B4-BE49-F238E27FC236}">
                  <a16:creationId xmlns:a16="http://schemas.microsoft.com/office/drawing/2014/main" id="{76C42EBB-413F-462B-AC11-CAE7F778B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31996" y="10886"/>
              <a:ext cx="8728008" cy="6858000"/>
            </a:xfrm>
            <a:custGeom>
              <a:avLst/>
              <a:gdLst/>
              <a:ahLst/>
              <a:cxnLst/>
              <a:rect l="l" t="t" r="r" b="b"/>
              <a:pathLst>
                <a:path w="8728008" h="6858000">
                  <a:moveTo>
                    <a:pt x="0" y="0"/>
                  </a:moveTo>
                  <a:lnTo>
                    <a:pt x="8728008" y="0"/>
                  </a:lnTo>
                  <a:lnTo>
                    <a:pt x="872800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1040502" y="696350"/>
                  </a:moveTo>
                  <a:lnTo>
                    <a:pt x="1040502" y="2503170"/>
                  </a:lnTo>
                  <a:lnTo>
                    <a:pt x="1405317" y="2503170"/>
                  </a:lnTo>
                  <a:lnTo>
                    <a:pt x="1405317" y="1713149"/>
                  </a:lnTo>
                  <a:lnTo>
                    <a:pt x="2120157" y="1713149"/>
                  </a:lnTo>
                  <a:lnTo>
                    <a:pt x="2120157" y="2503170"/>
                  </a:lnTo>
                  <a:lnTo>
                    <a:pt x="2484972" y="2503170"/>
                  </a:lnTo>
                  <a:lnTo>
                    <a:pt x="2484972" y="696350"/>
                  </a:lnTo>
                  <a:lnTo>
                    <a:pt x="2120157" y="696350"/>
                  </a:lnTo>
                  <a:lnTo>
                    <a:pt x="2120157" y="1407493"/>
                  </a:lnTo>
                  <a:lnTo>
                    <a:pt x="1405317" y="1407493"/>
                  </a:lnTo>
                  <a:lnTo>
                    <a:pt x="1405317" y="696350"/>
                  </a:lnTo>
                  <a:lnTo>
                    <a:pt x="1040502" y="696350"/>
                  </a:lnTo>
                  <a:close/>
                  <a:moveTo>
                    <a:pt x="2858545" y="696350"/>
                  </a:moveTo>
                  <a:lnTo>
                    <a:pt x="2858545" y="2503170"/>
                  </a:lnTo>
                  <a:lnTo>
                    <a:pt x="4232763" y="2503170"/>
                  </a:lnTo>
                  <a:lnTo>
                    <a:pt x="4232763" y="2198747"/>
                  </a:lnTo>
                  <a:lnTo>
                    <a:pt x="3223360" y="2198747"/>
                  </a:lnTo>
                  <a:lnTo>
                    <a:pt x="3223360" y="1706986"/>
                  </a:lnTo>
                  <a:lnTo>
                    <a:pt x="4130467" y="1706986"/>
                  </a:lnTo>
                  <a:lnTo>
                    <a:pt x="4130467" y="1402563"/>
                  </a:lnTo>
                  <a:lnTo>
                    <a:pt x="3223360" y="1402563"/>
                  </a:lnTo>
                  <a:lnTo>
                    <a:pt x="3223360" y="1002006"/>
                  </a:lnTo>
                  <a:lnTo>
                    <a:pt x="4198254" y="1002006"/>
                  </a:lnTo>
                  <a:lnTo>
                    <a:pt x="4198254" y="696350"/>
                  </a:lnTo>
                  <a:lnTo>
                    <a:pt x="2858545" y="696350"/>
                  </a:lnTo>
                  <a:close/>
                  <a:moveTo>
                    <a:pt x="4544470" y="696350"/>
                  </a:moveTo>
                  <a:lnTo>
                    <a:pt x="4544470" y="2503170"/>
                  </a:lnTo>
                  <a:lnTo>
                    <a:pt x="5918688" y="2503170"/>
                  </a:lnTo>
                  <a:lnTo>
                    <a:pt x="5918688" y="2198747"/>
                  </a:lnTo>
                  <a:lnTo>
                    <a:pt x="4909285" y="2198747"/>
                  </a:lnTo>
                  <a:lnTo>
                    <a:pt x="4909285" y="1706986"/>
                  </a:lnTo>
                  <a:lnTo>
                    <a:pt x="5816392" y="1706986"/>
                  </a:lnTo>
                  <a:lnTo>
                    <a:pt x="5816392" y="1402563"/>
                  </a:lnTo>
                  <a:lnTo>
                    <a:pt x="4909285" y="1402563"/>
                  </a:lnTo>
                  <a:lnTo>
                    <a:pt x="4909285" y="1002006"/>
                  </a:lnTo>
                  <a:lnTo>
                    <a:pt x="5884178" y="1002006"/>
                  </a:lnTo>
                  <a:lnTo>
                    <a:pt x="5884178" y="696350"/>
                  </a:lnTo>
                  <a:lnTo>
                    <a:pt x="4544470" y="696350"/>
                  </a:lnTo>
                  <a:close/>
                  <a:moveTo>
                    <a:pt x="6229162" y="696350"/>
                  </a:moveTo>
                  <a:lnTo>
                    <a:pt x="6229162" y="2503170"/>
                  </a:lnTo>
                  <a:lnTo>
                    <a:pt x="6915654" y="2503170"/>
                  </a:lnTo>
                  <a:cubicBezTo>
                    <a:pt x="7050406" y="2503170"/>
                    <a:pt x="7158044" y="2490434"/>
                    <a:pt x="7238565" y="2464963"/>
                  </a:cubicBezTo>
                  <a:cubicBezTo>
                    <a:pt x="7346202" y="2430454"/>
                    <a:pt x="7431654" y="2382387"/>
                    <a:pt x="7494922" y="2320763"/>
                  </a:cubicBezTo>
                  <a:cubicBezTo>
                    <a:pt x="7578730" y="2239419"/>
                    <a:pt x="7643230" y="2133014"/>
                    <a:pt x="7688422" y="2001550"/>
                  </a:cubicBezTo>
                  <a:cubicBezTo>
                    <a:pt x="7725396" y="1893913"/>
                    <a:pt x="7743883" y="1765734"/>
                    <a:pt x="7743883" y="1617015"/>
                  </a:cubicBezTo>
                  <a:cubicBezTo>
                    <a:pt x="7743883" y="1447754"/>
                    <a:pt x="7724164" y="1305402"/>
                    <a:pt x="7684724" y="1189960"/>
                  </a:cubicBezTo>
                  <a:cubicBezTo>
                    <a:pt x="7645284" y="1074517"/>
                    <a:pt x="7587769" y="976945"/>
                    <a:pt x="7512176" y="897245"/>
                  </a:cubicBezTo>
                  <a:cubicBezTo>
                    <a:pt x="7436584" y="817544"/>
                    <a:pt x="7345791" y="762083"/>
                    <a:pt x="7239798" y="730860"/>
                  </a:cubicBezTo>
                  <a:cubicBezTo>
                    <a:pt x="7160919" y="707853"/>
                    <a:pt x="7046298" y="696350"/>
                    <a:pt x="6895935" y="696350"/>
                  </a:cubicBezTo>
                  <a:lnTo>
                    <a:pt x="6229162" y="696350"/>
                  </a:lnTo>
                  <a:close/>
                  <a:moveTo>
                    <a:pt x="3631419" y="2692336"/>
                  </a:moveTo>
                  <a:lnTo>
                    <a:pt x="3631419" y="4199156"/>
                  </a:lnTo>
                  <a:lnTo>
                    <a:pt x="3920244" y="4199156"/>
                  </a:lnTo>
                  <a:lnTo>
                    <a:pt x="3920244" y="3652343"/>
                  </a:lnTo>
                  <a:cubicBezTo>
                    <a:pt x="3920244" y="3560522"/>
                    <a:pt x="3928980" y="3491143"/>
                    <a:pt x="3946454" y="3444205"/>
                  </a:cubicBezTo>
                  <a:cubicBezTo>
                    <a:pt x="3963927" y="3397266"/>
                    <a:pt x="3991508" y="3362148"/>
                    <a:pt x="4029195" y="3338851"/>
                  </a:cubicBezTo>
                  <a:cubicBezTo>
                    <a:pt x="4066883" y="3315553"/>
                    <a:pt x="4109710" y="3303904"/>
                    <a:pt x="4157676" y="3303904"/>
                  </a:cubicBezTo>
                  <a:cubicBezTo>
                    <a:pt x="4199475" y="3303904"/>
                    <a:pt x="4234250" y="3312983"/>
                    <a:pt x="4262002" y="3331142"/>
                  </a:cubicBezTo>
                  <a:cubicBezTo>
                    <a:pt x="4289754" y="3349300"/>
                    <a:pt x="4309111" y="3373797"/>
                    <a:pt x="4320075" y="3404633"/>
                  </a:cubicBezTo>
                  <a:cubicBezTo>
                    <a:pt x="4331039" y="3435468"/>
                    <a:pt x="4336521" y="3508102"/>
                    <a:pt x="4336521" y="3622536"/>
                  </a:cubicBezTo>
                  <a:lnTo>
                    <a:pt x="4336521" y="4199156"/>
                  </a:lnTo>
                  <a:lnTo>
                    <a:pt x="4625345" y="4199156"/>
                  </a:lnTo>
                  <a:lnTo>
                    <a:pt x="4625345" y="3558809"/>
                  </a:lnTo>
                  <a:cubicBezTo>
                    <a:pt x="4625345" y="3460821"/>
                    <a:pt x="4620377" y="3388530"/>
                    <a:pt x="4610441" y="3341934"/>
                  </a:cubicBezTo>
                  <a:cubicBezTo>
                    <a:pt x="4600505" y="3295339"/>
                    <a:pt x="4582004" y="3252854"/>
                    <a:pt x="4554938" y="3214481"/>
                  </a:cubicBezTo>
                  <a:cubicBezTo>
                    <a:pt x="4527871" y="3176109"/>
                    <a:pt x="4487614" y="3144588"/>
                    <a:pt x="4434166" y="3119920"/>
                  </a:cubicBezTo>
                  <a:cubicBezTo>
                    <a:pt x="4380718" y="3095251"/>
                    <a:pt x="4320760" y="3082917"/>
                    <a:pt x="4254293" y="3082917"/>
                  </a:cubicBezTo>
                  <a:cubicBezTo>
                    <a:pt x="4124785" y="3082917"/>
                    <a:pt x="4013435" y="3137393"/>
                    <a:pt x="3920244" y="3246345"/>
                  </a:cubicBezTo>
                  <a:lnTo>
                    <a:pt x="3920244" y="2692336"/>
                  </a:lnTo>
                  <a:lnTo>
                    <a:pt x="3631419" y="2692336"/>
                  </a:lnTo>
                  <a:close/>
                  <a:moveTo>
                    <a:pt x="5334599" y="3082917"/>
                  </a:moveTo>
                  <a:cubicBezTo>
                    <a:pt x="5190016" y="3082917"/>
                    <a:pt x="5070443" y="3134138"/>
                    <a:pt x="4975882" y="3236580"/>
                  </a:cubicBezTo>
                  <a:cubicBezTo>
                    <a:pt x="4881320" y="3339022"/>
                    <a:pt x="4834039" y="3480693"/>
                    <a:pt x="4834039" y="3661594"/>
                  </a:cubicBezTo>
                  <a:cubicBezTo>
                    <a:pt x="4834039" y="3813029"/>
                    <a:pt x="4870014" y="3938426"/>
                    <a:pt x="4941963" y="4037785"/>
                  </a:cubicBezTo>
                  <a:cubicBezTo>
                    <a:pt x="5033098" y="4161811"/>
                    <a:pt x="5173570" y="4223824"/>
                    <a:pt x="5363379" y="4223824"/>
                  </a:cubicBezTo>
                  <a:cubicBezTo>
                    <a:pt x="5483294" y="4223824"/>
                    <a:pt x="5583166" y="4196244"/>
                    <a:pt x="5662995" y="4141083"/>
                  </a:cubicBezTo>
                  <a:cubicBezTo>
                    <a:pt x="5742825" y="4085922"/>
                    <a:pt x="5801240" y="4005579"/>
                    <a:pt x="5838243" y="3900054"/>
                  </a:cubicBezTo>
                  <a:lnTo>
                    <a:pt x="5550446" y="3851745"/>
                  </a:lnTo>
                  <a:cubicBezTo>
                    <a:pt x="5534686" y="3906563"/>
                    <a:pt x="5511388" y="3946307"/>
                    <a:pt x="5480553" y="3970975"/>
                  </a:cubicBezTo>
                  <a:cubicBezTo>
                    <a:pt x="5449718" y="3995643"/>
                    <a:pt x="5411688" y="4007977"/>
                    <a:pt x="5366462" y="4007977"/>
                  </a:cubicBezTo>
                  <a:cubicBezTo>
                    <a:pt x="5299995" y="4007977"/>
                    <a:pt x="5244491" y="3984165"/>
                    <a:pt x="5199952" y="3936542"/>
                  </a:cubicBezTo>
                  <a:cubicBezTo>
                    <a:pt x="5155412" y="3888918"/>
                    <a:pt x="5132114" y="3822280"/>
                    <a:pt x="5130058" y="3736626"/>
                  </a:cubicBezTo>
                  <a:lnTo>
                    <a:pt x="5853661" y="3736626"/>
                  </a:lnTo>
                  <a:cubicBezTo>
                    <a:pt x="5857772" y="3515297"/>
                    <a:pt x="5812889" y="3351013"/>
                    <a:pt x="5719013" y="3243775"/>
                  </a:cubicBezTo>
                  <a:cubicBezTo>
                    <a:pt x="5625137" y="3136537"/>
                    <a:pt x="5496999" y="3082917"/>
                    <a:pt x="5334599" y="3082917"/>
                  </a:cubicBezTo>
                  <a:close/>
                  <a:moveTo>
                    <a:pt x="3230811" y="2722144"/>
                  </a:moveTo>
                  <a:lnTo>
                    <a:pt x="2940959" y="2890710"/>
                  </a:lnTo>
                  <a:lnTo>
                    <a:pt x="2940959" y="3107586"/>
                  </a:lnTo>
                  <a:lnTo>
                    <a:pt x="2808367" y="3107586"/>
                  </a:lnTo>
                  <a:lnTo>
                    <a:pt x="2808367" y="3337823"/>
                  </a:lnTo>
                  <a:lnTo>
                    <a:pt x="2940959" y="3337823"/>
                  </a:lnTo>
                  <a:lnTo>
                    <a:pt x="2940959" y="3813715"/>
                  </a:lnTo>
                  <a:cubicBezTo>
                    <a:pt x="2940959" y="3915814"/>
                    <a:pt x="2944043" y="3983651"/>
                    <a:pt x="2950210" y="4017228"/>
                  </a:cubicBezTo>
                  <a:cubicBezTo>
                    <a:pt x="2957747" y="4064509"/>
                    <a:pt x="2971281" y="4102025"/>
                    <a:pt x="2990810" y="4129777"/>
                  </a:cubicBezTo>
                  <a:cubicBezTo>
                    <a:pt x="3010339" y="4157529"/>
                    <a:pt x="3041003" y="4180141"/>
                    <a:pt x="3082802" y="4197614"/>
                  </a:cubicBezTo>
                  <a:cubicBezTo>
                    <a:pt x="3124601" y="4215088"/>
                    <a:pt x="3171539" y="4223824"/>
                    <a:pt x="3223617" y="4223824"/>
                  </a:cubicBezTo>
                  <a:cubicBezTo>
                    <a:pt x="3308585" y="4223824"/>
                    <a:pt x="3384645" y="4209435"/>
                    <a:pt x="3451798" y="4180655"/>
                  </a:cubicBezTo>
                  <a:lnTo>
                    <a:pt x="3427130" y="3956585"/>
                  </a:lnTo>
                  <a:cubicBezTo>
                    <a:pt x="3376423" y="3975086"/>
                    <a:pt x="3337707" y="3984337"/>
                    <a:pt x="3310983" y="3984337"/>
                  </a:cubicBezTo>
                  <a:cubicBezTo>
                    <a:pt x="3291797" y="3984337"/>
                    <a:pt x="3275523" y="3979540"/>
                    <a:pt x="3262161" y="3969947"/>
                  </a:cubicBezTo>
                  <a:cubicBezTo>
                    <a:pt x="3248799" y="3960354"/>
                    <a:pt x="3240233" y="3948191"/>
                    <a:pt x="3236465" y="3933458"/>
                  </a:cubicBezTo>
                  <a:cubicBezTo>
                    <a:pt x="3232696" y="3918726"/>
                    <a:pt x="3230811" y="3866820"/>
                    <a:pt x="3230811" y="3777740"/>
                  </a:cubicBezTo>
                  <a:lnTo>
                    <a:pt x="3230811" y="3337823"/>
                  </a:lnTo>
                  <a:lnTo>
                    <a:pt x="3428157" y="3337823"/>
                  </a:lnTo>
                  <a:lnTo>
                    <a:pt x="3428157" y="3107586"/>
                  </a:lnTo>
                  <a:lnTo>
                    <a:pt x="3230811" y="3107586"/>
                  </a:lnTo>
                  <a:lnTo>
                    <a:pt x="3230811" y="2722144"/>
                  </a:lnTo>
                  <a:close/>
                  <a:moveTo>
                    <a:pt x="1042967" y="4399640"/>
                  </a:moveTo>
                  <a:lnTo>
                    <a:pt x="1042967" y="6206460"/>
                  </a:lnTo>
                  <a:lnTo>
                    <a:pt x="1381900" y="6206460"/>
                  </a:lnTo>
                  <a:lnTo>
                    <a:pt x="1381900" y="5028207"/>
                  </a:lnTo>
                  <a:lnTo>
                    <a:pt x="2110297" y="6206460"/>
                  </a:lnTo>
                  <a:lnTo>
                    <a:pt x="2476345" y="6206460"/>
                  </a:lnTo>
                  <a:lnTo>
                    <a:pt x="2476345" y="4399640"/>
                  </a:lnTo>
                  <a:lnTo>
                    <a:pt x="2137412" y="4399640"/>
                  </a:lnTo>
                  <a:lnTo>
                    <a:pt x="2137412" y="5606241"/>
                  </a:lnTo>
                  <a:lnTo>
                    <a:pt x="1397922" y="4399640"/>
                  </a:lnTo>
                  <a:lnTo>
                    <a:pt x="1042967" y="4399640"/>
                  </a:lnTo>
                  <a:close/>
                  <a:moveTo>
                    <a:pt x="2858545" y="4399640"/>
                  </a:moveTo>
                  <a:lnTo>
                    <a:pt x="2858545" y="6206460"/>
                  </a:lnTo>
                  <a:lnTo>
                    <a:pt x="4232763" y="6206460"/>
                  </a:lnTo>
                  <a:lnTo>
                    <a:pt x="4232763" y="5902037"/>
                  </a:lnTo>
                  <a:lnTo>
                    <a:pt x="3223360" y="5902037"/>
                  </a:lnTo>
                  <a:lnTo>
                    <a:pt x="3223360" y="5410276"/>
                  </a:lnTo>
                  <a:lnTo>
                    <a:pt x="4130467" y="5410276"/>
                  </a:lnTo>
                  <a:lnTo>
                    <a:pt x="4130467" y="5105853"/>
                  </a:lnTo>
                  <a:lnTo>
                    <a:pt x="3223360" y="5105853"/>
                  </a:lnTo>
                  <a:lnTo>
                    <a:pt x="3223360" y="4705296"/>
                  </a:lnTo>
                  <a:lnTo>
                    <a:pt x="4198254" y="4705296"/>
                  </a:lnTo>
                  <a:lnTo>
                    <a:pt x="4198254" y="4399640"/>
                  </a:lnTo>
                  <a:lnTo>
                    <a:pt x="2858545" y="4399640"/>
                  </a:lnTo>
                  <a:close/>
                  <a:moveTo>
                    <a:pt x="4544470" y="4399640"/>
                  </a:moveTo>
                  <a:lnTo>
                    <a:pt x="4544470" y="6206460"/>
                  </a:lnTo>
                  <a:lnTo>
                    <a:pt x="5918688" y="6206460"/>
                  </a:lnTo>
                  <a:lnTo>
                    <a:pt x="5918688" y="5902037"/>
                  </a:lnTo>
                  <a:lnTo>
                    <a:pt x="4909285" y="5902037"/>
                  </a:lnTo>
                  <a:lnTo>
                    <a:pt x="4909285" y="5410276"/>
                  </a:lnTo>
                  <a:lnTo>
                    <a:pt x="5816392" y="5410276"/>
                  </a:lnTo>
                  <a:lnTo>
                    <a:pt x="5816392" y="5105853"/>
                  </a:lnTo>
                  <a:lnTo>
                    <a:pt x="4909285" y="5105853"/>
                  </a:lnTo>
                  <a:lnTo>
                    <a:pt x="4909285" y="4705296"/>
                  </a:lnTo>
                  <a:lnTo>
                    <a:pt x="5884178" y="4705296"/>
                  </a:lnTo>
                  <a:lnTo>
                    <a:pt x="5884178" y="4399640"/>
                  </a:lnTo>
                  <a:lnTo>
                    <a:pt x="4544470" y="4399640"/>
                  </a:lnTo>
                  <a:close/>
                  <a:moveTo>
                    <a:pt x="6229162" y="4399640"/>
                  </a:moveTo>
                  <a:lnTo>
                    <a:pt x="6229162" y="6206460"/>
                  </a:lnTo>
                  <a:lnTo>
                    <a:pt x="6915654" y="6206460"/>
                  </a:lnTo>
                  <a:cubicBezTo>
                    <a:pt x="7050406" y="6206460"/>
                    <a:pt x="7158044" y="6193724"/>
                    <a:pt x="7238565" y="6168253"/>
                  </a:cubicBezTo>
                  <a:cubicBezTo>
                    <a:pt x="7346202" y="6133744"/>
                    <a:pt x="7431654" y="6085677"/>
                    <a:pt x="7494922" y="6024053"/>
                  </a:cubicBezTo>
                  <a:cubicBezTo>
                    <a:pt x="7578730" y="5942709"/>
                    <a:pt x="7643230" y="5836304"/>
                    <a:pt x="7688422" y="5704840"/>
                  </a:cubicBezTo>
                  <a:cubicBezTo>
                    <a:pt x="7725396" y="5597203"/>
                    <a:pt x="7743883" y="5469025"/>
                    <a:pt x="7743883" y="5320305"/>
                  </a:cubicBezTo>
                  <a:cubicBezTo>
                    <a:pt x="7743883" y="5151044"/>
                    <a:pt x="7724164" y="5008692"/>
                    <a:pt x="7684724" y="4893250"/>
                  </a:cubicBezTo>
                  <a:cubicBezTo>
                    <a:pt x="7645284" y="4777807"/>
                    <a:pt x="7587769" y="4680236"/>
                    <a:pt x="7512176" y="4600535"/>
                  </a:cubicBezTo>
                  <a:cubicBezTo>
                    <a:pt x="7436584" y="4520835"/>
                    <a:pt x="7345791" y="4465373"/>
                    <a:pt x="7239798" y="4434150"/>
                  </a:cubicBezTo>
                  <a:cubicBezTo>
                    <a:pt x="7160919" y="4411144"/>
                    <a:pt x="7046298" y="4399640"/>
                    <a:pt x="6895935" y="4399640"/>
                  </a:cubicBezTo>
                  <a:lnTo>
                    <a:pt x="6229162" y="4399640"/>
                  </a:lnTo>
                  <a:close/>
                </a:path>
              </a:pathLst>
            </a:custGeom>
          </p:spPr>
        </p:pic>
        <p:pic>
          <p:nvPicPr>
            <p:cNvPr id="131" name="Bildobjekt 142" descr="En bild som visar elektronik, krets&#10;&#10;Automatiskt genererad beskrivning">
              <a:extLst>
                <a:ext uri="{FF2B5EF4-FFF2-40B4-BE49-F238E27FC236}">
                  <a16:creationId xmlns:a16="http://schemas.microsoft.com/office/drawing/2014/main" id="{022A42EF-3F92-4E4B-B543-63B2E09DE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0" t="14611" r="15597" b="67939"/>
            <a:stretch>
              <a:fillRect/>
            </a:stretch>
          </p:blipFill>
          <p:spPr>
            <a:xfrm>
              <a:off x="8325974" y="1002007"/>
              <a:ext cx="772767" cy="1196741"/>
            </a:xfrm>
            <a:custGeom>
              <a:avLst/>
              <a:gdLst/>
              <a:ahLst/>
              <a:cxnLst/>
              <a:rect l="l" t="t" r="r" b="b"/>
              <a:pathLst>
                <a:path w="772767" h="1196741">
                  <a:moveTo>
                    <a:pt x="0" y="0"/>
                  </a:moveTo>
                  <a:lnTo>
                    <a:pt x="163920" y="0"/>
                  </a:lnTo>
                  <a:cubicBezTo>
                    <a:pt x="312640" y="0"/>
                    <a:pt x="412471" y="5751"/>
                    <a:pt x="463413" y="17255"/>
                  </a:cubicBezTo>
                  <a:cubicBezTo>
                    <a:pt x="531611" y="32044"/>
                    <a:pt x="587894" y="60392"/>
                    <a:pt x="632263" y="102296"/>
                  </a:cubicBezTo>
                  <a:cubicBezTo>
                    <a:pt x="676633" y="144200"/>
                    <a:pt x="711143" y="202538"/>
                    <a:pt x="735792" y="277309"/>
                  </a:cubicBezTo>
                  <a:cubicBezTo>
                    <a:pt x="760441" y="352079"/>
                    <a:pt x="772767" y="459305"/>
                    <a:pt x="772767" y="598987"/>
                  </a:cubicBezTo>
                  <a:cubicBezTo>
                    <a:pt x="772767" y="738668"/>
                    <a:pt x="760441" y="848975"/>
                    <a:pt x="735792" y="929908"/>
                  </a:cubicBezTo>
                  <a:cubicBezTo>
                    <a:pt x="711143" y="1010841"/>
                    <a:pt x="679303" y="1068973"/>
                    <a:pt x="640275" y="1104305"/>
                  </a:cubicBezTo>
                  <a:cubicBezTo>
                    <a:pt x="601246" y="1139636"/>
                    <a:pt x="552152" y="1164696"/>
                    <a:pt x="492993" y="1179486"/>
                  </a:cubicBezTo>
                  <a:cubicBezTo>
                    <a:pt x="447802" y="1190989"/>
                    <a:pt x="374264" y="1196741"/>
                    <a:pt x="272379" y="1196741"/>
                  </a:cubicBezTo>
                  <a:lnTo>
                    <a:pt x="0" y="1196741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32" name="Bildobjekt 143" descr="En bild som visar elektronik, krets&#10;&#10;Automatiskt genererad beskrivning">
              <a:extLst>
                <a:ext uri="{FF2B5EF4-FFF2-40B4-BE49-F238E27FC236}">
                  <a16:creationId xmlns:a16="http://schemas.microsoft.com/office/drawing/2014/main" id="{7737738C-7A02-4105-8B0D-AA627E174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36" t="48176" r="36218" b="48092"/>
            <a:stretch>
              <a:fillRect/>
            </a:stretch>
          </p:blipFill>
          <p:spPr>
            <a:xfrm>
              <a:off x="6867176" y="3303905"/>
              <a:ext cx="431712" cy="255933"/>
            </a:xfrm>
            <a:custGeom>
              <a:avLst/>
              <a:gdLst/>
              <a:ahLst/>
              <a:cxnLst/>
              <a:rect l="l" t="t" r="r" b="b"/>
              <a:pathLst>
                <a:path w="431712" h="255933">
                  <a:moveTo>
                    <a:pt x="216893" y="0"/>
                  </a:moveTo>
                  <a:cubicBezTo>
                    <a:pt x="275822" y="0"/>
                    <a:pt x="325844" y="21756"/>
                    <a:pt x="366958" y="65268"/>
                  </a:cubicBezTo>
                  <a:cubicBezTo>
                    <a:pt x="408072" y="108780"/>
                    <a:pt x="429656" y="172335"/>
                    <a:pt x="431712" y="255933"/>
                  </a:cubicBezTo>
                  <a:lnTo>
                    <a:pt x="17" y="255933"/>
                  </a:lnTo>
                  <a:cubicBezTo>
                    <a:pt x="-668" y="177132"/>
                    <a:pt x="19546" y="114776"/>
                    <a:pt x="60660" y="68865"/>
                  </a:cubicBezTo>
                  <a:cubicBezTo>
                    <a:pt x="101774" y="22955"/>
                    <a:pt x="153852" y="0"/>
                    <a:pt x="216893" y="0"/>
                  </a:cubicBezTo>
                  <a:close/>
                </a:path>
              </a:pathLst>
            </a:custGeom>
          </p:spPr>
        </p:pic>
        <p:pic>
          <p:nvPicPr>
            <p:cNvPr id="133" name="Bildobjekt 144" descr="En bild som visar elektronik, krets&#10;&#10;Automatiskt genererad beskrivning">
              <a:extLst>
                <a:ext uri="{FF2B5EF4-FFF2-40B4-BE49-F238E27FC236}">
                  <a16:creationId xmlns:a16="http://schemas.microsoft.com/office/drawing/2014/main" id="{90790BC9-C42A-4CB0-87FE-27EE2A966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0" t="68610" r="15597" b="13939"/>
            <a:stretch>
              <a:fillRect/>
            </a:stretch>
          </p:blipFill>
          <p:spPr>
            <a:xfrm>
              <a:off x="8325974" y="4705297"/>
              <a:ext cx="772767" cy="1196741"/>
            </a:xfrm>
            <a:custGeom>
              <a:avLst/>
              <a:gdLst/>
              <a:ahLst/>
              <a:cxnLst/>
              <a:rect l="l" t="t" r="r" b="b"/>
              <a:pathLst>
                <a:path w="772767" h="1196741">
                  <a:moveTo>
                    <a:pt x="0" y="0"/>
                  </a:moveTo>
                  <a:lnTo>
                    <a:pt x="163920" y="0"/>
                  </a:lnTo>
                  <a:cubicBezTo>
                    <a:pt x="312640" y="0"/>
                    <a:pt x="412471" y="5752"/>
                    <a:pt x="463413" y="17255"/>
                  </a:cubicBezTo>
                  <a:cubicBezTo>
                    <a:pt x="531611" y="32045"/>
                    <a:pt x="587894" y="60392"/>
                    <a:pt x="632263" y="102296"/>
                  </a:cubicBezTo>
                  <a:cubicBezTo>
                    <a:pt x="676633" y="144201"/>
                    <a:pt x="711143" y="202538"/>
                    <a:pt x="735792" y="277309"/>
                  </a:cubicBezTo>
                  <a:cubicBezTo>
                    <a:pt x="760441" y="352079"/>
                    <a:pt x="772767" y="459305"/>
                    <a:pt x="772767" y="598987"/>
                  </a:cubicBezTo>
                  <a:cubicBezTo>
                    <a:pt x="772767" y="738668"/>
                    <a:pt x="760441" y="848975"/>
                    <a:pt x="735792" y="929908"/>
                  </a:cubicBezTo>
                  <a:cubicBezTo>
                    <a:pt x="711143" y="1010841"/>
                    <a:pt x="679303" y="1068974"/>
                    <a:pt x="640275" y="1104305"/>
                  </a:cubicBezTo>
                  <a:cubicBezTo>
                    <a:pt x="601246" y="1139636"/>
                    <a:pt x="552152" y="1164696"/>
                    <a:pt x="492993" y="1179486"/>
                  </a:cubicBezTo>
                  <a:cubicBezTo>
                    <a:pt x="447802" y="1190989"/>
                    <a:pt x="374264" y="1196741"/>
                    <a:pt x="272379" y="1196741"/>
                  </a:cubicBezTo>
                  <a:lnTo>
                    <a:pt x="0" y="1196741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pic>
        <p:nvPicPr>
          <p:cNvPr id="134" name="Picture 1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0258" y="907251"/>
            <a:ext cx="1802621" cy="1520730"/>
          </a:xfrm>
          <a:prstGeom prst="rect">
            <a:avLst/>
          </a:prstGeom>
        </p:spPr>
      </p:pic>
      <p:grpSp>
        <p:nvGrpSpPr>
          <p:cNvPr id="13" name="Grupp 307">
            <a:extLst>
              <a:ext uri="{FF2B5EF4-FFF2-40B4-BE49-F238E27FC236}">
                <a16:creationId xmlns:a16="http://schemas.microsoft.com/office/drawing/2014/main" id="{5C7425F1-C533-4AF7-8E60-99CAECD350FA}"/>
              </a:ext>
            </a:extLst>
          </p:cNvPr>
          <p:cNvGrpSpPr/>
          <p:nvPr/>
        </p:nvGrpSpPr>
        <p:grpSpPr>
          <a:xfrm rot="3054428">
            <a:off x="10393887" y="1541169"/>
            <a:ext cx="1067827" cy="1618137"/>
            <a:chOff x="10882872" y="442590"/>
            <a:chExt cx="1067827" cy="1618137"/>
          </a:xfrm>
        </p:grpSpPr>
        <p:sp>
          <p:nvSpPr>
            <p:cNvPr id="14" name="Rektangel: rundade hörn 308">
              <a:extLst>
                <a:ext uri="{FF2B5EF4-FFF2-40B4-BE49-F238E27FC236}">
                  <a16:creationId xmlns:a16="http://schemas.microsoft.com/office/drawing/2014/main" id="{6A45B7A9-D28D-4F99-A504-50835B31E605}"/>
                </a:ext>
              </a:extLst>
            </p:cNvPr>
            <p:cNvSpPr/>
            <p:nvPr/>
          </p:nvSpPr>
          <p:spPr bwMode="auto">
            <a:xfrm>
              <a:off x="10997685" y="620883"/>
              <a:ext cx="838200" cy="1018834"/>
            </a:xfrm>
            <a:prstGeom prst="roundRect">
              <a:avLst/>
            </a:prstGeom>
            <a:solidFill>
              <a:schemeClr val="tx1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" name="Rektangel: rundade hörn 309">
              <a:extLst>
                <a:ext uri="{FF2B5EF4-FFF2-40B4-BE49-F238E27FC236}">
                  <a16:creationId xmlns:a16="http://schemas.microsoft.com/office/drawing/2014/main" id="{D7EEE8FE-9036-4B50-B67F-15C211EF8A15}"/>
                </a:ext>
              </a:extLst>
            </p:cNvPr>
            <p:cNvSpPr/>
            <p:nvPr/>
          </p:nvSpPr>
          <p:spPr bwMode="auto">
            <a:xfrm>
              <a:off x="10882872" y="442590"/>
              <a:ext cx="1067827" cy="814710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" name="Rektangel: rundade hörn 310">
              <a:extLst>
                <a:ext uri="{FF2B5EF4-FFF2-40B4-BE49-F238E27FC236}">
                  <a16:creationId xmlns:a16="http://schemas.microsoft.com/office/drawing/2014/main" id="{676110AB-BA14-4C98-A97E-8409410D3D9C}"/>
                </a:ext>
              </a:extLst>
            </p:cNvPr>
            <p:cNvSpPr/>
            <p:nvPr/>
          </p:nvSpPr>
          <p:spPr bwMode="auto">
            <a:xfrm>
              <a:off x="11150084" y="1194293"/>
              <a:ext cx="483115" cy="866434"/>
            </a:xfrm>
            <a:prstGeom prst="roundRect">
              <a:avLst/>
            </a:prstGeom>
            <a:solidFill>
              <a:schemeClr val="tx1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403609" y="2015718"/>
            <a:ext cx="3458308" cy="2966592"/>
          </a:xfrm>
          <a:prstGeom prst="rect">
            <a:avLst/>
          </a:prstGeom>
          <a:solidFill>
            <a:srgbClr val="5BAC26"/>
          </a:solidFill>
          <a:ln w="12700" cap="flat" cmpd="sng" algn="ctr">
            <a:solidFill>
              <a:srgbClr val="266D2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QUOTE FOLLOW-UP CALL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CHECKLIST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Heed the Need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Spotlight on them – help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become more successful 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Ask for the order (If… Will…)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ABC - Agree on next step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481149" y="1128967"/>
            <a:ext cx="10992000" cy="8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Cheat Sheet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292689" y="3085934"/>
            <a:ext cx="1329267" cy="553016"/>
          </a:xfrm>
          <a:prstGeom prst="rightArrow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200" b="1" spc="100" noProof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06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2365" y="421708"/>
            <a:ext cx="10992000" cy="828000"/>
          </a:xfrm>
        </p:spPr>
        <p:txBody>
          <a:bodyPr>
            <a:normAutofit fontScale="90000"/>
          </a:bodyPr>
          <a:lstStyle/>
          <a:p>
            <a:r>
              <a:rPr lang="sv-SE" dirty="0"/>
              <a:t>Quote </a:t>
            </a:r>
            <a:r>
              <a:rPr lang="sv-SE" dirty="0" err="1"/>
              <a:t>statistics</a:t>
            </a:r>
            <a:r>
              <a:rPr lang="sv-SE" dirty="0"/>
              <a:t> </a:t>
            </a:r>
            <a:r>
              <a:rPr lang="sv-SE" sz="2133" dirty="0">
                <a:solidFill>
                  <a:schemeClr val="tx1"/>
                </a:solidFill>
              </a:rPr>
              <a:t>2021, IQuote, SuperOffice</a:t>
            </a:r>
            <a:br>
              <a:rPr lang="sv-SE" dirty="0"/>
            </a:br>
            <a:br>
              <a:rPr lang="sv-SE" dirty="0"/>
            </a:br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14</a:t>
            </a:fld>
            <a:endParaRPr lang="sv-SE"/>
          </a:p>
        </p:txBody>
      </p:sp>
      <p:sp>
        <p:nvSpPr>
          <p:cNvPr id="13" name="Högerpil 12"/>
          <p:cNvSpPr/>
          <p:nvPr/>
        </p:nvSpPr>
        <p:spPr>
          <a:xfrm>
            <a:off x="943896" y="1249709"/>
            <a:ext cx="5535563" cy="1100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65´348 Quotes made</a:t>
            </a:r>
          </a:p>
        </p:txBody>
      </p:sp>
      <p:sp>
        <p:nvSpPr>
          <p:cNvPr id="33" name="Högerpil 32"/>
          <p:cNvSpPr/>
          <p:nvPr/>
        </p:nvSpPr>
        <p:spPr>
          <a:xfrm>
            <a:off x="6479459" y="1249708"/>
            <a:ext cx="2616951" cy="11002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20´086 Sold</a:t>
            </a:r>
          </a:p>
        </p:txBody>
      </p:sp>
      <p:sp>
        <p:nvSpPr>
          <p:cNvPr id="16" name="Rektangel med rundade hörn 15"/>
          <p:cNvSpPr/>
          <p:nvPr/>
        </p:nvSpPr>
        <p:spPr>
          <a:xfrm>
            <a:off x="9169298" y="1612744"/>
            <a:ext cx="2422703" cy="374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30,7% Sold</a:t>
            </a:r>
          </a:p>
        </p:txBody>
      </p:sp>
      <p:sp>
        <p:nvSpPr>
          <p:cNvPr id="5" name="Rektangel 4"/>
          <p:cNvSpPr/>
          <p:nvPr/>
        </p:nvSpPr>
        <p:spPr>
          <a:xfrm>
            <a:off x="943895" y="2445344"/>
            <a:ext cx="4912823" cy="42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Totally 3600 Customers Quoted</a:t>
            </a:r>
          </a:p>
        </p:txBody>
      </p:sp>
      <p:sp>
        <p:nvSpPr>
          <p:cNvPr id="15" name="Rektangel 14"/>
          <p:cNvSpPr/>
          <p:nvPr/>
        </p:nvSpPr>
        <p:spPr>
          <a:xfrm>
            <a:off x="943897" y="5408606"/>
            <a:ext cx="2068465" cy="3984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 Prospects</a:t>
            </a:r>
          </a:p>
        </p:txBody>
      </p:sp>
      <p:sp>
        <p:nvSpPr>
          <p:cNvPr id="18" name="Rektangel med rundade hörn 17"/>
          <p:cNvSpPr/>
          <p:nvPr/>
        </p:nvSpPr>
        <p:spPr>
          <a:xfrm>
            <a:off x="9206040" y="5425648"/>
            <a:ext cx="2385961" cy="40074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18,6% Sold</a:t>
            </a:r>
          </a:p>
        </p:txBody>
      </p:sp>
      <p:sp>
        <p:nvSpPr>
          <p:cNvPr id="19" name="Rektangel 18"/>
          <p:cNvSpPr/>
          <p:nvPr/>
        </p:nvSpPr>
        <p:spPr>
          <a:xfrm>
            <a:off x="943896" y="4861434"/>
            <a:ext cx="2068464" cy="3984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Sales Funnel</a:t>
            </a:r>
          </a:p>
        </p:txBody>
      </p:sp>
      <p:sp>
        <p:nvSpPr>
          <p:cNvPr id="20" name="Rektangel 19"/>
          <p:cNvSpPr/>
          <p:nvPr/>
        </p:nvSpPr>
        <p:spPr>
          <a:xfrm>
            <a:off x="5112775" y="5425649"/>
            <a:ext cx="3873909" cy="3984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5´000 Quotes</a:t>
            </a:r>
          </a:p>
        </p:txBody>
      </p:sp>
      <p:sp>
        <p:nvSpPr>
          <p:cNvPr id="21" name="Rektangel 20"/>
          <p:cNvSpPr/>
          <p:nvPr/>
        </p:nvSpPr>
        <p:spPr>
          <a:xfrm>
            <a:off x="5112774" y="4865791"/>
            <a:ext cx="3873909" cy="3984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7´600 Quotes</a:t>
            </a:r>
          </a:p>
        </p:txBody>
      </p:sp>
      <p:sp>
        <p:nvSpPr>
          <p:cNvPr id="22" name="Rektangel med rundade hörn 21"/>
          <p:cNvSpPr/>
          <p:nvPr/>
        </p:nvSpPr>
        <p:spPr>
          <a:xfrm>
            <a:off x="9206038" y="4884766"/>
            <a:ext cx="2385961" cy="4007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20,7% Sold</a:t>
            </a:r>
          </a:p>
        </p:txBody>
      </p:sp>
      <p:sp>
        <p:nvSpPr>
          <p:cNvPr id="23" name="Rektangel 22"/>
          <p:cNvSpPr/>
          <p:nvPr/>
        </p:nvSpPr>
        <p:spPr>
          <a:xfrm>
            <a:off x="943896" y="4330813"/>
            <a:ext cx="2068465" cy="3984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Weak</a:t>
            </a:r>
          </a:p>
        </p:txBody>
      </p:sp>
      <p:sp>
        <p:nvSpPr>
          <p:cNvPr id="24" name="Rektangel med rundade hörn 23"/>
          <p:cNvSpPr/>
          <p:nvPr/>
        </p:nvSpPr>
        <p:spPr>
          <a:xfrm>
            <a:off x="9206038" y="4315180"/>
            <a:ext cx="2385961" cy="4007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29,1% Sold</a:t>
            </a:r>
          </a:p>
        </p:txBody>
      </p:sp>
      <p:sp>
        <p:nvSpPr>
          <p:cNvPr id="26" name="Rektangel 25"/>
          <p:cNvSpPr/>
          <p:nvPr/>
        </p:nvSpPr>
        <p:spPr>
          <a:xfrm>
            <a:off x="943896" y="3768098"/>
            <a:ext cx="2068465" cy="398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Medium</a:t>
            </a:r>
          </a:p>
        </p:txBody>
      </p:sp>
      <p:sp>
        <p:nvSpPr>
          <p:cNvPr id="27" name="Rektangel 26"/>
          <p:cNvSpPr/>
          <p:nvPr/>
        </p:nvSpPr>
        <p:spPr>
          <a:xfrm>
            <a:off x="5112774" y="4315181"/>
            <a:ext cx="3873909" cy="3984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9´200 Quotes</a:t>
            </a:r>
          </a:p>
        </p:txBody>
      </p:sp>
      <p:sp>
        <p:nvSpPr>
          <p:cNvPr id="28" name="Rektangel 27"/>
          <p:cNvSpPr/>
          <p:nvPr/>
        </p:nvSpPr>
        <p:spPr>
          <a:xfrm>
            <a:off x="5112774" y="3749123"/>
            <a:ext cx="3873909" cy="398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34´000Quotes</a:t>
            </a:r>
          </a:p>
        </p:txBody>
      </p:sp>
      <p:sp>
        <p:nvSpPr>
          <p:cNvPr id="29" name="Rektangel med rundade hörn 28"/>
          <p:cNvSpPr/>
          <p:nvPr/>
        </p:nvSpPr>
        <p:spPr>
          <a:xfrm>
            <a:off x="9206038" y="3768098"/>
            <a:ext cx="2385961" cy="4007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30,8% Sold</a:t>
            </a:r>
          </a:p>
        </p:txBody>
      </p:sp>
      <p:sp>
        <p:nvSpPr>
          <p:cNvPr id="30" name="Rektangel 29"/>
          <p:cNvSpPr/>
          <p:nvPr/>
        </p:nvSpPr>
        <p:spPr>
          <a:xfrm>
            <a:off x="943896" y="3199778"/>
            <a:ext cx="2068465" cy="3984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Strong</a:t>
            </a:r>
          </a:p>
        </p:txBody>
      </p:sp>
      <p:sp>
        <p:nvSpPr>
          <p:cNvPr id="31" name="Rektangel 30"/>
          <p:cNvSpPr/>
          <p:nvPr/>
        </p:nvSpPr>
        <p:spPr>
          <a:xfrm>
            <a:off x="5112774" y="3180803"/>
            <a:ext cx="3873909" cy="3984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53´000 Quotes</a:t>
            </a:r>
          </a:p>
        </p:txBody>
      </p:sp>
      <p:sp>
        <p:nvSpPr>
          <p:cNvPr id="32" name="Rektangel med rundade hörn 31"/>
          <p:cNvSpPr/>
          <p:nvPr/>
        </p:nvSpPr>
        <p:spPr>
          <a:xfrm>
            <a:off x="9206038" y="3199778"/>
            <a:ext cx="2385961" cy="40074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35,5% Sold</a:t>
            </a:r>
          </a:p>
        </p:txBody>
      </p:sp>
      <p:sp>
        <p:nvSpPr>
          <p:cNvPr id="25" name="Rektangel 24"/>
          <p:cNvSpPr/>
          <p:nvPr/>
        </p:nvSpPr>
        <p:spPr>
          <a:xfrm>
            <a:off x="3370348" y="5425647"/>
            <a:ext cx="1384440" cy="3984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225</a:t>
            </a:r>
          </a:p>
        </p:txBody>
      </p:sp>
      <p:sp>
        <p:nvSpPr>
          <p:cNvPr id="34" name="Rektangel 33"/>
          <p:cNvSpPr/>
          <p:nvPr/>
        </p:nvSpPr>
        <p:spPr>
          <a:xfrm>
            <a:off x="3370347" y="4882390"/>
            <a:ext cx="1384440" cy="3984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312</a:t>
            </a:r>
          </a:p>
        </p:txBody>
      </p:sp>
      <p:sp>
        <p:nvSpPr>
          <p:cNvPr id="35" name="Rektangel 34"/>
          <p:cNvSpPr/>
          <p:nvPr/>
        </p:nvSpPr>
        <p:spPr>
          <a:xfrm>
            <a:off x="3370347" y="4330813"/>
            <a:ext cx="1384440" cy="3984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361</a:t>
            </a:r>
          </a:p>
        </p:txBody>
      </p:sp>
      <p:sp>
        <p:nvSpPr>
          <p:cNvPr id="36" name="Rektangel 35"/>
          <p:cNvSpPr/>
          <p:nvPr/>
        </p:nvSpPr>
        <p:spPr>
          <a:xfrm>
            <a:off x="3370347" y="3768098"/>
            <a:ext cx="1384440" cy="398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598</a:t>
            </a:r>
          </a:p>
        </p:txBody>
      </p:sp>
      <p:sp>
        <p:nvSpPr>
          <p:cNvPr id="37" name="Rektangel 36"/>
          <p:cNvSpPr/>
          <p:nvPr/>
        </p:nvSpPr>
        <p:spPr>
          <a:xfrm>
            <a:off x="3370347" y="3199778"/>
            <a:ext cx="1384440" cy="3984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446</a:t>
            </a:r>
          </a:p>
        </p:txBody>
      </p:sp>
      <p:sp>
        <p:nvSpPr>
          <p:cNvPr id="38" name="Högerpil 37"/>
          <p:cNvSpPr/>
          <p:nvPr/>
        </p:nvSpPr>
        <p:spPr>
          <a:xfrm>
            <a:off x="943896" y="1249709"/>
            <a:ext cx="5535563" cy="1100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140´000 Quotes made</a:t>
            </a:r>
          </a:p>
        </p:txBody>
      </p:sp>
      <p:sp>
        <p:nvSpPr>
          <p:cNvPr id="39" name="Högerpil 38"/>
          <p:cNvSpPr/>
          <p:nvPr/>
        </p:nvSpPr>
        <p:spPr>
          <a:xfrm>
            <a:off x="6479459" y="1249708"/>
            <a:ext cx="2616951" cy="11002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42´980 Sold</a:t>
            </a:r>
          </a:p>
        </p:txBody>
      </p:sp>
      <p:sp>
        <p:nvSpPr>
          <p:cNvPr id="40" name="Rektangel med rundade hörn 39"/>
          <p:cNvSpPr/>
          <p:nvPr/>
        </p:nvSpPr>
        <p:spPr>
          <a:xfrm>
            <a:off x="9096408" y="1356853"/>
            <a:ext cx="2639816" cy="79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Win Rate 30,7%</a:t>
            </a:r>
          </a:p>
        </p:txBody>
      </p:sp>
    </p:spTree>
    <p:extLst>
      <p:ext uri="{BB962C8B-B14F-4D97-AF65-F5344CB8AC3E}">
        <p14:creationId xmlns:p14="http://schemas.microsoft.com/office/powerpoint/2010/main" val="123072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2365" y="421708"/>
            <a:ext cx="10992000" cy="828000"/>
          </a:xfrm>
        </p:spPr>
        <p:txBody>
          <a:bodyPr>
            <a:normAutofit fontScale="90000"/>
          </a:bodyPr>
          <a:lstStyle/>
          <a:p>
            <a:r>
              <a:rPr lang="sv-SE" dirty="0"/>
              <a:t>Quote </a:t>
            </a:r>
            <a:r>
              <a:rPr lang="sv-SE" dirty="0" err="1"/>
              <a:t>statistics</a:t>
            </a:r>
            <a:r>
              <a:rPr lang="sv-SE" dirty="0"/>
              <a:t> </a:t>
            </a:r>
            <a:r>
              <a:rPr lang="sv-SE" sz="2133" dirty="0">
                <a:solidFill>
                  <a:schemeClr val="tx1"/>
                </a:solidFill>
              </a:rPr>
              <a:t>2021, IQuote, SuperOffice</a:t>
            </a:r>
            <a:br>
              <a:rPr lang="sv-SE" dirty="0"/>
            </a:br>
            <a:br>
              <a:rPr lang="sv-SE" dirty="0"/>
            </a:br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15</a:t>
            </a:fld>
            <a:endParaRPr lang="sv-SE"/>
          </a:p>
        </p:txBody>
      </p:sp>
      <p:sp>
        <p:nvSpPr>
          <p:cNvPr id="13" name="Högerpil 12"/>
          <p:cNvSpPr/>
          <p:nvPr/>
        </p:nvSpPr>
        <p:spPr>
          <a:xfrm>
            <a:off x="943896" y="1249709"/>
            <a:ext cx="5535563" cy="1100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65´348 Quotes made</a:t>
            </a:r>
          </a:p>
        </p:txBody>
      </p:sp>
      <p:sp>
        <p:nvSpPr>
          <p:cNvPr id="33" name="Högerpil 32"/>
          <p:cNvSpPr/>
          <p:nvPr/>
        </p:nvSpPr>
        <p:spPr>
          <a:xfrm>
            <a:off x="6479459" y="1249708"/>
            <a:ext cx="2616951" cy="11002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20´086 Sold</a:t>
            </a:r>
          </a:p>
        </p:txBody>
      </p:sp>
      <p:sp>
        <p:nvSpPr>
          <p:cNvPr id="16" name="Rektangel med rundade hörn 15"/>
          <p:cNvSpPr/>
          <p:nvPr/>
        </p:nvSpPr>
        <p:spPr>
          <a:xfrm>
            <a:off x="9169298" y="1612744"/>
            <a:ext cx="2422703" cy="374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30,7% Sold</a:t>
            </a:r>
          </a:p>
        </p:txBody>
      </p:sp>
      <p:sp>
        <p:nvSpPr>
          <p:cNvPr id="5" name="Rektangel 4"/>
          <p:cNvSpPr/>
          <p:nvPr/>
        </p:nvSpPr>
        <p:spPr>
          <a:xfrm>
            <a:off x="943895" y="2445344"/>
            <a:ext cx="4912823" cy="42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Totally 3600 Customers Quoted</a:t>
            </a:r>
          </a:p>
        </p:txBody>
      </p:sp>
      <p:sp>
        <p:nvSpPr>
          <p:cNvPr id="15" name="Rektangel 14"/>
          <p:cNvSpPr/>
          <p:nvPr/>
        </p:nvSpPr>
        <p:spPr>
          <a:xfrm>
            <a:off x="943897" y="5408606"/>
            <a:ext cx="2068465" cy="3984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 Prospects</a:t>
            </a:r>
          </a:p>
        </p:txBody>
      </p:sp>
      <p:sp>
        <p:nvSpPr>
          <p:cNvPr id="18" name="Rektangel med rundade hörn 17"/>
          <p:cNvSpPr/>
          <p:nvPr/>
        </p:nvSpPr>
        <p:spPr>
          <a:xfrm>
            <a:off x="9206040" y="5425648"/>
            <a:ext cx="2385961" cy="40074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18,6% Sold</a:t>
            </a:r>
          </a:p>
        </p:txBody>
      </p:sp>
      <p:sp>
        <p:nvSpPr>
          <p:cNvPr id="19" name="Rektangel 18"/>
          <p:cNvSpPr/>
          <p:nvPr/>
        </p:nvSpPr>
        <p:spPr>
          <a:xfrm>
            <a:off x="943896" y="4861434"/>
            <a:ext cx="2068464" cy="3984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Sales Funnel</a:t>
            </a:r>
          </a:p>
        </p:txBody>
      </p:sp>
      <p:sp>
        <p:nvSpPr>
          <p:cNvPr id="20" name="Rektangel 19"/>
          <p:cNvSpPr/>
          <p:nvPr/>
        </p:nvSpPr>
        <p:spPr>
          <a:xfrm>
            <a:off x="5112775" y="5425649"/>
            <a:ext cx="3873909" cy="3984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5´000 Quotes</a:t>
            </a:r>
          </a:p>
        </p:txBody>
      </p:sp>
      <p:sp>
        <p:nvSpPr>
          <p:cNvPr id="21" name="Rektangel 20"/>
          <p:cNvSpPr/>
          <p:nvPr/>
        </p:nvSpPr>
        <p:spPr>
          <a:xfrm>
            <a:off x="5112774" y="4865791"/>
            <a:ext cx="3873909" cy="3984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7´600 Quotes</a:t>
            </a:r>
          </a:p>
        </p:txBody>
      </p:sp>
      <p:sp>
        <p:nvSpPr>
          <p:cNvPr id="22" name="Rektangel med rundade hörn 21"/>
          <p:cNvSpPr/>
          <p:nvPr/>
        </p:nvSpPr>
        <p:spPr>
          <a:xfrm>
            <a:off x="9206038" y="4884766"/>
            <a:ext cx="2385961" cy="4007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20,7% Sold</a:t>
            </a:r>
          </a:p>
        </p:txBody>
      </p:sp>
      <p:sp>
        <p:nvSpPr>
          <p:cNvPr id="23" name="Rektangel 22"/>
          <p:cNvSpPr/>
          <p:nvPr/>
        </p:nvSpPr>
        <p:spPr>
          <a:xfrm>
            <a:off x="943896" y="4330813"/>
            <a:ext cx="2068465" cy="3984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Weak</a:t>
            </a:r>
          </a:p>
        </p:txBody>
      </p:sp>
      <p:sp>
        <p:nvSpPr>
          <p:cNvPr id="24" name="Rektangel med rundade hörn 23"/>
          <p:cNvSpPr/>
          <p:nvPr/>
        </p:nvSpPr>
        <p:spPr>
          <a:xfrm>
            <a:off x="9206038" y="4315180"/>
            <a:ext cx="2385961" cy="4007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29,1% Sold</a:t>
            </a:r>
          </a:p>
        </p:txBody>
      </p:sp>
      <p:sp>
        <p:nvSpPr>
          <p:cNvPr id="26" name="Rektangel 25"/>
          <p:cNvSpPr/>
          <p:nvPr/>
        </p:nvSpPr>
        <p:spPr>
          <a:xfrm>
            <a:off x="943896" y="3768098"/>
            <a:ext cx="2068465" cy="398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Medium</a:t>
            </a:r>
          </a:p>
        </p:txBody>
      </p:sp>
      <p:sp>
        <p:nvSpPr>
          <p:cNvPr id="27" name="Rektangel 26"/>
          <p:cNvSpPr/>
          <p:nvPr/>
        </p:nvSpPr>
        <p:spPr>
          <a:xfrm>
            <a:off x="5112774" y="4315181"/>
            <a:ext cx="3873909" cy="3984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9´200 Quotes</a:t>
            </a:r>
          </a:p>
        </p:txBody>
      </p:sp>
      <p:sp>
        <p:nvSpPr>
          <p:cNvPr id="28" name="Rektangel 27"/>
          <p:cNvSpPr/>
          <p:nvPr/>
        </p:nvSpPr>
        <p:spPr>
          <a:xfrm>
            <a:off x="5112774" y="3749123"/>
            <a:ext cx="3873909" cy="398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34´000Quotes</a:t>
            </a:r>
          </a:p>
        </p:txBody>
      </p:sp>
      <p:sp>
        <p:nvSpPr>
          <p:cNvPr id="29" name="Rektangel med rundade hörn 28"/>
          <p:cNvSpPr/>
          <p:nvPr/>
        </p:nvSpPr>
        <p:spPr>
          <a:xfrm>
            <a:off x="9206038" y="3768098"/>
            <a:ext cx="2385961" cy="4007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30,8% Sold</a:t>
            </a:r>
          </a:p>
        </p:txBody>
      </p:sp>
      <p:sp>
        <p:nvSpPr>
          <p:cNvPr id="30" name="Rektangel 29"/>
          <p:cNvSpPr/>
          <p:nvPr/>
        </p:nvSpPr>
        <p:spPr>
          <a:xfrm>
            <a:off x="943896" y="3199778"/>
            <a:ext cx="2068465" cy="3984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Strong</a:t>
            </a:r>
          </a:p>
        </p:txBody>
      </p:sp>
      <p:sp>
        <p:nvSpPr>
          <p:cNvPr id="31" name="Rektangel 30"/>
          <p:cNvSpPr/>
          <p:nvPr/>
        </p:nvSpPr>
        <p:spPr>
          <a:xfrm>
            <a:off x="5112774" y="3180803"/>
            <a:ext cx="3873909" cy="3984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53´000 Quotes</a:t>
            </a:r>
          </a:p>
        </p:txBody>
      </p:sp>
      <p:sp>
        <p:nvSpPr>
          <p:cNvPr id="32" name="Rektangel med rundade hörn 31"/>
          <p:cNvSpPr/>
          <p:nvPr/>
        </p:nvSpPr>
        <p:spPr>
          <a:xfrm>
            <a:off x="9206038" y="3199778"/>
            <a:ext cx="2385961" cy="40074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35,5% Sold</a:t>
            </a:r>
          </a:p>
        </p:txBody>
      </p:sp>
      <p:sp>
        <p:nvSpPr>
          <p:cNvPr id="25" name="Rektangel 24"/>
          <p:cNvSpPr/>
          <p:nvPr/>
        </p:nvSpPr>
        <p:spPr>
          <a:xfrm>
            <a:off x="3370348" y="5425647"/>
            <a:ext cx="1384440" cy="3984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225</a:t>
            </a:r>
          </a:p>
        </p:txBody>
      </p:sp>
      <p:sp>
        <p:nvSpPr>
          <p:cNvPr id="34" name="Rektangel 33"/>
          <p:cNvSpPr/>
          <p:nvPr/>
        </p:nvSpPr>
        <p:spPr>
          <a:xfrm>
            <a:off x="3370347" y="4882390"/>
            <a:ext cx="1384440" cy="3984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312</a:t>
            </a:r>
          </a:p>
        </p:txBody>
      </p:sp>
      <p:sp>
        <p:nvSpPr>
          <p:cNvPr id="35" name="Rektangel 34"/>
          <p:cNvSpPr/>
          <p:nvPr/>
        </p:nvSpPr>
        <p:spPr>
          <a:xfrm>
            <a:off x="3370347" y="4330813"/>
            <a:ext cx="1384440" cy="3984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361</a:t>
            </a:r>
          </a:p>
        </p:txBody>
      </p:sp>
      <p:sp>
        <p:nvSpPr>
          <p:cNvPr id="36" name="Rektangel 35"/>
          <p:cNvSpPr/>
          <p:nvPr/>
        </p:nvSpPr>
        <p:spPr>
          <a:xfrm>
            <a:off x="3370347" y="3768098"/>
            <a:ext cx="1384440" cy="398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598</a:t>
            </a:r>
          </a:p>
        </p:txBody>
      </p:sp>
      <p:sp>
        <p:nvSpPr>
          <p:cNvPr id="37" name="Rektangel 36"/>
          <p:cNvSpPr/>
          <p:nvPr/>
        </p:nvSpPr>
        <p:spPr>
          <a:xfrm>
            <a:off x="3370347" y="3199778"/>
            <a:ext cx="1384440" cy="3984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446</a:t>
            </a:r>
          </a:p>
        </p:txBody>
      </p:sp>
      <p:sp>
        <p:nvSpPr>
          <p:cNvPr id="38" name="Högerpil 37"/>
          <p:cNvSpPr/>
          <p:nvPr/>
        </p:nvSpPr>
        <p:spPr>
          <a:xfrm>
            <a:off x="943896" y="1249709"/>
            <a:ext cx="5535563" cy="1100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140´000 Quotes made</a:t>
            </a:r>
          </a:p>
        </p:txBody>
      </p:sp>
      <p:sp>
        <p:nvSpPr>
          <p:cNvPr id="39" name="Högerpil 38"/>
          <p:cNvSpPr/>
          <p:nvPr/>
        </p:nvSpPr>
        <p:spPr>
          <a:xfrm>
            <a:off x="6479459" y="1249708"/>
            <a:ext cx="2616951" cy="11002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42´980 Sold</a:t>
            </a:r>
          </a:p>
        </p:txBody>
      </p:sp>
      <p:sp>
        <p:nvSpPr>
          <p:cNvPr id="40" name="Rektangel med rundade hörn 39"/>
          <p:cNvSpPr/>
          <p:nvPr/>
        </p:nvSpPr>
        <p:spPr>
          <a:xfrm>
            <a:off x="9096408" y="1356853"/>
            <a:ext cx="2639816" cy="79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Win Rate 30,7%</a:t>
            </a:r>
          </a:p>
        </p:txBody>
      </p:sp>
      <p:sp>
        <p:nvSpPr>
          <p:cNvPr id="3" name="Rectangle 2"/>
          <p:cNvSpPr/>
          <p:nvPr/>
        </p:nvSpPr>
        <p:spPr>
          <a:xfrm>
            <a:off x="3370347" y="3199778"/>
            <a:ext cx="5616336" cy="2624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Its all about </a:t>
            </a:r>
          </a:p>
          <a:p>
            <a:pPr algn="ctr"/>
            <a:r>
              <a:rPr lang="en-GB" sz="4000" b="1" dirty="0">
                <a:solidFill>
                  <a:srgbClr val="C00000"/>
                </a:solidFill>
              </a:rPr>
              <a:t>Relationship</a:t>
            </a:r>
          </a:p>
        </p:txBody>
      </p:sp>
      <p:sp>
        <p:nvSpPr>
          <p:cNvPr id="4" name="Down Arrow 3"/>
          <p:cNvSpPr/>
          <p:nvPr/>
        </p:nvSpPr>
        <p:spPr>
          <a:xfrm rot="10800000">
            <a:off x="3536361" y="3460369"/>
            <a:ext cx="470133" cy="18928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Down Arrow 40"/>
          <p:cNvSpPr/>
          <p:nvPr/>
        </p:nvSpPr>
        <p:spPr>
          <a:xfrm rot="10800000">
            <a:off x="8403170" y="3452070"/>
            <a:ext cx="470133" cy="18928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43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  <p:bldP spid="21" grpId="1" animBg="1"/>
      <p:bldP spid="27" grpId="1" animBg="1"/>
      <p:bldP spid="28" grpId="1" animBg="1"/>
      <p:bldP spid="31" grpId="1" animBg="1"/>
      <p:bldP spid="25" grpId="1" animBg="1"/>
      <p:bldP spid="34" grpId="1" animBg="1"/>
      <p:bldP spid="35" grpId="1" animBg="1"/>
      <p:bldP spid="36" grpId="1" animBg="1"/>
      <p:bldP spid="37" grpId="1" animBg="1"/>
      <p:bldP spid="3" grpId="0" animBg="1"/>
      <p:bldP spid="4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47996" y="1152903"/>
            <a:ext cx="12192000" cy="406265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ln w="0"/>
                <a:latin typeface="Arial"/>
              </a:rPr>
              <a:t>Share a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ln w="0"/>
                <a:solidFill>
                  <a:srgbClr val="D53D20"/>
                </a:solidFill>
                <a:latin typeface="Arial"/>
              </a:rPr>
              <a:t>Positive experience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ln w="0"/>
                <a:latin typeface="Arial"/>
              </a:rPr>
              <a:t>from a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ln w="0"/>
                <a:solidFill>
                  <a:srgbClr val="D53D20"/>
                </a:solidFill>
                <a:latin typeface="Arial"/>
              </a:rPr>
              <a:t>follow up</a:t>
            </a:r>
            <a:endParaRPr kumimoji="0" lang="en-US" sz="6400" b="1" i="0" u="none" strike="noStrike" kern="1200" cap="none" spc="0" normalizeH="0" baseline="0" noProof="0" dirty="0">
              <a:ln w="0"/>
              <a:solidFill>
                <a:srgbClr val="D53D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35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0" y="0"/>
            <a:ext cx="12395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44" y="864000"/>
            <a:ext cx="9763856" cy="828000"/>
          </a:xfrm>
        </p:spPr>
        <p:txBody>
          <a:bodyPr>
            <a:noAutofit/>
          </a:bodyPr>
          <a:lstStyle/>
          <a:p>
            <a:r>
              <a:rPr lang="sv-SE" sz="2400" dirty="0" err="1"/>
              <a:t>Breakout</a:t>
            </a:r>
            <a:r>
              <a:rPr lang="sv-SE" sz="2400" dirty="0"/>
              <a:t> </a:t>
            </a:r>
            <a:r>
              <a:rPr lang="sv-SE" sz="2400" dirty="0" err="1"/>
              <a:t>room</a:t>
            </a:r>
            <a:endParaRPr lang="en-US" sz="2400" b="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8" y="1734808"/>
            <a:ext cx="10791893" cy="46856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What have you learned from the customer during a quote follow-up? </a:t>
            </a:r>
          </a:p>
          <a:p>
            <a:pPr marL="0" indent="0">
              <a:buNone/>
            </a:pPr>
            <a:r>
              <a:rPr lang="en-US" sz="2800" b="0" dirty="0"/>
              <a:t>Share with your colleagues</a:t>
            </a:r>
          </a:p>
          <a:p>
            <a:pPr marL="0" indent="0">
              <a:buNone/>
            </a:pPr>
            <a:r>
              <a:rPr lang="en-US" sz="2800" b="0" dirty="0"/>
              <a:t>Break Out Room 5 min. (2 persons)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00" y="906809"/>
            <a:ext cx="1228144" cy="627217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701599" y="6463275"/>
            <a:ext cx="10992001" cy="439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7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7168" marR="0" indent="-457178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3"/>
              </a:buBlip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865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Tx/>
              <a:buBlip>
                <a:blip r:embed="rId3"/>
              </a:buBlip>
              <a:defRPr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285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84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283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282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82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1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&amp; Good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err="1"/>
              <a:t>qfu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chemeClr val="accent6"/>
                </a:solidFill>
              </a:rPr>
              <a:t>Listen carefully to the roleplay. </a:t>
            </a:r>
            <a:br>
              <a:rPr lang="sv-SE" dirty="0">
                <a:solidFill>
                  <a:schemeClr val="accent6"/>
                </a:solidFill>
              </a:rPr>
            </a:br>
            <a:endParaRPr lang="sv-SE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accent6"/>
                </a:solidFill>
              </a:rPr>
              <a:t>What feedback would you like to give to Michael?</a:t>
            </a: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8"/>
          <p:cNvSpPr/>
          <p:nvPr/>
        </p:nvSpPr>
        <p:spPr>
          <a:xfrm>
            <a:off x="-1" y="-88899"/>
            <a:ext cx="12407900" cy="6946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1366" y="577305"/>
            <a:ext cx="7849265" cy="369312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8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Break!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open </a:t>
            </a: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 Profile</a:t>
            </a: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Sympa </a:t>
            </a:r>
            <a:b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 ”Learning &amp; Development” </a:t>
            </a:r>
            <a:b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 ”</a:t>
            </a: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Goals &amp; Coaching</a:t>
            </a: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www.symahr.net/ncab</a:t>
            </a:r>
            <a:r>
              <a:rPr kumimoji="0" lang="sv-SE" sz="3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200" b="1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0A45AE-BA65-4C2C-86AA-1BDD9771A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965" y="4270623"/>
            <a:ext cx="7386065" cy="24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1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Guidelines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8283" y="1857794"/>
            <a:ext cx="10992000" cy="3951959"/>
          </a:xfrm>
        </p:spPr>
        <p:txBody>
          <a:bodyPr numCol="1" spcCol="180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67" dirty="0"/>
              <a:t>Prepare to be present:</a:t>
            </a:r>
          </a:p>
          <a:p>
            <a:pPr lvl="2">
              <a:lnSpc>
                <a:spcPct val="100000"/>
              </a:lnSpc>
            </a:pPr>
            <a:r>
              <a:rPr lang="en-US" sz="2133" b="0" dirty="0"/>
              <a:t>Don’t multitask</a:t>
            </a:r>
          </a:p>
          <a:p>
            <a:pPr lvl="2">
              <a:lnSpc>
                <a:spcPct val="100000"/>
              </a:lnSpc>
            </a:pPr>
            <a:r>
              <a:rPr lang="en-US" sz="2133" b="0" dirty="0"/>
              <a:t>Close your Outlook/e-mail provider and other tabs</a:t>
            </a:r>
          </a:p>
          <a:p>
            <a:pPr>
              <a:lnSpc>
                <a:spcPct val="100000"/>
              </a:lnSpc>
            </a:pPr>
            <a:r>
              <a:rPr lang="en-US" sz="2667" b="0" dirty="0"/>
              <a:t>Have your </a:t>
            </a:r>
            <a:r>
              <a:rPr lang="en-US" sz="2667" dirty="0"/>
              <a:t>phone</a:t>
            </a:r>
            <a:r>
              <a:rPr lang="en-US" sz="2667" b="0" dirty="0"/>
              <a:t> ready</a:t>
            </a:r>
          </a:p>
          <a:p>
            <a:pPr>
              <a:lnSpc>
                <a:spcPct val="100000"/>
              </a:lnSpc>
            </a:pPr>
            <a:r>
              <a:rPr lang="en-US" sz="2667" b="0" dirty="0"/>
              <a:t>Get a closed question? </a:t>
            </a:r>
            <a:br>
              <a:rPr lang="en-US" sz="2667" b="0" dirty="0"/>
            </a:br>
            <a:r>
              <a:rPr lang="en-US" sz="2667" b="0" dirty="0"/>
              <a:t>=&gt; Answer with only </a:t>
            </a:r>
            <a:r>
              <a:rPr lang="en-US" sz="2667" dirty="0"/>
              <a:t>yes/no</a:t>
            </a:r>
          </a:p>
          <a:p>
            <a:pPr>
              <a:lnSpc>
                <a:spcPct val="100000"/>
              </a:lnSpc>
            </a:pPr>
            <a:r>
              <a:rPr lang="en-US" sz="2667" b="0" dirty="0"/>
              <a:t>Help each other </a:t>
            </a:r>
            <a:r>
              <a:rPr lang="en-US" sz="2667" dirty="0"/>
              <a:t>grow </a:t>
            </a:r>
            <a:r>
              <a:rPr lang="en-US" sz="2667" b="0" dirty="0"/>
              <a:t>– give feedback </a:t>
            </a:r>
          </a:p>
        </p:txBody>
      </p:sp>
    </p:spTree>
    <p:extLst>
      <p:ext uri="{BB962C8B-B14F-4D97-AF65-F5344CB8AC3E}">
        <p14:creationId xmlns:p14="http://schemas.microsoft.com/office/powerpoint/2010/main" val="190561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0" y="0"/>
            <a:ext cx="12407900" cy="6946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51" y="511575"/>
            <a:ext cx="9763856" cy="828000"/>
          </a:xfrm>
        </p:spPr>
        <p:txBody>
          <a:bodyPr>
            <a:noAutofit/>
          </a:bodyPr>
          <a:lstStyle/>
          <a:p>
            <a:r>
              <a:rPr lang="sv-SE" sz="2000" dirty="0" err="1"/>
              <a:t>Breakout</a:t>
            </a:r>
            <a:r>
              <a:rPr lang="sv-SE" sz="2000" dirty="0"/>
              <a:t> </a:t>
            </a:r>
            <a:r>
              <a:rPr lang="sv-SE" sz="2000" dirty="0" err="1"/>
              <a:t>room</a:t>
            </a:r>
            <a:r>
              <a:rPr lang="sv-SE" sz="2000" dirty="0"/>
              <a:t> – </a:t>
            </a:r>
            <a:r>
              <a:rPr lang="sv-SE" sz="2000" dirty="0" err="1"/>
              <a:t>Roleplay</a:t>
            </a:r>
            <a:r>
              <a:rPr lang="sv-SE" sz="2000" dirty="0"/>
              <a:t> 1 </a:t>
            </a:r>
            <a:endParaRPr lang="en-US" sz="2000" b="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7" y="1224408"/>
            <a:ext cx="9939655" cy="5633593"/>
          </a:xfrm>
        </p:spPr>
        <p:txBody>
          <a:bodyPr>
            <a:no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sv-SE" sz="2000" b="0" dirty="0" err="1"/>
              <a:t>Turn</a:t>
            </a:r>
            <a:r>
              <a:rPr lang="sv-SE" sz="2000" b="0" dirty="0"/>
              <a:t> on </a:t>
            </a:r>
            <a:r>
              <a:rPr lang="sv-SE" sz="2000" b="0" dirty="0" err="1"/>
              <a:t>your</a:t>
            </a:r>
            <a:r>
              <a:rPr lang="sv-SE" sz="2000" b="0" dirty="0"/>
              <a:t> </a:t>
            </a:r>
            <a:r>
              <a:rPr lang="sv-SE" sz="2000" b="0" dirty="0" err="1"/>
              <a:t>imagination</a:t>
            </a:r>
            <a:r>
              <a:rPr lang="sv-SE" sz="2000" b="0" dirty="0"/>
              <a:t> &amp; </a:t>
            </a:r>
            <a:r>
              <a:rPr lang="sv-SE" sz="2000" b="0" dirty="0" err="1"/>
              <a:t>creativity</a:t>
            </a:r>
            <a:r>
              <a:rPr lang="sv-SE" sz="2000" b="0" dirty="0"/>
              <a:t>! </a:t>
            </a:r>
          </a:p>
          <a:p>
            <a:pPr marL="609585" indent="-609585">
              <a:buFont typeface="+mj-lt"/>
              <a:buAutoNum type="arabicPeriod"/>
            </a:pPr>
            <a:r>
              <a:rPr lang="sv-SE" sz="2000" b="0" dirty="0"/>
              <a:t>Person 1 = </a:t>
            </a:r>
            <a:r>
              <a:rPr lang="sv-SE" sz="2000" dirty="0" err="1"/>
              <a:t>Customer</a:t>
            </a:r>
            <a:r>
              <a:rPr lang="sv-SE" sz="2000" dirty="0"/>
              <a:t> </a:t>
            </a:r>
            <a:br>
              <a:rPr lang="sv-SE" sz="2000" b="0" dirty="0"/>
            </a:br>
            <a:r>
              <a:rPr lang="sv-SE" sz="2000" b="0" dirty="0"/>
              <a:t>Person 2 = </a:t>
            </a:r>
            <a:r>
              <a:rPr lang="sv-SE" sz="2000" dirty="0"/>
              <a:t>NCAB </a:t>
            </a:r>
            <a:br>
              <a:rPr lang="sv-SE" sz="2000" b="0" dirty="0"/>
            </a:br>
            <a:r>
              <a:rPr lang="sv-SE" sz="2000" b="0" dirty="0"/>
              <a:t>Person 3(+4) = </a:t>
            </a:r>
            <a:r>
              <a:rPr lang="sv-SE" sz="2000" dirty="0"/>
              <a:t>Coach </a:t>
            </a:r>
            <a:r>
              <a:rPr lang="sv-SE" sz="2000" b="0" dirty="0"/>
              <a:t>to NCAB </a:t>
            </a:r>
          </a:p>
          <a:p>
            <a:pPr marL="609585" indent="-609585">
              <a:buFont typeface="+mj-lt"/>
              <a:buAutoNum type="arabicPeriod"/>
            </a:pPr>
            <a:r>
              <a:rPr lang="sv-SE" sz="2000" b="0" dirty="0"/>
              <a:t>Select</a:t>
            </a:r>
            <a:r>
              <a:rPr lang="sv-SE" sz="2000" dirty="0"/>
              <a:t> 1 of the 4 quotes </a:t>
            </a:r>
          </a:p>
          <a:p>
            <a:pPr marL="609585" indent="-609585">
              <a:spcAft>
                <a:spcPts val="0"/>
              </a:spcAft>
              <a:buFont typeface="+mj-lt"/>
              <a:buAutoNum type="arabicPeriod"/>
            </a:pPr>
            <a:r>
              <a:rPr lang="sv-SE" sz="2000" dirty="0"/>
              <a:t>Start </a:t>
            </a:r>
            <a:r>
              <a:rPr lang="sv-SE" sz="2000" dirty="0" err="1"/>
              <a:t>doing</a:t>
            </a:r>
            <a:r>
              <a:rPr lang="sv-SE" sz="2000" dirty="0"/>
              <a:t> </a:t>
            </a:r>
            <a:r>
              <a:rPr lang="sv-SE" sz="2000" dirty="0" err="1"/>
              <a:t>quote</a:t>
            </a:r>
            <a:r>
              <a:rPr lang="sv-SE" sz="2000" dirty="0"/>
              <a:t> </a:t>
            </a:r>
            <a:r>
              <a:rPr lang="sv-SE" sz="2000" dirty="0" err="1"/>
              <a:t>follow-ups</a:t>
            </a:r>
            <a:r>
              <a:rPr lang="sv-SE" sz="2000" dirty="0"/>
              <a:t>, focus on </a:t>
            </a:r>
            <a:r>
              <a:rPr lang="sv-SE" sz="2000" dirty="0" err="1"/>
              <a:t>helping</a:t>
            </a:r>
            <a:r>
              <a:rPr lang="sv-SE" sz="2000" dirty="0"/>
              <a:t>!</a:t>
            </a:r>
            <a:br>
              <a:rPr lang="en-US" sz="2000" b="0" dirty="0">
                <a:sym typeface="Wingdings" panose="05000000000000000000" pitchFamily="2" charset="2"/>
              </a:rPr>
            </a:br>
            <a:r>
              <a:rPr lang="sv-SE" sz="2000" b="0" i="1" dirty="0">
                <a:solidFill>
                  <a:srgbClr val="FF0000"/>
                </a:solidFill>
              </a:rPr>
              <a:t>Focus on: </a:t>
            </a:r>
            <a:r>
              <a:rPr lang="sv-SE" sz="2000" i="1" dirty="0">
                <a:solidFill>
                  <a:srgbClr val="FF0000"/>
                </a:solidFill>
              </a:rPr>
              <a:t>Heed the need </a:t>
            </a:r>
            <a:r>
              <a:rPr lang="sv-SE" sz="2000" b="0" i="1" dirty="0">
                <a:solidFill>
                  <a:srgbClr val="FF0000"/>
                </a:solidFill>
              </a:rPr>
              <a:t>and </a:t>
            </a:r>
            <a:r>
              <a:rPr lang="sv-SE" sz="2000" i="1" dirty="0">
                <a:solidFill>
                  <a:srgbClr val="FF0000"/>
                </a:solidFill>
              </a:rPr>
              <a:t>Spotlight on </a:t>
            </a:r>
            <a:r>
              <a:rPr lang="sv-SE" sz="2000" i="1" dirty="0" err="1">
                <a:solidFill>
                  <a:srgbClr val="FF0000"/>
                </a:solidFill>
              </a:rPr>
              <a:t>them</a:t>
            </a:r>
            <a:r>
              <a:rPr lang="sv-SE" sz="2000" i="1" dirty="0">
                <a:solidFill>
                  <a:srgbClr val="FF0000"/>
                </a:solidFill>
              </a:rPr>
              <a:t>. </a:t>
            </a:r>
            <a:r>
              <a:rPr lang="sv-SE" sz="2000" b="0" i="1" dirty="0"/>
              <a:t>NO solution </a:t>
            </a:r>
            <a:r>
              <a:rPr lang="sv-SE" sz="2000" b="0" i="1" dirty="0" err="1"/>
              <a:t>yet</a:t>
            </a:r>
            <a:r>
              <a:rPr lang="sv-SE" sz="2000" b="0" i="1" dirty="0"/>
              <a:t>! </a:t>
            </a:r>
            <a:br>
              <a:rPr lang="sv-SE" sz="2000" b="0" i="1" dirty="0">
                <a:solidFill>
                  <a:srgbClr val="FF0000"/>
                </a:solidFill>
              </a:rPr>
            </a:br>
            <a:r>
              <a:rPr lang="en-US" sz="2000" b="0" dirty="0">
                <a:sym typeface="Wingdings" panose="05000000000000000000" pitchFamily="2" charset="2"/>
              </a:rPr>
              <a:t>Max </a:t>
            </a:r>
            <a:r>
              <a:rPr lang="sv-SE" sz="2000" b="0" dirty="0">
                <a:sym typeface="Wingdings" panose="05000000000000000000" pitchFamily="2" charset="2"/>
              </a:rPr>
              <a:t>3</a:t>
            </a:r>
            <a:r>
              <a:rPr lang="sv-SE" sz="2000" b="0" dirty="0"/>
              <a:t> min/roleplay – coach takes time!</a:t>
            </a:r>
          </a:p>
          <a:p>
            <a:pPr marL="609585" indent="-609585">
              <a:spcAft>
                <a:spcPts val="0"/>
              </a:spcAft>
              <a:buFont typeface="+mj-lt"/>
              <a:buAutoNum type="arabicPeriod"/>
            </a:pPr>
            <a:endParaRPr lang="sv-SE" sz="2000" b="0" dirty="0"/>
          </a:p>
          <a:p>
            <a:pPr marL="609585" indent="-609585">
              <a:buFont typeface="+mj-lt"/>
              <a:buAutoNum type="arabicPeriod"/>
            </a:pPr>
            <a:r>
              <a:rPr lang="sv-SE" sz="2000" b="0" dirty="0"/>
              <a:t>The </a:t>
            </a:r>
            <a:r>
              <a:rPr lang="sv-SE" sz="2000" dirty="0"/>
              <a:t>Coach</a:t>
            </a:r>
            <a:r>
              <a:rPr lang="sv-SE" sz="2000" b="0" dirty="0"/>
              <a:t> gives feedback to NCAB (1 min)</a:t>
            </a:r>
          </a:p>
          <a:p>
            <a:pPr marL="609585" indent="-609585">
              <a:buFont typeface="+mj-lt"/>
              <a:buAutoNum type="arabicPeriod"/>
            </a:pPr>
            <a:r>
              <a:rPr lang="sv-SE" sz="2000" dirty="0" err="1"/>
              <a:t>Rotate</a:t>
            </a:r>
            <a:r>
              <a:rPr lang="sv-SE" sz="2000" b="0" dirty="0"/>
              <a:t> </a:t>
            </a:r>
          </a:p>
          <a:p>
            <a:pPr marL="0" indent="0">
              <a:buNone/>
            </a:pPr>
            <a:r>
              <a:rPr lang="sv-SE" sz="2000" b="0" dirty="0"/>
              <a:t>You will be 3-4 persons per room and you have 15 min.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07" y="554383"/>
            <a:ext cx="1228144" cy="6272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90560" y="569112"/>
            <a:ext cx="3901440" cy="2966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QUOTE FOLLOW-UP CALL </a:t>
            </a:r>
          </a:p>
          <a:p>
            <a:pPr algn="ctr"/>
            <a:r>
              <a:rPr lang="en-US" u="sng" dirty="0"/>
              <a:t>CHEAT SHEET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Heed the Need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 Spotlight on them – help become more successful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7097750" y="2161131"/>
            <a:ext cx="1329267" cy="553016"/>
          </a:xfrm>
          <a:prstGeom prst="rightArrow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200" b="1" spc="100" noProof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9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8"/>
          <p:cNvSpPr/>
          <p:nvPr/>
        </p:nvSpPr>
        <p:spPr>
          <a:xfrm>
            <a:off x="0" y="0"/>
            <a:ext cx="12407900" cy="6946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168" y="183399"/>
            <a:ext cx="2520000" cy="3162300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QUOTE 1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8 700$/batch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batches/year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28% GM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Suntak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HDI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revision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Technical problem with end customer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Decision next week</a:t>
            </a:r>
          </a:p>
        </p:txBody>
      </p:sp>
      <p:sp>
        <p:nvSpPr>
          <p:cNvPr id="8" name="Rectangle 7"/>
          <p:cNvSpPr/>
          <p:nvPr/>
        </p:nvSpPr>
        <p:spPr>
          <a:xfrm>
            <a:off x="3638336" y="190195"/>
            <a:ext cx="2520000" cy="3155504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QUOTE 2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9 200$/batch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batches/year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22% GM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TTEC 4L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std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Instructed to buy from competitor by end customer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15570" y="190196"/>
            <a:ext cx="2520000" cy="3155503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QUOTE 3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1 200$/batch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batches/year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390$ GP/batch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TTEC 2L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std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Competitor has bad DP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Price sensitive 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>
          <a:xfrm>
            <a:off x="571869" y="3535895"/>
            <a:ext cx="7105281" cy="3249800"/>
          </a:xfrm>
        </p:spPr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600" u="sng" dirty="0"/>
              <a:t>INSTRUCTIONS</a:t>
            </a:r>
          </a:p>
          <a:p>
            <a:pPr marL="609585" indent="-609585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0" dirty="0"/>
              <a:t>Person 1 = Customer </a:t>
            </a:r>
            <a:br>
              <a:rPr lang="en-US" sz="1600" b="0" dirty="0"/>
            </a:br>
            <a:r>
              <a:rPr lang="en-US" sz="1600" b="0" dirty="0"/>
              <a:t>Person 2 = NCAB </a:t>
            </a:r>
            <a:br>
              <a:rPr lang="en-US" sz="1600" b="0" dirty="0"/>
            </a:br>
            <a:r>
              <a:rPr lang="en-US" sz="1600" b="0" dirty="0"/>
              <a:t>Person 3(+4) = Coach to NCAB </a:t>
            </a:r>
          </a:p>
          <a:p>
            <a:pPr marL="609585" indent="-609585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0" dirty="0"/>
              <a:t>Select 1 of the 4 quotes </a:t>
            </a:r>
          </a:p>
          <a:p>
            <a:pPr marL="609585" indent="-609585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0" dirty="0"/>
              <a:t>Start doing quote follow-ups! </a:t>
            </a:r>
            <a:br>
              <a:rPr lang="en-US" sz="1600" b="0" dirty="0"/>
            </a:br>
            <a:r>
              <a:rPr lang="en-US" sz="1600" b="0" dirty="0"/>
              <a:t>Max 3 min/roleplay – Coach, take time!</a:t>
            </a:r>
            <a:endParaRPr lang="en-US" sz="1600" i="1" dirty="0">
              <a:solidFill>
                <a:srgbClr val="FF0000"/>
              </a:solidFill>
            </a:endParaRPr>
          </a:p>
          <a:p>
            <a:pPr marL="609585" indent="-609585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v-SE" sz="1600" b="0" i="1" dirty="0">
                <a:solidFill>
                  <a:srgbClr val="FF0000"/>
                </a:solidFill>
              </a:rPr>
              <a:t>Focus on Heed the need and Spotlight on them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</a:p>
          <a:p>
            <a:pPr marL="609585" indent="-609585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0" dirty="0"/>
              <a:t>The Coach gives feedback to NCAB (1 min)</a:t>
            </a:r>
          </a:p>
          <a:p>
            <a:pPr marL="609585" indent="-609585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0" dirty="0"/>
              <a:t>Rotate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89993" y="4125329"/>
            <a:ext cx="3422812" cy="2028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QUOTE FOLLOW-UP CALL </a:t>
            </a:r>
          </a:p>
          <a:p>
            <a:pPr algn="ctr"/>
            <a:r>
              <a:rPr lang="en-US" u="sng" dirty="0"/>
              <a:t>CHECKLIST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Heed the Need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 Spotlight on them – help become more successful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92805" y="183399"/>
            <a:ext cx="2520000" cy="3155503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QUOTE </a:t>
            </a:r>
            <a:r>
              <a:rPr lang="en-US" sz="1500" b="1" u="sng" dirty="0">
                <a:solidFill>
                  <a:srgbClr val="000000"/>
                </a:solidFill>
                <a:latin typeface="Arial"/>
              </a:rPr>
              <a:t>4</a:t>
            </a:r>
            <a:endParaRPr kumimoji="0" lang="en-US" sz="15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rgbClr val="000000"/>
                </a:solidFill>
              </a:rPr>
              <a:t>670$/batch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rgbClr val="000000"/>
                </a:solidFill>
              </a:rPr>
              <a:t>4 batches/year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rgbClr val="000000"/>
                </a:solidFill>
              </a:rPr>
              <a:t>270$ GP//batch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 err="1">
                <a:solidFill>
                  <a:srgbClr val="000000"/>
                </a:solidFill>
              </a:rPr>
              <a:t>Suntak</a:t>
            </a:r>
            <a:r>
              <a:rPr lang="en-US" sz="1500" dirty="0">
                <a:solidFill>
                  <a:srgbClr val="000000"/>
                </a:solidFill>
              </a:rPr>
              <a:t> 8L </a:t>
            </a:r>
            <a:r>
              <a:rPr lang="en-US" sz="1500" dirty="0" err="1">
                <a:solidFill>
                  <a:srgbClr val="000000"/>
                </a:solidFill>
              </a:rPr>
              <a:t>std</a:t>
            </a:r>
            <a:endParaRPr lang="en-US" sz="1500" dirty="0">
              <a:solidFill>
                <a:srgbClr val="000000"/>
              </a:solidFill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part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 err="1">
                <a:solidFill>
                  <a:srgbClr val="000000"/>
                </a:solidFill>
                <a:latin typeface="Arial"/>
              </a:rPr>
              <a:t>Leadtime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 7 weeks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Payment</a:t>
            </a:r>
            <a:r>
              <a:rPr kumimoji="0" lang="en-US" sz="15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term 30 days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</a:rPr>
              <a:t>Needs 1</a:t>
            </a:r>
            <a:r>
              <a:rPr lang="en-US" sz="1500" baseline="30000" dirty="0">
                <a:solidFill>
                  <a:srgbClr val="000000"/>
                </a:solidFill>
                <a:latin typeface="Arial"/>
              </a:rPr>
              <a:t>st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 batch in 4 weeks</a:t>
            </a:r>
            <a:r>
              <a:rPr kumimoji="0" lang="en-US" sz="15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7117000" y="5279717"/>
            <a:ext cx="1329267" cy="553016"/>
          </a:xfrm>
          <a:prstGeom prst="rightArrow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200" b="1" spc="100" noProof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31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-1" y="-88899"/>
            <a:ext cx="12407900" cy="6946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51" y="511575"/>
            <a:ext cx="9763856" cy="828000"/>
          </a:xfrm>
        </p:spPr>
        <p:txBody>
          <a:bodyPr>
            <a:noAutofit/>
          </a:bodyPr>
          <a:lstStyle/>
          <a:p>
            <a:r>
              <a:rPr lang="sv-SE" sz="2000" dirty="0" err="1"/>
              <a:t>Breakout</a:t>
            </a:r>
            <a:r>
              <a:rPr lang="sv-SE" sz="2000" dirty="0"/>
              <a:t> </a:t>
            </a:r>
            <a:r>
              <a:rPr lang="sv-SE" sz="2000" dirty="0" err="1"/>
              <a:t>room</a:t>
            </a:r>
            <a:r>
              <a:rPr lang="sv-SE" sz="2000" dirty="0"/>
              <a:t> – </a:t>
            </a:r>
            <a:r>
              <a:rPr lang="sv-SE" sz="2000" dirty="0" err="1"/>
              <a:t>Roleplay</a:t>
            </a:r>
            <a:r>
              <a:rPr lang="sv-SE" sz="2000" dirty="0"/>
              <a:t> 2 </a:t>
            </a:r>
            <a:endParaRPr lang="en-US" sz="2000" b="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7" y="1224408"/>
            <a:ext cx="9939655" cy="5633593"/>
          </a:xfrm>
        </p:spPr>
        <p:txBody>
          <a:bodyPr>
            <a:no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sv-SE" sz="2000" b="0" dirty="0" err="1"/>
              <a:t>Turn</a:t>
            </a:r>
            <a:r>
              <a:rPr lang="sv-SE" sz="2000" b="0" dirty="0"/>
              <a:t> on </a:t>
            </a:r>
            <a:r>
              <a:rPr lang="sv-SE" sz="2000" b="0" dirty="0" err="1"/>
              <a:t>your</a:t>
            </a:r>
            <a:r>
              <a:rPr lang="sv-SE" sz="2000" b="0" dirty="0"/>
              <a:t> </a:t>
            </a:r>
            <a:r>
              <a:rPr lang="sv-SE" sz="2000" b="0" dirty="0" err="1"/>
              <a:t>imagination</a:t>
            </a:r>
            <a:r>
              <a:rPr lang="sv-SE" sz="2000" b="0" dirty="0"/>
              <a:t> &amp; </a:t>
            </a:r>
            <a:r>
              <a:rPr lang="sv-SE" sz="2000" b="0" dirty="0" err="1"/>
              <a:t>creativity</a:t>
            </a:r>
            <a:r>
              <a:rPr lang="sv-SE" sz="2000" b="0" dirty="0"/>
              <a:t>! </a:t>
            </a:r>
          </a:p>
          <a:p>
            <a:pPr marL="609585" indent="-609585">
              <a:buFont typeface="+mj-lt"/>
              <a:buAutoNum type="arabicPeriod"/>
            </a:pPr>
            <a:r>
              <a:rPr lang="sv-SE" sz="2000" b="0" dirty="0"/>
              <a:t>Person 1 = </a:t>
            </a:r>
            <a:r>
              <a:rPr lang="sv-SE" sz="2000" dirty="0" err="1"/>
              <a:t>Customer</a:t>
            </a:r>
            <a:r>
              <a:rPr lang="sv-SE" sz="2000" dirty="0"/>
              <a:t> </a:t>
            </a:r>
            <a:br>
              <a:rPr lang="sv-SE" sz="2000" b="0" dirty="0"/>
            </a:br>
            <a:r>
              <a:rPr lang="sv-SE" sz="2000" b="0" dirty="0"/>
              <a:t>Person 2 = </a:t>
            </a:r>
            <a:r>
              <a:rPr lang="sv-SE" sz="2000" dirty="0"/>
              <a:t>NCAB </a:t>
            </a:r>
            <a:br>
              <a:rPr lang="sv-SE" sz="2000" b="0" dirty="0"/>
            </a:br>
            <a:r>
              <a:rPr lang="sv-SE" sz="2000" b="0" dirty="0"/>
              <a:t>Person 3(+4) = </a:t>
            </a:r>
            <a:r>
              <a:rPr lang="sv-SE" sz="2000" dirty="0"/>
              <a:t>Coach </a:t>
            </a:r>
            <a:r>
              <a:rPr lang="sv-SE" sz="2000" b="0" dirty="0"/>
              <a:t>to NCAB </a:t>
            </a:r>
          </a:p>
          <a:p>
            <a:pPr marL="609585" indent="-609585">
              <a:buFont typeface="+mj-lt"/>
              <a:buAutoNum type="arabicPeriod"/>
            </a:pPr>
            <a:r>
              <a:rPr lang="sv-SE" sz="2000" b="0" dirty="0"/>
              <a:t>Select</a:t>
            </a:r>
            <a:r>
              <a:rPr lang="sv-SE" sz="2000" dirty="0"/>
              <a:t> 1 of the 4 quotes </a:t>
            </a:r>
          </a:p>
          <a:p>
            <a:pPr marL="609585" indent="-609585">
              <a:spcAft>
                <a:spcPts val="0"/>
              </a:spcAft>
              <a:buFont typeface="+mj-lt"/>
              <a:buAutoNum type="arabicPeriod"/>
            </a:pPr>
            <a:r>
              <a:rPr lang="sv-SE" sz="2000" dirty="0"/>
              <a:t>Start </a:t>
            </a:r>
            <a:r>
              <a:rPr lang="sv-SE" sz="2000" dirty="0" err="1"/>
              <a:t>doing</a:t>
            </a:r>
            <a:r>
              <a:rPr lang="sv-SE" sz="2000" dirty="0"/>
              <a:t> </a:t>
            </a:r>
            <a:r>
              <a:rPr lang="sv-SE" sz="2000" dirty="0" err="1"/>
              <a:t>quote</a:t>
            </a:r>
            <a:r>
              <a:rPr lang="sv-SE" sz="2000" dirty="0"/>
              <a:t> </a:t>
            </a:r>
            <a:r>
              <a:rPr lang="sv-SE" sz="2000" dirty="0" err="1"/>
              <a:t>follow-ups</a:t>
            </a:r>
            <a:r>
              <a:rPr lang="sv-SE" sz="2000" dirty="0"/>
              <a:t>! </a:t>
            </a:r>
            <a:br>
              <a:rPr lang="sv-SE" sz="2000" dirty="0"/>
            </a:br>
            <a:r>
              <a:rPr lang="sv-SE" sz="2000" b="0" i="1" dirty="0" err="1">
                <a:solidFill>
                  <a:srgbClr val="FF0000"/>
                </a:solidFill>
              </a:rPr>
              <a:t>Now</a:t>
            </a:r>
            <a:r>
              <a:rPr lang="sv-SE" sz="2000" b="0" i="1" dirty="0">
                <a:solidFill>
                  <a:srgbClr val="FF0000"/>
                </a:solidFill>
              </a:rPr>
              <a:t> </a:t>
            </a:r>
            <a:r>
              <a:rPr lang="sv-SE" sz="2000" b="0" i="1" dirty="0" err="1">
                <a:solidFill>
                  <a:srgbClr val="FF0000"/>
                </a:solidFill>
              </a:rPr>
              <a:t>you</a:t>
            </a:r>
            <a:r>
              <a:rPr lang="sv-SE" sz="2000" b="0" i="1" dirty="0">
                <a:solidFill>
                  <a:srgbClr val="FF0000"/>
                </a:solidFill>
              </a:rPr>
              <a:t> </a:t>
            </a:r>
            <a:r>
              <a:rPr lang="sv-SE" sz="2000" b="0" i="1" dirty="0" err="1">
                <a:solidFill>
                  <a:srgbClr val="FF0000"/>
                </a:solidFill>
              </a:rPr>
              <a:t>can</a:t>
            </a:r>
            <a:r>
              <a:rPr lang="sv-SE" sz="2000" b="0" i="1" dirty="0">
                <a:solidFill>
                  <a:srgbClr val="FF0000"/>
                </a:solidFill>
              </a:rPr>
              <a:t> focus on solution &amp; </a:t>
            </a:r>
            <a:r>
              <a:rPr lang="sv-SE" sz="2000" b="0" i="1" dirty="0" err="1">
                <a:solidFill>
                  <a:srgbClr val="FF0000"/>
                </a:solidFill>
              </a:rPr>
              <a:t>next</a:t>
            </a:r>
            <a:r>
              <a:rPr lang="sv-SE" sz="2000" b="0" i="1" dirty="0">
                <a:solidFill>
                  <a:srgbClr val="FF0000"/>
                </a:solidFill>
              </a:rPr>
              <a:t> step!</a:t>
            </a:r>
            <a:br>
              <a:rPr lang="sv-SE" sz="2000" b="0" i="1" dirty="0">
                <a:solidFill>
                  <a:srgbClr val="FF0000"/>
                </a:solidFill>
              </a:rPr>
            </a:br>
            <a:r>
              <a:rPr lang="sv-SE" sz="2000" b="0" dirty="0"/>
              <a:t>5 min/</a:t>
            </a:r>
            <a:r>
              <a:rPr lang="sv-SE" sz="2000" b="0" dirty="0" err="1"/>
              <a:t>roleplay</a:t>
            </a:r>
            <a:r>
              <a:rPr lang="sv-SE" sz="2000" b="0" dirty="0"/>
              <a:t> – coach </a:t>
            </a:r>
            <a:r>
              <a:rPr lang="sv-SE" sz="2000" b="0" dirty="0" err="1"/>
              <a:t>takes</a:t>
            </a:r>
            <a:r>
              <a:rPr lang="sv-SE" sz="2000" b="0" dirty="0"/>
              <a:t> </a:t>
            </a:r>
            <a:r>
              <a:rPr lang="sv-SE" sz="2000" b="0" dirty="0" err="1"/>
              <a:t>time</a:t>
            </a:r>
            <a:r>
              <a:rPr lang="sv-SE" sz="2000" b="0" dirty="0"/>
              <a:t>!</a:t>
            </a:r>
          </a:p>
          <a:p>
            <a:pPr marL="609585" indent="-609585">
              <a:spcAft>
                <a:spcPts val="0"/>
              </a:spcAft>
              <a:buFont typeface="+mj-lt"/>
              <a:buAutoNum type="arabicPeriod"/>
            </a:pPr>
            <a:endParaRPr lang="sv-SE" sz="2000" b="0" dirty="0"/>
          </a:p>
          <a:p>
            <a:pPr marL="609585" indent="-609585">
              <a:buFont typeface="+mj-lt"/>
              <a:buAutoNum type="arabicPeriod"/>
            </a:pPr>
            <a:r>
              <a:rPr lang="sv-SE" sz="2000" b="0" dirty="0"/>
              <a:t>The </a:t>
            </a:r>
            <a:r>
              <a:rPr lang="sv-SE" sz="2000" dirty="0"/>
              <a:t>Coach</a:t>
            </a:r>
            <a:r>
              <a:rPr lang="sv-SE" sz="2000" b="0" dirty="0"/>
              <a:t> gives feedback to NCAB (1 min)</a:t>
            </a:r>
          </a:p>
          <a:p>
            <a:pPr marL="609585" indent="-609585">
              <a:buFont typeface="+mj-lt"/>
              <a:buAutoNum type="arabicPeriod"/>
            </a:pPr>
            <a:r>
              <a:rPr lang="sv-SE" sz="2000" dirty="0" err="1"/>
              <a:t>Rotate</a:t>
            </a:r>
            <a:r>
              <a:rPr lang="sv-SE" sz="2000" b="0" dirty="0"/>
              <a:t> </a:t>
            </a:r>
          </a:p>
          <a:p>
            <a:pPr marL="0" indent="0">
              <a:buNone/>
            </a:pPr>
            <a:r>
              <a:rPr lang="sv-SE" sz="2000" b="0" dirty="0"/>
              <a:t>You will be 3-4 persons per room and you have 25 min.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07" y="554383"/>
            <a:ext cx="1228144" cy="6272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66366" y="1971751"/>
            <a:ext cx="3901440" cy="2966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QUOTE FOLLOW-UP CALL </a:t>
            </a:r>
          </a:p>
          <a:p>
            <a:pPr algn="ctr"/>
            <a:r>
              <a:rPr lang="en-US" u="sng" dirty="0"/>
              <a:t>CHEAT SHEET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Heed the Need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 Spotlight on them – help become more successful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Ask for the order (If… Will…)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ABC - Agree on next step</a:t>
            </a:r>
          </a:p>
        </p:txBody>
      </p:sp>
    </p:spTree>
    <p:extLst>
      <p:ext uri="{BB962C8B-B14F-4D97-AF65-F5344CB8AC3E}">
        <p14:creationId xmlns:p14="http://schemas.microsoft.com/office/powerpoint/2010/main" val="90075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8"/>
          <p:cNvSpPr/>
          <p:nvPr/>
        </p:nvSpPr>
        <p:spPr>
          <a:xfrm>
            <a:off x="0" y="0"/>
            <a:ext cx="12407900" cy="6946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168" y="183399"/>
            <a:ext cx="2520000" cy="3162300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QUOTE 1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9 300$/batch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>
                <a:solidFill>
                  <a:schemeClr val="tx1"/>
                </a:solidFill>
                <a:latin typeface="Arial"/>
              </a:rPr>
              <a:t>35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GM</a:t>
            </a:r>
          </a:p>
          <a:p>
            <a:pPr marL="285750" lvl="0" indent="-285750" algn="ctr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</a:rPr>
              <a:t>16L 1+n+1 HDI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Std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lead time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>
                <a:solidFill>
                  <a:schemeClr val="tx1"/>
                </a:solidFill>
                <a:latin typeface="Arial"/>
              </a:rPr>
              <a:t>Competitor has bad QP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8336" y="190195"/>
            <a:ext cx="2520000" cy="3155504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QUOTE 2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25,000$/batch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batches/year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22% GM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TTEC 4L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std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Air freight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>
                <a:solidFill>
                  <a:schemeClr val="tx1"/>
                </a:solidFill>
                <a:latin typeface="Arial"/>
              </a:rPr>
              <a:t>Price sensitive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15570" y="190196"/>
            <a:ext cx="2520000" cy="3155503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QUOTE 3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1500$/batch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batches/year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420$ GP/batch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TTEC 2L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std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Competitor has bad </a:t>
            </a:r>
            <a:r>
              <a:rPr lang="en-US" sz="1500" dirty="0">
                <a:solidFill>
                  <a:schemeClr val="tx1"/>
                </a:solidFill>
                <a:latin typeface="Arial"/>
              </a:rPr>
              <a:t>D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>
                <a:solidFill>
                  <a:schemeClr val="tx1"/>
                </a:solidFill>
                <a:latin typeface="Arial"/>
              </a:rPr>
              <a:t>Forecast available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>
          <a:xfrm>
            <a:off x="559168" y="3535894"/>
            <a:ext cx="7105281" cy="3249800"/>
          </a:xfrm>
        </p:spPr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u="sng" dirty="0"/>
              <a:t>INSTRUCTIONS</a:t>
            </a:r>
          </a:p>
          <a:p>
            <a:pPr marL="609585" indent="-609585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0" dirty="0"/>
              <a:t>Person 1 = Customer </a:t>
            </a:r>
            <a:br>
              <a:rPr lang="en-US" sz="1600" b="0" dirty="0"/>
            </a:br>
            <a:r>
              <a:rPr lang="en-US" sz="1600" b="0" dirty="0"/>
              <a:t>Person 2 = NCAB </a:t>
            </a:r>
            <a:br>
              <a:rPr lang="en-US" sz="1600" b="0" dirty="0"/>
            </a:br>
            <a:r>
              <a:rPr lang="en-US" sz="1600" b="0" dirty="0"/>
              <a:t>Person 3(+4) = Coach to NCAB </a:t>
            </a:r>
          </a:p>
          <a:p>
            <a:pPr marL="609585" indent="-609585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0" dirty="0"/>
              <a:t>Select 1 of the 4 quotes </a:t>
            </a:r>
          </a:p>
          <a:p>
            <a:pPr marL="609585" indent="-609585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0" dirty="0"/>
              <a:t>Start doing quote follow-ups! </a:t>
            </a:r>
            <a:br>
              <a:rPr lang="en-US" sz="1600" b="0" dirty="0"/>
            </a:br>
            <a:r>
              <a:rPr lang="en-US" sz="1600" b="0" dirty="0"/>
              <a:t>Max 5 min/roleplay – Coach, take time!</a:t>
            </a:r>
          </a:p>
          <a:p>
            <a:pPr marL="609585" indent="-609585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0" i="1" dirty="0"/>
              <a:t>Use the cheat sheet</a:t>
            </a:r>
            <a:endParaRPr lang="en-US" sz="1600" i="1" dirty="0"/>
          </a:p>
          <a:p>
            <a:pPr marL="609585" indent="-609585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0" dirty="0"/>
              <a:t>The Coach gives feedback to NCAB (1 min)</a:t>
            </a:r>
          </a:p>
          <a:p>
            <a:pPr marL="609585" indent="-609585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b="0" dirty="0"/>
              <a:t>Rotate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92805" y="183399"/>
            <a:ext cx="2520000" cy="3155503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QUOTE </a:t>
            </a:r>
            <a:r>
              <a:rPr lang="en-US" sz="1500" b="1" u="sng" dirty="0">
                <a:solidFill>
                  <a:schemeClr val="tx1"/>
                </a:solidFill>
                <a:latin typeface="Arial"/>
              </a:rPr>
              <a:t>4</a:t>
            </a:r>
            <a:endParaRPr kumimoji="0" lang="en-US" sz="15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</a:rPr>
              <a:t>670$/batch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</a:rPr>
              <a:t>320$ GP//batch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</a:rPr>
              <a:t>IQEL 6L </a:t>
            </a:r>
            <a:r>
              <a:rPr lang="en-US" sz="1500" dirty="0" err="1">
                <a:solidFill>
                  <a:schemeClr val="tx1"/>
                </a:solidFill>
              </a:rPr>
              <a:t>std</a:t>
            </a:r>
            <a:endParaRPr lang="en-US" sz="1500" dirty="0">
              <a:solidFill>
                <a:schemeClr val="tx1"/>
              </a:solidFill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part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noProof="0" dirty="0">
                <a:solidFill>
                  <a:schemeClr val="tx1"/>
                </a:solidFill>
                <a:latin typeface="Arial"/>
              </a:rPr>
              <a:t>Prototypes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 err="1">
                <a:solidFill>
                  <a:schemeClr val="tx1"/>
                </a:solidFill>
                <a:latin typeface="Arial"/>
              </a:rPr>
              <a:t>Leadtime</a:t>
            </a:r>
            <a:r>
              <a:rPr lang="en-US" sz="1500" dirty="0">
                <a:solidFill>
                  <a:schemeClr val="tx1"/>
                </a:solidFill>
                <a:latin typeface="Arial"/>
              </a:rPr>
              <a:t> 10 days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>
                <a:solidFill>
                  <a:schemeClr val="tx1"/>
                </a:solidFill>
                <a:latin typeface="Arial"/>
              </a:rPr>
              <a:t>Needs proto in 8 days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Volume to come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11365" y="3677498"/>
            <a:ext cx="3901440" cy="2966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QUOTE FOLLOW-UP CALL </a:t>
            </a:r>
          </a:p>
          <a:p>
            <a:pPr algn="ctr"/>
            <a:r>
              <a:rPr lang="en-US" u="sng" dirty="0"/>
              <a:t>CHEAT SHEET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Heed the Need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 Spotlight on them – help become more successful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Ask for the order (If… Will…)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ABC - Agree on next step</a:t>
            </a:r>
          </a:p>
        </p:txBody>
      </p:sp>
    </p:spTree>
    <p:extLst>
      <p:ext uri="{BB962C8B-B14F-4D97-AF65-F5344CB8AC3E}">
        <p14:creationId xmlns:p14="http://schemas.microsoft.com/office/powerpoint/2010/main" val="209502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err="1"/>
              <a:t>qfu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7" y="1692000"/>
            <a:ext cx="10992001" cy="4644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Take a minute and think about the last time you did a Quote Follow-Up.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Where was your focus, your “spotlight”? </a:t>
            </a:r>
          </a:p>
          <a:p>
            <a:r>
              <a:rPr lang="en-US" dirty="0"/>
              <a:t>What do you wish you would have done differently?</a:t>
            </a:r>
          </a:p>
        </p:txBody>
      </p:sp>
    </p:spTree>
    <p:extLst>
      <p:ext uri="{BB962C8B-B14F-4D97-AF65-F5344CB8AC3E}">
        <p14:creationId xmlns:p14="http://schemas.microsoft.com/office/powerpoint/2010/main" val="2947737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05228" y="1254046"/>
            <a:ext cx="8381545" cy="426777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main thing you learned today?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1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Write in the chat!</a:t>
            </a:r>
          </a:p>
        </p:txBody>
      </p:sp>
    </p:spTree>
    <p:extLst>
      <p:ext uri="{BB962C8B-B14F-4D97-AF65-F5344CB8AC3E}">
        <p14:creationId xmlns:p14="http://schemas.microsoft.com/office/powerpoint/2010/main" val="228079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979315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Next clinic (May 4): </a:t>
            </a:r>
            <a:r>
              <a:rPr lang="sv-SE" dirty="0"/>
              <a:t>”</a:t>
            </a:r>
            <a:r>
              <a:rPr lang="sv-SE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Complaint handling</a:t>
            </a:r>
            <a:r>
              <a:rPr lang="sv-SE" dirty="0"/>
              <a:t>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8" y="2347315"/>
            <a:ext cx="10992001" cy="3646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0" dirty="0"/>
              <a:t>In the </a:t>
            </a:r>
            <a:r>
              <a:rPr lang="sv-SE" b="0" i="1" dirty="0"/>
              <a:t>Program Page </a:t>
            </a:r>
            <a:r>
              <a:rPr lang="sv-SE" b="0" dirty="0"/>
              <a:t>(NCAB Academy):</a:t>
            </a:r>
          </a:p>
          <a:p>
            <a:r>
              <a:rPr lang="en-GB" b="0" dirty="0">
                <a:solidFill>
                  <a:srgbClr val="C00000"/>
                </a:solidFill>
              </a:rPr>
              <a:t>Complete course Complaint handling in Academy</a:t>
            </a:r>
            <a:endParaRPr lang="sv-SE" b="0" dirty="0">
              <a:solidFill>
                <a:srgbClr val="C00000"/>
              </a:solidFill>
            </a:endParaRPr>
          </a:p>
          <a:p>
            <a:r>
              <a:rPr lang="sv-SE" b="0" dirty="0">
                <a:solidFill>
                  <a:srgbClr val="C00000"/>
                </a:solidFill>
              </a:rPr>
              <a:t>¨Your </a:t>
            </a:r>
            <a:r>
              <a:rPr lang="sv-SE" dirty="0">
                <a:solidFill>
                  <a:srgbClr val="C00000"/>
                </a:solidFill>
              </a:rPr>
              <a:t>feedback</a:t>
            </a:r>
            <a:r>
              <a:rPr lang="sv-SE" b="0" dirty="0">
                <a:solidFill>
                  <a:srgbClr val="C00000"/>
                </a:solidFill>
              </a:rPr>
              <a:t> about the Clinic </a:t>
            </a:r>
          </a:p>
          <a:p>
            <a:r>
              <a:rPr lang="sv-SE" b="0" dirty="0">
                <a:solidFill>
                  <a:srgbClr val="C00000"/>
                </a:solidFill>
              </a:rPr>
              <a:t>Set &amp; complete </a:t>
            </a:r>
            <a:r>
              <a:rPr lang="sv-SE" b="0" dirty="0" err="1">
                <a:solidFill>
                  <a:srgbClr val="C00000"/>
                </a:solidFill>
              </a:rPr>
              <a:t>your</a:t>
            </a:r>
            <a:r>
              <a:rPr lang="sv-SE" b="0" dirty="0">
                <a:solidFill>
                  <a:srgbClr val="C00000"/>
                </a:solidFill>
              </a:rPr>
              <a:t> </a:t>
            </a:r>
            <a:r>
              <a:rPr lang="sv-SE" dirty="0">
                <a:solidFill>
                  <a:srgbClr val="C00000"/>
                </a:solidFill>
              </a:rPr>
              <a:t>SMART-</a:t>
            </a:r>
            <a:r>
              <a:rPr lang="sv-SE" dirty="0" err="1">
                <a:solidFill>
                  <a:srgbClr val="C00000"/>
                </a:solidFill>
              </a:rPr>
              <a:t>goal</a:t>
            </a:r>
            <a:endParaRPr lang="sv-S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4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400" dirty="0"/>
              <a:t>My SMART-goal until next time – How will you practice IRL?</a:t>
            </a:r>
            <a:br>
              <a:rPr lang="sv-SE" sz="2400" dirty="0"/>
            </a:br>
            <a:r>
              <a:rPr lang="sv-SE" sz="2133" b="0" i="1" dirty="0">
                <a:solidFill>
                  <a:schemeClr val="tx1"/>
                </a:solidFill>
              </a:rPr>
              <a:t>Crawl – Walk – Run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1603" y="1848247"/>
            <a:ext cx="815288" cy="422647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43930" y="1975247"/>
            <a:ext cx="2408673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PECIFIC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43929" y="2754947"/>
            <a:ext cx="3657411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EASURABLE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43930" y="3571795"/>
            <a:ext cx="2865528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CCEPTED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43930" y="4388643"/>
            <a:ext cx="2764026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ELEVANT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43930" y="5231844"/>
            <a:ext cx="3412153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IME-BOUND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FDB68E-2DD3-4516-902F-3CDD387D87D0}"/>
              </a:ext>
            </a:extLst>
          </p:cNvPr>
          <p:cNvSpPr/>
          <p:nvPr/>
        </p:nvSpPr>
        <p:spPr>
          <a:xfrm>
            <a:off x="5541000" y="2007433"/>
            <a:ext cx="6051001" cy="34470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Think about 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SMART-goal 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that you will do until next time. </a:t>
            </a:r>
            <a:br>
              <a:rPr kumimoji="0" lang="en-US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Write it down in in your Sympa-profile </a:t>
            </a:r>
            <a:b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 ”Learning Development” </a:t>
            </a:r>
            <a:b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 ”</a:t>
            </a:r>
            <a:r>
              <a:rPr kumimoji="0" lang="sv-SE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Goals &amp; Coaching</a:t>
            </a:r>
            <a: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”-tab. </a:t>
            </a:r>
            <a:b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</a:t>
            </a:r>
            <a:r>
              <a:rPr kumimoji="0" lang="sv-SE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follow up</a:t>
            </a:r>
            <a: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how it went at the next Clinic.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5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 err="1"/>
              <a:t>Today’s</a:t>
            </a:r>
            <a:r>
              <a:rPr lang="sv-SE" sz="2400" dirty="0"/>
              <a:t> agenda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sv-SE" dirty="0"/>
              <a:t>SMART-</a:t>
            </a:r>
            <a:r>
              <a:rPr lang="sv-SE" dirty="0" err="1"/>
              <a:t>goal</a:t>
            </a:r>
            <a:r>
              <a:rPr lang="sv-SE" dirty="0"/>
              <a:t> </a:t>
            </a:r>
            <a:r>
              <a:rPr lang="sv-SE" dirty="0" err="1"/>
              <a:t>follow-up</a:t>
            </a:r>
            <a:r>
              <a:rPr lang="sv-SE" dirty="0"/>
              <a:t> </a:t>
            </a:r>
          </a:p>
          <a:p>
            <a:pPr marL="609585" indent="-609585">
              <a:buFont typeface="+mj-lt"/>
              <a:buAutoNum type="arabicPeriod"/>
            </a:pPr>
            <a:r>
              <a:rPr lang="sv-SE" dirty="0" err="1"/>
              <a:t>Quote</a:t>
            </a:r>
            <a:r>
              <a:rPr lang="sv-SE" dirty="0"/>
              <a:t> </a:t>
            </a:r>
            <a:r>
              <a:rPr lang="sv-SE" dirty="0" err="1"/>
              <a:t>follow-ups</a:t>
            </a:r>
            <a:r>
              <a:rPr lang="sv-SE" dirty="0"/>
              <a:t>! </a:t>
            </a:r>
          </a:p>
          <a:p>
            <a:pPr marL="609585" indent="-609585">
              <a:buFont typeface="+mj-lt"/>
              <a:buAutoNum type="arabicPeriod"/>
            </a:pPr>
            <a:r>
              <a:rPr lang="sv-SE" dirty="0"/>
              <a:t>SMART </a:t>
            </a:r>
            <a:r>
              <a:rPr lang="sv-SE" dirty="0" err="1"/>
              <a:t>goal</a:t>
            </a:r>
            <a:r>
              <a:rPr lang="sv-SE" dirty="0"/>
              <a:t> </a:t>
            </a:r>
            <a:r>
              <a:rPr lang="sv-SE" dirty="0" err="1"/>
              <a:t>until</a:t>
            </a:r>
            <a:r>
              <a:rPr lang="sv-SE" dirty="0"/>
              <a:t> </a:t>
            </a:r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</a:t>
            </a:r>
          </a:p>
          <a:p>
            <a:pPr marL="609585" indent="-609585">
              <a:buFont typeface="+mj-lt"/>
              <a:buAutoNum type="arabicPeriod"/>
            </a:pPr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module</a:t>
            </a:r>
            <a:r>
              <a:rPr lang="sv-S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6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5792"/>
            <a:ext cx="12192000" cy="4130609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QUOTING &amp; GROSS MARGIN</a:t>
            </a:r>
            <a:br>
              <a:rPr lang="en-US" sz="8000" dirty="0"/>
            </a:br>
            <a:r>
              <a:rPr lang="en-US" sz="8000" dirty="0"/>
              <a:t>What did we </a:t>
            </a:r>
            <a:br>
              <a:rPr lang="en-US" sz="8000" dirty="0"/>
            </a:br>
            <a:r>
              <a:rPr lang="en-US" sz="8000" dirty="0"/>
              <a:t>learn last time?</a:t>
            </a:r>
          </a:p>
        </p:txBody>
      </p:sp>
    </p:spTree>
    <p:extLst>
      <p:ext uri="{BB962C8B-B14F-4D97-AF65-F5344CB8AC3E}">
        <p14:creationId xmlns:p14="http://schemas.microsoft.com/office/powerpoint/2010/main" val="126004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upp 89">
            <a:extLst>
              <a:ext uri="{FF2B5EF4-FFF2-40B4-BE49-F238E27FC236}">
                <a16:creationId xmlns:a16="http://schemas.microsoft.com/office/drawing/2014/main" id="{E092E995-7C91-4E92-8609-A53EAAC41505}"/>
              </a:ext>
            </a:extLst>
          </p:cNvPr>
          <p:cNvGrpSpPr/>
          <p:nvPr/>
        </p:nvGrpSpPr>
        <p:grpSpPr>
          <a:xfrm>
            <a:off x="967563" y="2484039"/>
            <a:ext cx="1601280" cy="2120060"/>
            <a:chOff x="3249081" y="1158714"/>
            <a:chExt cx="1163930" cy="1541021"/>
          </a:xfrm>
        </p:grpSpPr>
        <p:grpSp>
          <p:nvGrpSpPr>
            <p:cNvPr id="62" name="Grupp 78">
              <a:extLst>
                <a:ext uri="{FF2B5EF4-FFF2-40B4-BE49-F238E27FC236}">
                  <a16:creationId xmlns:a16="http://schemas.microsoft.com/office/drawing/2014/main" id="{C62B7006-96F6-425D-B139-49306A3987FB}"/>
                </a:ext>
              </a:extLst>
            </p:cNvPr>
            <p:cNvGrpSpPr/>
            <p:nvPr/>
          </p:nvGrpSpPr>
          <p:grpSpPr>
            <a:xfrm>
              <a:off x="3249081" y="1419412"/>
              <a:ext cx="1163930" cy="1280323"/>
              <a:chOff x="1548994" y="1343952"/>
              <a:chExt cx="2253636" cy="2478999"/>
            </a:xfrm>
          </p:grpSpPr>
          <p:grpSp>
            <p:nvGrpSpPr>
              <p:cNvPr id="66" name="Grupp 79">
                <a:extLst>
                  <a:ext uri="{FF2B5EF4-FFF2-40B4-BE49-F238E27FC236}">
                    <a16:creationId xmlns:a16="http://schemas.microsoft.com/office/drawing/2014/main" id="{F4040E1F-43B3-429C-9AE5-5BFA2F73BE4A}"/>
                  </a:ext>
                </a:extLst>
              </p:cNvPr>
              <p:cNvGrpSpPr/>
              <p:nvPr/>
            </p:nvGrpSpPr>
            <p:grpSpPr>
              <a:xfrm>
                <a:off x="1548994" y="1343952"/>
                <a:ext cx="2253636" cy="2478999"/>
                <a:chOff x="5758332" y="1085838"/>
                <a:chExt cx="2253636" cy="2478999"/>
              </a:xfrm>
            </p:grpSpPr>
            <p:sp>
              <p:nvSpPr>
                <p:cNvPr id="68" name="Rektangel 81">
                  <a:extLst>
                    <a:ext uri="{FF2B5EF4-FFF2-40B4-BE49-F238E27FC236}">
                      <a16:creationId xmlns:a16="http://schemas.microsoft.com/office/drawing/2014/main" id="{31758D9B-D30F-41F4-9B89-B102D2691D2E}"/>
                    </a:ext>
                  </a:extLst>
                </p:cNvPr>
                <p:cNvSpPr/>
                <p:nvPr/>
              </p:nvSpPr>
              <p:spPr bwMode="auto">
                <a:xfrm>
                  <a:off x="6266695" y="1462426"/>
                  <a:ext cx="1254369" cy="1295399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rtlCol="0" anchor="ctr" anchorCtr="0"/>
                <a:lstStyle/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" b="1" i="0" u="none" strike="noStrike" kern="0" cap="none" spc="1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grpSp>
              <p:nvGrpSpPr>
                <p:cNvPr id="69" name="Grupp 82">
                  <a:extLst>
                    <a:ext uri="{FF2B5EF4-FFF2-40B4-BE49-F238E27FC236}">
                      <a16:creationId xmlns:a16="http://schemas.microsoft.com/office/drawing/2014/main" id="{D5F448A8-BB08-461E-99D2-41C933218A9F}"/>
                    </a:ext>
                  </a:extLst>
                </p:cNvPr>
                <p:cNvGrpSpPr/>
                <p:nvPr/>
              </p:nvGrpSpPr>
              <p:grpSpPr>
                <a:xfrm>
                  <a:off x="5758332" y="1085838"/>
                  <a:ext cx="2253636" cy="2478999"/>
                  <a:chOff x="4661513" y="1270504"/>
                  <a:chExt cx="2253636" cy="2478999"/>
                </a:xfrm>
              </p:grpSpPr>
              <p:sp>
                <p:nvSpPr>
                  <p:cNvPr id="70" name="Frihandsfigur: Form 83">
                    <a:extLst>
                      <a:ext uri="{FF2B5EF4-FFF2-40B4-BE49-F238E27FC236}">
                        <a16:creationId xmlns:a16="http://schemas.microsoft.com/office/drawing/2014/main" id="{3BDCFD20-5F21-4F7F-81C8-8784CB30292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694882" y="2233246"/>
                    <a:ext cx="2185930" cy="1471247"/>
                  </a:xfrm>
                  <a:custGeom>
                    <a:avLst/>
                    <a:gdLst>
                      <a:gd name="connsiteX0" fmla="*/ 0 w 2185930"/>
                      <a:gd name="connsiteY0" fmla="*/ 0 h 1471247"/>
                      <a:gd name="connsiteX1" fmla="*/ 789724 w 2185930"/>
                      <a:gd name="connsiteY1" fmla="*/ 734052 h 1471247"/>
                      <a:gd name="connsiteX2" fmla="*/ 803238 w 2185930"/>
                      <a:gd name="connsiteY2" fmla="*/ 721462 h 1471247"/>
                      <a:gd name="connsiteX3" fmla="*/ 1080935 w 2185930"/>
                      <a:gd name="connsiteY3" fmla="*/ 633046 h 1471247"/>
                      <a:gd name="connsiteX4" fmla="*/ 1358632 w 2185930"/>
                      <a:gd name="connsiteY4" fmla="*/ 721462 h 1471247"/>
                      <a:gd name="connsiteX5" fmla="*/ 1384163 w 2185930"/>
                      <a:gd name="connsiteY5" fmla="*/ 745247 h 1471247"/>
                      <a:gd name="connsiteX6" fmla="*/ 2185930 w 2185930"/>
                      <a:gd name="connsiteY6" fmla="*/ 0 h 1471247"/>
                      <a:gd name="connsiteX7" fmla="*/ 2185930 w 2185930"/>
                      <a:gd name="connsiteY7" fmla="*/ 1471247 h 1471247"/>
                      <a:gd name="connsiteX8" fmla="*/ 1582828 w 2185930"/>
                      <a:gd name="connsiteY8" fmla="*/ 1471247 h 1471247"/>
                      <a:gd name="connsiteX9" fmla="*/ 603102 w 2185930"/>
                      <a:gd name="connsiteY9" fmla="*/ 1471247 h 1471247"/>
                      <a:gd name="connsiteX10" fmla="*/ 0 w 2185930"/>
                      <a:gd name="connsiteY10" fmla="*/ 1471247 h 1471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85930" h="1471247">
                        <a:moveTo>
                          <a:pt x="0" y="0"/>
                        </a:moveTo>
                        <a:lnTo>
                          <a:pt x="789724" y="734052"/>
                        </a:lnTo>
                        <a:lnTo>
                          <a:pt x="803238" y="721462"/>
                        </a:lnTo>
                        <a:cubicBezTo>
                          <a:pt x="874307" y="666834"/>
                          <a:pt x="972488" y="633046"/>
                          <a:pt x="1080935" y="633046"/>
                        </a:cubicBezTo>
                        <a:cubicBezTo>
                          <a:pt x="1189383" y="633046"/>
                          <a:pt x="1287564" y="666834"/>
                          <a:pt x="1358632" y="721462"/>
                        </a:cubicBezTo>
                        <a:lnTo>
                          <a:pt x="1384163" y="745247"/>
                        </a:lnTo>
                        <a:lnTo>
                          <a:pt x="2185930" y="0"/>
                        </a:lnTo>
                        <a:lnTo>
                          <a:pt x="2185930" y="1471247"/>
                        </a:lnTo>
                        <a:lnTo>
                          <a:pt x="1582828" y="1471247"/>
                        </a:lnTo>
                        <a:lnTo>
                          <a:pt x="603102" y="1471247"/>
                        </a:lnTo>
                        <a:lnTo>
                          <a:pt x="0" y="14712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rtlCol="0" anchor="ctr" anchorCtr="0"/>
                  <a:lstStyle/>
                  <a:p>
                    <a:pPr marL="0" marR="0" lvl="0" indent="0" algn="ctr" defTabSz="4572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0" b="1" i="0" u="none" strike="noStrike" kern="0" cap="none" spc="10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71" name="Frihandsfigur: Form 84">
                    <a:extLst>
                      <a:ext uri="{FF2B5EF4-FFF2-40B4-BE49-F238E27FC236}">
                        <a16:creationId xmlns:a16="http://schemas.microsoft.com/office/drawing/2014/main" id="{551221F0-D045-4444-AD67-78B956E899DC}"/>
                      </a:ext>
                    </a:extLst>
                  </p:cNvPr>
                  <p:cNvSpPr/>
                  <p:nvPr/>
                </p:nvSpPr>
                <p:spPr>
                  <a:xfrm>
                    <a:off x="4661513" y="1270504"/>
                    <a:ext cx="2253636" cy="2478999"/>
                  </a:xfrm>
                  <a:custGeom>
                    <a:avLst/>
                    <a:gdLst>
                      <a:gd name="connsiteX0" fmla="*/ 573436 w 619930"/>
                      <a:gd name="connsiteY0" fmla="*/ 616831 h 681923"/>
                      <a:gd name="connsiteX1" fmla="*/ 418453 w 619930"/>
                      <a:gd name="connsiteY1" fmla="*/ 469598 h 681923"/>
                      <a:gd name="connsiteX2" fmla="*/ 573436 w 619930"/>
                      <a:gd name="connsiteY2" fmla="*/ 322364 h 681923"/>
                      <a:gd name="connsiteX3" fmla="*/ 573436 w 619930"/>
                      <a:gd name="connsiteY3" fmla="*/ 616831 h 681923"/>
                      <a:gd name="connsiteX4" fmla="*/ 71292 w 619930"/>
                      <a:gd name="connsiteY4" fmla="*/ 635429 h 681923"/>
                      <a:gd name="connsiteX5" fmla="*/ 224725 w 619930"/>
                      <a:gd name="connsiteY5" fmla="*/ 490520 h 681923"/>
                      <a:gd name="connsiteX6" fmla="*/ 235574 w 619930"/>
                      <a:gd name="connsiteY6" fmla="*/ 480446 h 681923"/>
                      <a:gd name="connsiteX7" fmla="*/ 385132 w 619930"/>
                      <a:gd name="connsiteY7" fmla="*/ 480446 h 681923"/>
                      <a:gd name="connsiteX8" fmla="*/ 395981 w 619930"/>
                      <a:gd name="connsiteY8" fmla="*/ 490520 h 681923"/>
                      <a:gd name="connsiteX9" fmla="*/ 548639 w 619930"/>
                      <a:gd name="connsiteY9" fmla="*/ 635429 h 681923"/>
                      <a:gd name="connsiteX10" fmla="*/ 71292 w 619930"/>
                      <a:gd name="connsiteY10" fmla="*/ 635429 h 681923"/>
                      <a:gd name="connsiteX11" fmla="*/ 46495 w 619930"/>
                      <a:gd name="connsiteY11" fmla="*/ 321589 h 681923"/>
                      <a:gd name="connsiteX12" fmla="*/ 201478 w 619930"/>
                      <a:gd name="connsiteY12" fmla="*/ 468823 h 681923"/>
                      <a:gd name="connsiteX13" fmla="*/ 46495 w 619930"/>
                      <a:gd name="connsiteY13" fmla="*/ 616056 h 681923"/>
                      <a:gd name="connsiteX14" fmla="*/ 46495 w 619930"/>
                      <a:gd name="connsiteY14" fmla="*/ 321589 h 681923"/>
                      <a:gd name="connsiteX15" fmla="*/ 154983 w 619930"/>
                      <a:gd name="connsiteY15" fmla="*/ 123986 h 681923"/>
                      <a:gd name="connsiteX16" fmla="*/ 464948 w 619930"/>
                      <a:gd name="connsiteY16" fmla="*/ 123986 h 681923"/>
                      <a:gd name="connsiteX17" fmla="*/ 464948 w 619930"/>
                      <a:gd name="connsiteY17" fmla="*/ 382032 h 681923"/>
                      <a:gd name="connsiteX18" fmla="*/ 395206 w 619930"/>
                      <a:gd name="connsiteY18" fmla="*/ 448675 h 681923"/>
                      <a:gd name="connsiteX19" fmla="*/ 224725 w 619930"/>
                      <a:gd name="connsiteY19" fmla="*/ 448675 h 681923"/>
                      <a:gd name="connsiteX20" fmla="*/ 154983 w 619930"/>
                      <a:gd name="connsiteY20" fmla="*/ 382032 h 681923"/>
                      <a:gd name="connsiteX21" fmla="*/ 154983 w 619930"/>
                      <a:gd name="connsiteY21" fmla="*/ 123986 h 681923"/>
                      <a:gd name="connsiteX22" fmla="*/ 511443 w 619930"/>
                      <a:gd name="connsiteY22" fmla="*/ 144909 h 681923"/>
                      <a:gd name="connsiteX23" fmla="*/ 511443 w 619930"/>
                      <a:gd name="connsiteY23" fmla="*/ 77491 h 681923"/>
                      <a:gd name="connsiteX24" fmla="*/ 402955 w 619930"/>
                      <a:gd name="connsiteY24" fmla="*/ 77491 h 681923"/>
                      <a:gd name="connsiteX25" fmla="*/ 309965 w 619930"/>
                      <a:gd name="connsiteY25" fmla="*/ 0 h 681923"/>
                      <a:gd name="connsiteX26" fmla="*/ 216976 w 619930"/>
                      <a:gd name="connsiteY26" fmla="*/ 77491 h 681923"/>
                      <a:gd name="connsiteX27" fmla="*/ 108488 w 619930"/>
                      <a:gd name="connsiteY27" fmla="*/ 77491 h 681923"/>
                      <a:gd name="connsiteX28" fmla="*/ 108488 w 619930"/>
                      <a:gd name="connsiteY28" fmla="*/ 145684 h 681923"/>
                      <a:gd name="connsiteX29" fmla="*/ 0 w 619930"/>
                      <a:gd name="connsiteY29" fmla="*/ 248747 h 681923"/>
                      <a:gd name="connsiteX30" fmla="*/ 0 w 619930"/>
                      <a:gd name="connsiteY30" fmla="*/ 681924 h 681923"/>
                      <a:gd name="connsiteX31" fmla="*/ 619931 w 619930"/>
                      <a:gd name="connsiteY31" fmla="*/ 681924 h 681923"/>
                      <a:gd name="connsiteX32" fmla="*/ 619931 w 619930"/>
                      <a:gd name="connsiteY32" fmla="*/ 248747 h 681923"/>
                      <a:gd name="connsiteX33" fmla="*/ 511443 w 619930"/>
                      <a:gd name="connsiteY33" fmla="*/ 144909 h 681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619930" h="681923">
                        <a:moveTo>
                          <a:pt x="573436" y="616831"/>
                        </a:moveTo>
                        <a:lnTo>
                          <a:pt x="418453" y="469598"/>
                        </a:lnTo>
                        <a:lnTo>
                          <a:pt x="573436" y="322364"/>
                        </a:lnTo>
                        <a:lnTo>
                          <a:pt x="573436" y="616831"/>
                        </a:lnTo>
                        <a:close/>
                        <a:moveTo>
                          <a:pt x="71292" y="635429"/>
                        </a:moveTo>
                        <a:lnTo>
                          <a:pt x="224725" y="490520"/>
                        </a:lnTo>
                        <a:lnTo>
                          <a:pt x="235574" y="480446"/>
                        </a:lnTo>
                        <a:cubicBezTo>
                          <a:pt x="277419" y="440926"/>
                          <a:pt x="343287" y="440926"/>
                          <a:pt x="385132" y="480446"/>
                        </a:cubicBezTo>
                        <a:lnTo>
                          <a:pt x="395981" y="490520"/>
                        </a:lnTo>
                        <a:lnTo>
                          <a:pt x="548639" y="635429"/>
                        </a:lnTo>
                        <a:lnTo>
                          <a:pt x="71292" y="635429"/>
                        </a:lnTo>
                        <a:close/>
                        <a:moveTo>
                          <a:pt x="46495" y="321589"/>
                        </a:moveTo>
                        <a:lnTo>
                          <a:pt x="201478" y="468823"/>
                        </a:lnTo>
                        <a:lnTo>
                          <a:pt x="46495" y="616056"/>
                        </a:lnTo>
                        <a:lnTo>
                          <a:pt x="46495" y="321589"/>
                        </a:lnTo>
                        <a:close/>
                        <a:moveTo>
                          <a:pt x="154983" y="123986"/>
                        </a:moveTo>
                        <a:lnTo>
                          <a:pt x="464948" y="123986"/>
                        </a:lnTo>
                        <a:lnTo>
                          <a:pt x="464948" y="382032"/>
                        </a:lnTo>
                        <a:lnTo>
                          <a:pt x="395206" y="448675"/>
                        </a:lnTo>
                        <a:cubicBezTo>
                          <a:pt x="344837" y="409929"/>
                          <a:pt x="275094" y="409929"/>
                          <a:pt x="224725" y="448675"/>
                        </a:cubicBezTo>
                        <a:lnTo>
                          <a:pt x="154983" y="382032"/>
                        </a:lnTo>
                        <a:lnTo>
                          <a:pt x="154983" y="123986"/>
                        </a:lnTo>
                        <a:close/>
                        <a:moveTo>
                          <a:pt x="511443" y="144909"/>
                        </a:moveTo>
                        <a:lnTo>
                          <a:pt x="511443" y="77491"/>
                        </a:lnTo>
                        <a:lnTo>
                          <a:pt x="402955" y="77491"/>
                        </a:lnTo>
                        <a:lnTo>
                          <a:pt x="309965" y="0"/>
                        </a:lnTo>
                        <a:lnTo>
                          <a:pt x="216976" y="77491"/>
                        </a:lnTo>
                        <a:lnTo>
                          <a:pt x="108488" y="77491"/>
                        </a:lnTo>
                        <a:lnTo>
                          <a:pt x="108488" y="145684"/>
                        </a:lnTo>
                        <a:lnTo>
                          <a:pt x="0" y="248747"/>
                        </a:lnTo>
                        <a:lnTo>
                          <a:pt x="0" y="681924"/>
                        </a:lnTo>
                        <a:lnTo>
                          <a:pt x="619931" y="681924"/>
                        </a:lnTo>
                        <a:lnTo>
                          <a:pt x="619931" y="248747"/>
                        </a:lnTo>
                        <a:lnTo>
                          <a:pt x="511443" y="144909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77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pitchFamily="-123" charset="-128"/>
                      <a:cs typeface="+mn-cs"/>
                    </a:endParaRPr>
                  </a:p>
                </p:txBody>
              </p:sp>
            </p:grpSp>
          </p:grpSp>
          <p:sp>
            <p:nvSpPr>
              <p:cNvPr id="67" name="textruta 80">
                <a:extLst>
                  <a:ext uri="{FF2B5EF4-FFF2-40B4-BE49-F238E27FC236}">
                    <a16:creationId xmlns:a16="http://schemas.microsoft.com/office/drawing/2014/main" id="{F85846B6-5C53-4028-8F69-D91D9CCC2C47}"/>
                  </a:ext>
                </a:extLst>
              </p:cNvPr>
              <p:cNvSpPr txBox="1"/>
              <p:nvPr/>
            </p:nvSpPr>
            <p:spPr>
              <a:xfrm>
                <a:off x="2055800" y="1881359"/>
                <a:ext cx="1239056" cy="999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/>
                    <a:ea typeface="ＭＳ Ｐゴシック" pitchFamily="-123" charset="-128"/>
                    <a:cs typeface="+mn-cs"/>
                  </a:rPr>
                  <a:t>QUOTE</a:t>
                </a:r>
                <a:endParaRPr kumimoji="0" lang="en-US" sz="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ＭＳ Ｐゴシック" pitchFamily="-123" charset="-128"/>
                  <a:cs typeface="+mn-cs"/>
                </a:endParaRPr>
              </a:p>
            </p:txBody>
          </p:sp>
        </p:grpSp>
        <p:pic>
          <p:nvPicPr>
            <p:cNvPr id="63" name="Bild 85" descr="Mustasch">
              <a:extLst>
                <a:ext uri="{FF2B5EF4-FFF2-40B4-BE49-F238E27FC236}">
                  <a16:creationId xmlns:a16="http://schemas.microsoft.com/office/drawing/2014/main" id="{FCA2B2BE-7758-40E7-9D7E-C2317CC5EF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86" b="30808"/>
            <a:stretch/>
          </p:blipFill>
          <p:spPr>
            <a:xfrm>
              <a:off x="3356851" y="1832522"/>
              <a:ext cx="914400" cy="395985"/>
            </a:xfrm>
            <a:prstGeom prst="rect">
              <a:avLst/>
            </a:prstGeom>
          </p:spPr>
        </p:pic>
        <p:sp>
          <p:nvSpPr>
            <p:cNvPr id="64" name="Frihandsfigur: Form 86">
              <a:extLst>
                <a:ext uri="{FF2B5EF4-FFF2-40B4-BE49-F238E27FC236}">
                  <a16:creationId xmlns:a16="http://schemas.microsoft.com/office/drawing/2014/main" id="{B0E2555D-A53F-4780-9963-DA3E8175710C}"/>
                </a:ext>
              </a:extLst>
            </p:cNvPr>
            <p:cNvSpPr/>
            <p:nvPr/>
          </p:nvSpPr>
          <p:spPr>
            <a:xfrm>
              <a:off x="3305253" y="1158714"/>
              <a:ext cx="1017597" cy="504004"/>
            </a:xfrm>
            <a:custGeom>
              <a:avLst/>
              <a:gdLst>
                <a:gd name="connsiteX0" fmla="*/ 402565 w 429174"/>
                <a:gd name="connsiteY0" fmla="*/ 162077 h 212565"/>
                <a:gd name="connsiteX1" fmla="*/ 361989 w 429174"/>
                <a:gd name="connsiteY1" fmla="*/ 162077 h 212565"/>
                <a:gd name="connsiteX2" fmla="*/ 319983 w 429174"/>
                <a:gd name="connsiteY2" fmla="*/ 36252 h 212565"/>
                <a:gd name="connsiteX3" fmla="*/ 274076 w 429174"/>
                <a:gd name="connsiteY3" fmla="*/ 1154 h 212565"/>
                <a:gd name="connsiteX4" fmla="*/ 249879 w 429174"/>
                <a:gd name="connsiteY4" fmla="*/ 13487 h 212565"/>
                <a:gd name="connsiteX5" fmla="*/ 249879 w 429174"/>
                <a:gd name="connsiteY5" fmla="*/ 13487 h 212565"/>
                <a:gd name="connsiteX6" fmla="*/ 187273 w 429174"/>
                <a:gd name="connsiteY6" fmla="*/ 15430 h 212565"/>
                <a:gd name="connsiteX7" fmla="*/ 186157 w 429174"/>
                <a:gd name="connsiteY7" fmla="*/ 14345 h 212565"/>
                <a:gd name="connsiteX8" fmla="*/ 183300 w 429174"/>
                <a:gd name="connsiteY8" fmla="*/ 11487 h 212565"/>
                <a:gd name="connsiteX9" fmla="*/ 125520 w 429174"/>
                <a:gd name="connsiteY9" fmla="*/ 12458 h 212565"/>
                <a:gd name="connsiteX10" fmla="*/ 114339 w 429174"/>
                <a:gd name="connsiteY10" fmla="*/ 35871 h 212565"/>
                <a:gd name="connsiteX11" fmla="*/ 66714 w 429174"/>
                <a:gd name="connsiteY11" fmla="*/ 162077 h 212565"/>
                <a:gd name="connsiteX12" fmla="*/ 26137 w 429174"/>
                <a:gd name="connsiteY12" fmla="*/ 162077 h 212565"/>
                <a:gd name="connsiteX13" fmla="*/ 515 w 429174"/>
                <a:gd name="connsiteY13" fmla="*/ 182270 h 212565"/>
                <a:gd name="connsiteX14" fmla="*/ 20198 w 429174"/>
                <a:gd name="connsiteY14" fmla="*/ 212050 h 212565"/>
                <a:gd name="connsiteX15" fmla="*/ 25280 w 429174"/>
                <a:gd name="connsiteY15" fmla="*/ 212560 h 212565"/>
                <a:gd name="connsiteX16" fmla="*/ 403422 w 429174"/>
                <a:gd name="connsiteY16" fmla="*/ 212560 h 212565"/>
                <a:gd name="connsiteX17" fmla="*/ 429169 w 429174"/>
                <a:gd name="connsiteY17" fmla="*/ 187835 h 212565"/>
                <a:gd name="connsiteX18" fmla="*/ 428664 w 429174"/>
                <a:gd name="connsiteY18" fmla="*/ 182270 h 212565"/>
                <a:gd name="connsiteX19" fmla="*/ 402565 w 429174"/>
                <a:gd name="connsiteY19" fmla="*/ 162077 h 21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9174" h="212565">
                  <a:moveTo>
                    <a:pt x="402565" y="162077"/>
                  </a:moveTo>
                  <a:lnTo>
                    <a:pt x="361989" y="162077"/>
                  </a:lnTo>
                  <a:lnTo>
                    <a:pt x="319983" y="36252"/>
                  </a:lnTo>
                  <a:cubicBezTo>
                    <a:pt x="316998" y="13883"/>
                    <a:pt x="296445" y="-1831"/>
                    <a:pt x="274076" y="1154"/>
                  </a:cubicBezTo>
                  <a:cubicBezTo>
                    <a:pt x="264839" y="2386"/>
                    <a:pt x="256303" y="6738"/>
                    <a:pt x="249879" y="13487"/>
                  </a:cubicBezTo>
                  <a:lnTo>
                    <a:pt x="249879" y="13487"/>
                  </a:lnTo>
                  <a:cubicBezTo>
                    <a:pt x="233128" y="31312"/>
                    <a:pt x="205098" y="32182"/>
                    <a:pt x="187273" y="15430"/>
                  </a:cubicBezTo>
                  <a:cubicBezTo>
                    <a:pt x="186894" y="15075"/>
                    <a:pt x="186523" y="14713"/>
                    <a:pt x="186157" y="14345"/>
                  </a:cubicBezTo>
                  <a:lnTo>
                    <a:pt x="183300" y="11487"/>
                  </a:lnTo>
                  <a:cubicBezTo>
                    <a:pt x="167077" y="-4200"/>
                    <a:pt x="141208" y="-3766"/>
                    <a:pt x="125520" y="12458"/>
                  </a:cubicBezTo>
                  <a:cubicBezTo>
                    <a:pt x="119348" y="18840"/>
                    <a:pt x="115424" y="27059"/>
                    <a:pt x="114339" y="35871"/>
                  </a:cubicBezTo>
                  <a:lnTo>
                    <a:pt x="66714" y="162077"/>
                  </a:lnTo>
                  <a:lnTo>
                    <a:pt x="26137" y="162077"/>
                  </a:lnTo>
                  <a:cubicBezTo>
                    <a:pt x="13874" y="161837"/>
                    <a:pt x="3148" y="170291"/>
                    <a:pt x="515" y="182270"/>
                  </a:cubicBezTo>
                  <a:cubicBezTo>
                    <a:pt x="-2273" y="195929"/>
                    <a:pt x="6539" y="209261"/>
                    <a:pt x="20198" y="212050"/>
                  </a:cubicBezTo>
                  <a:cubicBezTo>
                    <a:pt x="21870" y="212391"/>
                    <a:pt x="23573" y="212562"/>
                    <a:pt x="25280" y="212560"/>
                  </a:cubicBezTo>
                  <a:lnTo>
                    <a:pt x="403422" y="212560"/>
                  </a:lnTo>
                  <a:cubicBezTo>
                    <a:pt x="417360" y="212842"/>
                    <a:pt x="428888" y="201772"/>
                    <a:pt x="429169" y="187835"/>
                  </a:cubicBezTo>
                  <a:cubicBezTo>
                    <a:pt x="429208" y="185967"/>
                    <a:pt x="429038" y="184101"/>
                    <a:pt x="428664" y="182270"/>
                  </a:cubicBezTo>
                  <a:cubicBezTo>
                    <a:pt x="425999" y="170110"/>
                    <a:pt x="415006" y="161604"/>
                    <a:pt x="402565" y="16207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23" charset="-128"/>
                <a:cs typeface="+mn-cs"/>
              </a:endParaRPr>
            </a:p>
          </p:txBody>
        </p:sp>
        <p:pic>
          <p:nvPicPr>
            <p:cNvPr id="65" name="Bild 87" descr="Solglasögon">
              <a:extLst>
                <a:ext uri="{FF2B5EF4-FFF2-40B4-BE49-F238E27FC236}">
                  <a16:creationId xmlns:a16="http://schemas.microsoft.com/office/drawing/2014/main" id="{EC4F6D34-8E7D-4132-A425-329C3667A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t="28434" b="29736"/>
            <a:stretch/>
          </p:blipFill>
          <p:spPr>
            <a:xfrm>
              <a:off x="3356851" y="1590270"/>
              <a:ext cx="914400" cy="382493"/>
            </a:xfrm>
            <a:prstGeom prst="rect">
              <a:avLst/>
            </a:prstGeom>
          </p:spPr>
        </p:pic>
      </p:grpSp>
      <p:grpSp>
        <p:nvGrpSpPr>
          <p:cNvPr id="72" name="Grupp 152">
            <a:extLst>
              <a:ext uri="{FF2B5EF4-FFF2-40B4-BE49-F238E27FC236}">
                <a16:creationId xmlns:a16="http://schemas.microsoft.com/office/drawing/2014/main" id="{0C399044-DA60-4ED5-8A3A-D10768776F94}"/>
              </a:ext>
            </a:extLst>
          </p:cNvPr>
          <p:cNvGrpSpPr/>
          <p:nvPr/>
        </p:nvGrpSpPr>
        <p:grpSpPr>
          <a:xfrm>
            <a:off x="2741532" y="2835637"/>
            <a:ext cx="1627549" cy="1790303"/>
            <a:chOff x="8348273" y="1475198"/>
            <a:chExt cx="2253636" cy="2478999"/>
          </a:xfrm>
        </p:grpSpPr>
        <p:sp>
          <p:nvSpPr>
            <p:cNvPr id="73" name="Rektangel 153">
              <a:extLst>
                <a:ext uri="{FF2B5EF4-FFF2-40B4-BE49-F238E27FC236}">
                  <a16:creationId xmlns:a16="http://schemas.microsoft.com/office/drawing/2014/main" id="{81C2CD5C-2824-4600-858D-47D39321615B}"/>
                </a:ext>
              </a:extLst>
            </p:cNvPr>
            <p:cNvSpPr/>
            <p:nvPr/>
          </p:nvSpPr>
          <p:spPr bwMode="auto">
            <a:xfrm>
              <a:off x="8856636" y="1851786"/>
              <a:ext cx="1254369" cy="1295399"/>
            </a:xfrm>
            <a:prstGeom prst="rect">
              <a:avLst/>
            </a:prstGeom>
            <a:solidFill>
              <a:srgbClr val="FFFFFF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rtlCol="0" anchor="ctr" anchorCtr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4" name="Frihandsfigur: Form 154">
              <a:extLst>
                <a:ext uri="{FF2B5EF4-FFF2-40B4-BE49-F238E27FC236}">
                  <a16:creationId xmlns:a16="http://schemas.microsoft.com/office/drawing/2014/main" id="{1E054843-10BE-49A4-ABBA-1122AC0D807E}"/>
                </a:ext>
              </a:extLst>
            </p:cNvPr>
            <p:cNvSpPr/>
            <p:nvPr/>
          </p:nvSpPr>
          <p:spPr bwMode="auto">
            <a:xfrm>
              <a:off x="8381642" y="2437940"/>
              <a:ext cx="2185930" cy="1471247"/>
            </a:xfrm>
            <a:custGeom>
              <a:avLst/>
              <a:gdLst>
                <a:gd name="connsiteX0" fmla="*/ 0 w 2185930"/>
                <a:gd name="connsiteY0" fmla="*/ 0 h 1471247"/>
                <a:gd name="connsiteX1" fmla="*/ 789724 w 2185930"/>
                <a:gd name="connsiteY1" fmla="*/ 734052 h 1471247"/>
                <a:gd name="connsiteX2" fmla="*/ 803238 w 2185930"/>
                <a:gd name="connsiteY2" fmla="*/ 721462 h 1471247"/>
                <a:gd name="connsiteX3" fmla="*/ 1080935 w 2185930"/>
                <a:gd name="connsiteY3" fmla="*/ 633046 h 1471247"/>
                <a:gd name="connsiteX4" fmla="*/ 1358632 w 2185930"/>
                <a:gd name="connsiteY4" fmla="*/ 721462 h 1471247"/>
                <a:gd name="connsiteX5" fmla="*/ 1384163 w 2185930"/>
                <a:gd name="connsiteY5" fmla="*/ 745247 h 1471247"/>
                <a:gd name="connsiteX6" fmla="*/ 2185930 w 2185930"/>
                <a:gd name="connsiteY6" fmla="*/ 0 h 1471247"/>
                <a:gd name="connsiteX7" fmla="*/ 2185930 w 2185930"/>
                <a:gd name="connsiteY7" fmla="*/ 1471247 h 1471247"/>
                <a:gd name="connsiteX8" fmla="*/ 1582828 w 2185930"/>
                <a:gd name="connsiteY8" fmla="*/ 1471247 h 1471247"/>
                <a:gd name="connsiteX9" fmla="*/ 603102 w 2185930"/>
                <a:gd name="connsiteY9" fmla="*/ 1471247 h 1471247"/>
                <a:gd name="connsiteX10" fmla="*/ 0 w 2185930"/>
                <a:gd name="connsiteY10" fmla="*/ 1471247 h 1471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5930" h="1471247">
                  <a:moveTo>
                    <a:pt x="0" y="0"/>
                  </a:moveTo>
                  <a:lnTo>
                    <a:pt x="789724" y="734052"/>
                  </a:lnTo>
                  <a:lnTo>
                    <a:pt x="803238" y="721462"/>
                  </a:lnTo>
                  <a:cubicBezTo>
                    <a:pt x="874307" y="666834"/>
                    <a:pt x="972488" y="633046"/>
                    <a:pt x="1080935" y="633046"/>
                  </a:cubicBezTo>
                  <a:cubicBezTo>
                    <a:pt x="1189383" y="633046"/>
                    <a:pt x="1287564" y="666834"/>
                    <a:pt x="1358632" y="721462"/>
                  </a:cubicBezTo>
                  <a:lnTo>
                    <a:pt x="1384163" y="745247"/>
                  </a:lnTo>
                  <a:lnTo>
                    <a:pt x="2185930" y="0"/>
                  </a:lnTo>
                  <a:lnTo>
                    <a:pt x="2185930" y="1471247"/>
                  </a:lnTo>
                  <a:lnTo>
                    <a:pt x="1582828" y="1471247"/>
                  </a:lnTo>
                  <a:lnTo>
                    <a:pt x="603102" y="1471247"/>
                  </a:lnTo>
                  <a:lnTo>
                    <a:pt x="0" y="1471247"/>
                  </a:lnTo>
                  <a:close/>
                </a:path>
              </a:pathLst>
            </a:custGeom>
            <a:solidFill>
              <a:srgbClr val="FFFFFF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rtlCol="0" anchor="ctr" anchorCtr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75" name="Frihandsfigur: Form 155">
              <a:extLst>
                <a:ext uri="{FF2B5EF4-FFF2-40B4-BE49-F238E27FC236}">
                  <a16:creationId xmlns:a16="http://schemas.microsoft.com/office/drawing/2014/main" id="{07C39D19-8784-4ADE-821B-5AA3B2170722}"/>
                </a:ext>
              </a:extLst>
            </p:cNvPr>
            <p:cNvSpPr/>
            <p:nvPr/>
          </p:nvSpPr>
          <p:spPr>
            <a:xfrm>
              <a:off x="8348273" y="1475198"/>
              <a:ext cx="2253636" cy="2478999"/>
            </a:xfrm>
            <a:custGeom>
              <a:avLst/>
              <a:gdLst>
                <a:gd name="connsiteX0" fmla="*/ 573436 w 619930"/>
                <a:gd name="connsiteY0" fmla="*/ 616831 h 681923"/>
                <a:gd name="connsiteX1" fmla="*/ 418453 w 619930"/>
                <a:gd name="connsiteY1" fmla="*/ 469598 h 681923"/>
                <a:gd name="connsiteX2" fmla="*/ 573436 w 619930"/>
                <a:gd name="connsiteY2" fmla="*/ 322364 h 681923"/>
                <a:gd name="connsiteX3" fmla="*/ 573436 w 619930"/>
                <a:gd name="connsiteY3" fmla="*/ 616831 h 681923"/>
                <a:gd name="connsiteX4" fmla="*/ 71292 w 619930"/>
                <a:gd name="connsiteY4" fmla="*/ 635429 h 681923"/>
                <a:gd name="connsiteX5" fmla="*/ 224725 w 619930"/>
                <a:gd name="connsiteY5" fmla="*/ 490520 h 681923"/>
                <a:gd name="connsiteX6" fmla="*/ 235574 w 619930"/>
                <a:gd name="connsiteY6" fmla="*/ 480446 h 681923"/>
                <a:gd name="connsiteX7" fmla="*/ 385132 w 619930"/>
                <a:gd name="connsiteY7" fmla="*/ 480446 h 681923"/>
                <a:gd name="connsiteX8" fmla="*/ 395981 w 619930"/>
                <a:gd name="connsiteY8" fmla="*/ 490520 h 681923"/>
                <a:gd name="connsiteX9" fmla="*/ 548639 w 619930"/>
                <a:gd name="connsiteY9" fmla="*/ 635429 h 681923"/>
                <a:gd name="connsiteX10" fmla="*/ 71292 w 619930"/>
                <a:gd name="connsiteY10" fmla="*/ 635429 h 681923"/>
                <a:gd name="connsiteX11" fmla="*/ 46495 w 619930"/>
                <a:gd name="connsiteY11" fmla="*/ 321589 h 681923"/>
                <a:gd name="connsiteX12" fmla="*/ 201478 w 619930"/>
                <a:gd name="connsiteY12" fmla="*/ 468823 h 681923"/>
                <a:gd name="connsiteX13" fmla="*/ 46495 w 619930"/>
                <a:gd name="connsiteY13" fmla="*/ 616056 h 681923"/>
                <a:gd name="connsiteX14" fmla="*/ 46495 w 619930"/>
                <a:gd name="connsiteY14" fmla="*/ 321589 h 681923"/>
                <a:gd name="connsiteX15" fmla="*/ 154983 w 619930"/>
                <a:gd name="connsiteY15" fmla="*/ 123986 h 681923"/>
                <a:gd name="connsiteX16" fmla="*/ 464948 w 619930"/>
                <a:gd name="connsiteY16" fmla="*/ 123986 h 681923"/>
                <a:gd name="connsiteX17" fmla="*/ 464948 w 619930"/>
                <a:gd name="connsiteY17" fmla="*/ 382032 h 681923"/>
                <a:gd name="connsiteX18" fmla="*/ 395206 w 619930"/>
                <a:gd name="connsiteY18" fmla="*/ 448675 h 681923"/>
                <a:gd name="connsiteX19" fmla="*/ 224725 w 619930"/>
                <a:gd name="connsiteY19" fmla="*/ 448675 h 681923"/>
                <a:gd name="connsiteX20" fmla="*/ 154983 w 619930"/>
                <a:gd name="connsiteY20" fmla="*/ 382032 h 681923"/>
                <a:gd name="connsiteX21" fmla="*/ 154983 w 619930"/>
                <a:gd name="connsiteY21" fmla="*/ 123986 h 681923"/>
                <a:gd name="connsiteX22" fmla="*/ 511443 w 619930"/>
                <a:gd name="connsiteY22" fmla="*/ 144909 h 681923"/>
                <a:gd name="connsiteX23" fmla="*/ 511443 w 619930"/>
                <a:gd name="connsiteY23" fmla="*/ 77491 h 681923"/>
                <a:gd name="connsiteX24" fmla="*/ 402955 w 619930"/>
                <a:gd name="connsiteY24" fmla="*/ 77491 h 681923"/>
                <a:gd name="connsiteX25" fmla="*/ 309965 w 619930"/>
                <a:gd name="connsiteY25" fmla="*/ 0 h 681923"/>
                <a:gd name="connsiteX26" fmla="*/ 216976 w 619930"/>
                <a:gd name="connsiteY26" fmla="*/ 77491 h 681923"/>
                <a:gd name="connsiteX27" fmla="*/ 108488 w 619930"/>
                <a:gd name="connsiteY27" fmla="*/ 77491 h 681923"/>
                <a:gd name="connsiteX28" fmla="*/ 108488 w 619930"/>
                <a:gd name="connsiteY28" fmla="*/ 145684 h 681923"/>
                <a:gd name="connsiteX29" fmla="*/ 0 w 619930"/>
                <a:gd name="connsiteY29" fmla="*/ 248747 h 681923"/>
                <a:gd name="connsiteX30" fmla="*/ 0 w 619930"/>
                <a:gd name="connsiteY30" fmla="*/ 681924 h 681923"/>
                <a:gd name="connsiteX31" fmla="*/ 619931 w 619930"/>
                <a:gd name="connsiteY31" fmla="*/ 681924 h 681923"/>
                <a:gd name="connsiteX32" fmla="*/ 619931 w 619930"/>
                <a:gd name="connsiteY32" fmla="*/ 248747 h 681923"/>
                <a:gd name="connsiteX33" fmla="*/ 511443 w 619930"/>
                <a:gd name="connsiteY33" fmla="*/ 144909 h 68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19930" h="681923">
                  <a:moveTo>
                    <a:pt x="573436" y="616831"/>
                  </a:moveTo>
                  <a:lnTo>
                    <a:pt x="418453" y="469598"/>
                  </a:lnTo>
                  <a:lnTo>
                    <a:pt x="573436" y="322364"/>
                  </a:lnTo>
                  <a:lnTo>
                    <a:pt x="573436" y="616831"/>
                  </a:lnTo>
                  <a:close/>
                  <a:moveTo>
                    <a:pt x="71292" y="635429"/>
                  </a:moveTo>
                  <a:lnTo>
                    <a:pt x="224725" y="490520"/>
                  </a:lnTo>
                  <a:lnTo>
                    <a:pt x="235574" y="480446"/>
                  </a:lnTo>
                  <a:cubicBezTo>
                    <a:pt x="277419" y="440926"/>
                    <a:pt x="343287" y="440926"/>
                    <a:pt x="385132" y="480446"/>
                  </a:cubicBezTo>
                  <a:lnTo>
                    <a:pt x="395981" y="490520"/>
                  </a:lnTo>
                  <a:lnTo>
                    <a:pt x="548639" y="635429"/>
                  </a:lnTo>
                  <a:lnTo>
                    <a:pt x="71292" y="635429"/>
                  </a:lnTo>
                  <a:close/>
                  <a:moveTo>
                    <a:pt x="46495" y="321589"/>
                  </a:moveTo>
                  <a:lnTo>
                    <a:pt x="201478" y="468823"/>
                  </a:lnTo>
                  <a:lnTo>
                    <a:pt x="46495" y="616056"/>
                  </a:lnTo>
                  <a:lnTo>
                    <a:pt x="46495" y="321589"/>
                  </a:lnTo>
                  <a:close/>
                  <a:moveTo>
                    <a:pt x="154983" y="123986"/>
                  </a:moveTo>
                  <a:lnTo>
                    <a:pt x="464948" y="123986"/>
                  </a:lnTo>
                  <a:lnTo>
                    <a:pt x="464948" y="382032"/>
                  </a:lnTo>
                  <a:lnTo>
                    <a:pt x="395206" y="448675"/>
                  </a:lnTo>
                  <a:cubicBezTo>
                    <a:pt x="344837" y="409929"/>
                    <a:pt x="275094" y="409929"/>
                    <a:pt x="224725" y="448675"/>
                  </a:cubicBezTo>
                  <a:lnTo>
                    <a:pt x="154983" y="382032"/>
                  </a:lnTo>
                  <a:lnTo>
                    <a:pt x="154983" y="123986"/>
                  </a:lnTo>
                  <a:close/>
                  <a:moveTo>
                    <a:pt x="511443" y="144909"/>
                  </a:moveTo>
                  <a:lnTo>
                    <a:pt x="511443" y="77491"/>
                  </a:lnTo>
                  <a:lnTo>
                    <a:pt x="402955" y="77491"/>
                  </a:lnTo>
                  <a:lnTo>
                    <a:pt x="309965" y="0"/>
                  </a:lnTo>
                  <a:lnTo>
                    <a:pt x="216976" y="77491"/>
                  </a:lnTo>
                  <a:lnTo>
                    <a:pt x="108488" y="77491"/>
                  </a:lnTo>
                  <a:lnTo>
                    <a:pt x="108488" y="145684"/>
                  </a:lnTo>
                  <a:lnTo>
                    <a:pt x="0" y="248747"/>
                  </a:lnTo>
                  <a:lnTo>
                    <a:pt x="0" y="681924"/>
                  </a:lnTo>
                  <a:lnTo>
                    <a:pt x="619931" y="681924"/>
                  </a:lnTo>
                  <a:lnTo>
                    <a:pt x="619931" y="248747"/>
                  </a:lnTo>
                  <a:lnTo>
                    <a:pt x="511443" y="144909"/>
                  </a:lnTo>
                  <a:close/>
                </a:path>
              </a:pathLst>
            </a:custGeom>
            <a:solidFill>
              <a:srgbClr val="5BAC26"/>
            </a:solidFill>
            <a:ln w="77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23" charset="-128"/>
                <a:cs typeface="+mn-cs"/>
              </a:endParaRPr>
            </a:p>
          </p:txBody>
        </p:sp>
        <p:sp>
          <p:nvSpPr>
            <p:cNvPr id="76" name="textruta 237">
              <a:extLst>
                <a:ext uri="{FF2B5EF4-FFF2-40B4-BE49-F238E27FC236}">
                  <a16:creationId xmlns:a16="http://schemas.microsoft.com/office/drawing/2014/main" id="{DA4E9263-5995-4C2F-BEDB-FC6E8F9BDA58}"/>
                </a:ext>
              </a:extLst>
            </p:cNvPr>
            <p:cNvSpPr txBox="1"/>
            <p:nvPr/>
          </p:nvSpPr>
          <p:spPr>
            <a:xfrm>
              <a:off x="8855079" y="2012607"/>
              <a:ext cx="1239055" cy="426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BAC26"/>
                  </a:solidFill>
                  <a:effectLst/>
                  <a:uLnTx/>
                  <a:uFillTx/>
                  <a:latin typeface="Arial"/>
                  <a:ea typeface="ＭＳ Ｐゴシック" pitchFamily="-123" charset="-128"/>
                  <a:cs typeface="+mn-cs"/>
                </a:rPr>
                <a:t>QUOTE</a:t>
              </a:r>
              <a:endPara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5BAC26"/>
                </a:solidFill>
                <a:effectLst/>
                <a:uLnTx/>
                <a:uFillTx/>
                <a:latin typeface="Arial"/>
                <a:ea typeface="ＭＳ Ｐゴシック" pitchFamily="-123" charset="-128"/>
                <a:cs typeface="+mn-cs"/>
              </a:endParaRPr>
            </a:p>
          </p:txBody>
        </p:sp>
      </p:grpSp>
      <p:pic>
        <p:nvPicPr>
          <p:cNvPr id="81" name="Picture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09559"/>
            <a:ext cx="4455567" cy="2677884"/>
          </a:xfrm>
          <a:prstGeom prst="rect">
            <a:avLst/>
          </a:prstGeom>
        </p:spPr>
      </p:pic>
      <p:pic>
        <p:nvPicPr>
          <p:cNvPr id="84" name="Bild 197" descr="Diamant">
            <a:extLst>
              <a:ext uri="{FF2B5EF4-FFF2-40B4-BE49-F238E27FC236}">
                <a16:creationId xmlns:a16="http://schemas.microsoft.com/office/drawing/2014/main" id="{B49F259D-D02B-4D90-A51E-966D4CEAD8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t="12102" b="13277"/>
          <a:stretch/>
        </p:blipFill>
        <p:spPr>
          <a:xfrm>
            <a:off x="3180129" y="3443695"/>
            <a:ext cx="749653" cy="559402"/>
          </a:xfrm>
          <a:prstGeom prst="rect">
            <a:avLst/>
          </a:prstGeom>
        </p:spPr>
      </p:pic>
      <p:sp>
        <p:nvSpPr>
          <p:cNvPr id="85" name="Title 2"/>
          <p:cNvSpPr>
            <a:spLocks noGrp="1"/>
          </p:cNvSpPr>
          <p:nvPr>
            <p:ph type="title"/>
          </p:nvPr>
        </p:nvSpPr>
        <p:spPr>
          <a:xfrm>
            <a:off x="600000" y="396167"/>
            <a:ext cx="10992000" cy="828000"/>
          </a:xfrm>
        </p:spPr>
        <p:txBody>
          <a:bodyPr/>
          <a:lstStyle/>
          <a:p>
            <a:r>
              <a:rPr lang="en-US" dirty="0"/>
              <a:t>Quote to Win</a:t>
            </a:r>
          </a:p>
        </p:txBody>
      </p:sp>
      <p:grpSp>
        <p:nvGrpSpPr>
          <p:cNvPr id="86" name="Grupp 193">
            <a:extLst>
              <a:ext uri="{FF2B5EF4-FFF2-40B4-BE49-F238E27FC236}">
                <a16:creationId xmlns:a16="http://schemas.microsoft.com/office/drawing/2014/main" id="{B2174EF8-9E25-4C14-AEEE-93007B8A909A}"/>
              </a:ext>
            </a:extLst>
          </p:cNvPr>
          <p:cNvGrpSpPr/>
          <p:nvPr/>
        </p:nvGrpSpPr>
        <p:grpSpPr>
          <a:xfrm rot="1848618">
            <a:off x="3263250" y="3917533"/>
            <a:ext cx="3251199" cy="1416816"/>
            <a:chOff x="2427615" y="4813698"/>
            <a:chExt cx="3251199" cy="1416816"/>
          </a:xfrm>
        </p:grpSpPr>
        <p:pic>
          <p:nvPicPr>
            <p:cNvPr id="87" name="Bild 190" descr="Hand som pekar åt höger, handens utsida ">
              <a:extLst>
                <a:ext uri="{FF2B5EF4-FFF2-40B4-BE49-F238E27FC236}">
                  <a16:creationId xmlns:a16="http://schemas.microsoft.com/office/drawing/2014/main" id="{DC4A52CE-B11A-4391-A21E-376331986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flipH="1">
              <a:off x="2427615" y="4813698"/>
              <a:ext cx="1416816" cy="1416816"/>
            </a:xfrm>
            <a:prstGeom prst="rect">
              <a:avLst/>
            </a:prstGeom>
          </p:spPr>
        </p:pic>
        <p:sp>
          <p:nvSpPr>
            <p:cNvPr id="88" name="Rektangel: rundade hörn 191">
              <a:extLst>
                <a:ext uri="{FF2B5EF4-FFF2-40B4-BE49-F238E27FC236}">
                  <a16:creationId xmlns:a16="http://schemas.microsoft.com/office/drawing/2014/main" id="{1A86C3E0-87AF-4784-9933-F4226044D6BC}"/>
                </a:ext>
              </a:extLst>
            </p:cNvPr>
            <p:cNvSpPr/>
            <p:nvPr/>
          </p:nvSpPr>
          <p:spPr bwMode="auto">
            <a:xfrm>
              <a:off x="3731389" y="5319512"/>
              <a:ext cx="417420" cy="601342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9" name="Rektangel 192">
              <a:extLst>
                <a:ext uri="{FF2B5EF4-FFF2-40B4-BE49-F238E27FC236}">
                  <a16:creationId xmlns:a16="http://schemas.microsoft.com/office/drawing/2014/main" id="{40C69E8F-6036-475F-B1D1-6B8262491579}"/>
                </a:ext>
              </a:extLst>
            </p:cNvPr>
            <p:cNvSpPr/>
            <p:nvPr/>
          </p:nvSpPr>
          <p:spPr bwMode="auto">
            <a:xfrm>
              <a:off x="3943115" y="5217591"/>
              <a:ext cx="1735699" cy="806893"/>
            </a:xfrm>
            <a:prstGeom prst="rect">
              <a:avLst/>
            </a:prstGeom>
            <a:solidFill>
              <a:schemeClr val="tx1"/>
            </a:solidFill>
            <a:ln w="254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25" name="Grupp 140">
            <a:extLst>
              <a:ext uri="{FF2B5EF4-FFF2-40B4-BE49-F238E27FC236}">
                <a16:creationId xmlns:a16="http://schemas.microsoft.com/office/drawing/2014/main" id="{295C1B2D-4366-4A77-AA06-E4B5712DF9C4}"/>
              </a:ext>
            </a:extLst>
          </p:cNvPr>
          <p:cNvGrpSpPr/>
          <p:nvPr/>
        </p:nvGrpSpPr>
        <p:grpSpPr>
          <a:xfrm>
            <a:off x="2770161" y="1309936"/>
            <a:ext cx="1657643" cy="1302487"/>
            <a:chOff x="1731996" y="10886"/>
            <a:chExt cx="8728008" cy="6858000"/>
          </a:xfrm>
        </p:grpSpPr>
        <p:pic>
          <p:nvPicPr>
            <p:cNvPr id="26" name="Bildobjekt 141" descr="En bild som visar elektronik, krets&#10;&#10;Automatiskt genererad beskrivning">
              <a:extLst>
                <a:ext uri="{FF2B5EF4-FFF2-40B4-BE49-F238E27FC236}">
                  <a16:creationId xmlns:a16="http://schemas.microsoft.com/office/drawing/2014/main" id="{76C42EBB-413F-462B-AC11-CAE7F778B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31996" y="10886"/>
              <a:ext cx="8728008" cy="6858000"/>
            </a:xfrm>
            <a:custGeom>
              <a:avLst/>
              <a:gdLst/>
              <a:ahLst/>
              <a:cxnLst/>
              <a:rect l="l" t="t" r="r" b="b"/>
              <a:pathLst>
                <a:path w="8728008" h="6858000">
                  <a:moveTo>
                    <a:pt x="0" y="0"/>
                  </a:moveTo>
                  <a:lnTo>
                    <a:pt x="8728008" y="0"/>
                  </a:lnTo>
                  <a:lnTo>
                    <a:pt x="872800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1040502" y="696350"/>
                  </a:moveTo>
                  <a:lnTo>
                    <a:pt x="1040502" y="2503170"/>
                  </a:lnTo>
                  <a:lnTo>
                    <a:pt x="1405317" y="2503170"/>
                  </a:lnTo>
                  <a:lnTo>
                    <a:pt x="1405317" y="1713149"/>
                  </a:lnTo>
                  <a:lnTo>
                    <a:pt x="2120157" y="1713149"/>
                  </a:lnTo>
                  <a:lnTo>
                    <a:pt x="2120157" y="2503170"/>
                  </a:lnTo>
                  <a:lnTo>
                    <a:pt x="2484972" y="2503170"/>
                  </a:lnTo>
                  <a:lnTo>
                    <a:pt x="2484972" y="696350"/>
                  </a:lnTo>
                  <a:lnTo>
                    <a:pt x="2120157" y="696350"/>
                  </a:lnTo>
                  <a:lnTo>
                    <a:pt x="2120157" y="1407493"/>
                  </a:lnTo>
                  <a:lnTo>
                    <a:pt x="1405317" y="1407493"/>
                  </a:lnTo>
                  <a:lnTo>
                    <a:pt x="1405317" y="696350"/>
                  </a:lnTo>
                  <a:lnTo>
                    <a:pt x="1040502" y="696350"/>
                  </a:lnTo>
                  <a:close/>
                  <a:moveTo>
                    <a:pt x="2858545" y="696350"/>
                  </a:moveTo>
                  <a:lnTo>
                    <a:pt x="2858545" y="2503170"/>
                  </a:lnTo>
                  <a:lnTo>
                    <a:pt x="4232763" y="2503170"/>
                  </a:lnTo>
                  <a:lnTo>
                    <a:pt x="4232763" y="2198747"/>
                  </a:lnTo>
                  <a:lnTo>
                    <a:pt x="3223360" y="2198747"/>
                  </a:lnTo>
                  <a:lnTo>
                    <a:pt x="3223360" y="1706986"/>
                  </a:lnTo>
                  <a:lnTo>
                    <a:pt x="4130467" y="1706986"/>
                  </a:lnTo>
                  <a:lnTo>
                    <a:pt x="4130467" y="1402563"/>
                  </a:lnTo>
                  <a:lnTo>
                    <a:pt x="3223360" y="1402563"/>
                  </a:lnTo>
                  <a:lnTo>
                    <a:pt x="3223360" y="1002006"/>
                  </a:lnTo>
                  <a:lnTo>
                    <a:pt x="4198254" y="1002006"/>
                  </a:lnTo>
                  <a:lnTo>
                    <a:pt x="4198254" y="696350"/>
                  </a:lnTo>
                  <a:lnTo>
                    <a:pt x="2858545" y="696350"/>
                  </a:lnTo>
                  <a:close/>
                  <a:moveTo>
                    <a:pt x="4544470" y="696350"/>
                  </a:moveTo>
                  <a:lnTo>
                    <a:pt x="4544470" y="2503170"/>
                  </a:lnTo>
                  <a:lnTo>
                    <a:pt x="5918688" y="2503170"/>
                  </a:lnTo>
                  <a:lnTo>
                    <a:pt x="5918688" y="2198747"/>
                  </a:lnTo>
                  <a:lnTo>
                    <a:pt x="4909285" y="2198747"/>
                  </a:lnTo>
                  <a:lnTo>
                    <a:pt x="4909285" y="1706986"/>
                  </a:lnTo>
                  <a:lnTo>
                    <a:pt x="5816392" y="1706986"/>
                  </a:lnTo>
                  <a:lnTo>
                    <a:pt x="5816392" y="1402563"/>
                  </a:lnTo>
                  <a:lnTo>
                    <a:pt x="4909285" y="1402563"/>
                  </a:lnTo>
                  <a:lnTo>
                    <a:pt x="4909285" y="1002006"/>
                  </a:lnTo>
                  <a:lnTo>
                    <a:pt x="5884178" y="1002006"/>
                  </a:lnTo>
                  <a:lnTo>
                    <a:pt x="5884178" y="696350"/>
                  </a:lnTo>
                  <a:lnTo>
                    <a:pt x="4544470" y="696350"/>
                  </a:lnTo>
                  <a:close/>
                  <a:moveTo>
                    <a:pt x="6229162" y="696350"/>
                  </a:moveTo>
                  <a:lnTo>
                    <a:pt x="6229162" y="2503170"/>
                  </a:lnTo>
                  <a:lnTo>
                    <a:pt x="6915654" y="2503170"/>
                  </a:lnTo>
                  <a:cubicBezTo>
                    <a:pt x="7050406" y="2503170"/>
                    <a:pt x="7158044" y="2490434"/>
                    <a:pt x="7238565" y="2464963"/>
                  </a:cubicBezTo>
                  <a:cubicBezTo>
                    <a:pt x="7346202" y="2430454"/>
                    <a:pt x="7431654" y="2382387"/>
                    <a:pt x="7494922" y="2320763"/>
                  </a:cubicBezTo>
                  <a:cubicBezTo>
                    <a:pt x="7578730" y="2239419"/>
                    <a:pt x="7643230" y="2133014"/>
                    <a:pt x="7688422" y="2001550"/>
                  </a:cubicBezTo>
                  <a:cubicBezTo>
                    <a:pt x="7725396" y="1893913"/>
                    <a:pt x="7743883" y="1765734"/>
                    <a:pt x="7743883" y="1617015"/>
                  </a:cubicBezTo>
                  <a:cubicBezTo>
                    <a:pt x="7743883" y="1447754"/>
                    <a:pt x="7724164" y="1305402"/>
                    <a:pt x="7684724" y="1189960"/>
                  </a:cubicBezTo>
                  <a:cubicBezTo>
                    <a:pt x="7645284" y="1074517"/>
                    <a:pt x="7587769" y="976945"/>
                    <a:pt x="7512176" y="897245"/>
                  </a:cubicBezTo>
                  <a:cubicBezTo>
                    <a:pt x="7436584" y="817544"/>
                    <a:pt x="7345791" y="762083"/>
                    <a:pt x="7239798" y="730860"/>
                  </a:cubicBezTo>
                  <a:cubicBezTo>
                    <a:pt x="7160919" y="707853"/>
                    <a:pt x="7046298" y="696350"/>
                    <a:pt x="6895935" y="696350"/>
                  </a:cubicBezTo>
                  <a:lnTo>
                    <a:pt x="6229162" y="696350"/>
                  </a:lnTo>
                  <a:close/>
                  <a:moveTo>
                    <a:pt x="3631419" y="2692336"/>
                  </a:moveTo>
                  <a:lnTo>
                    <a:pt x="3631419" y="4199156"/>
                  </a:lnTo>
                  <a:lnTo>
                    <a:pt x="3920244" y="4199156"/>
                  </a:lnTo>
                  <a:lnTo>
                    <a:pt x="3920244" y="3652343"/>
                  </a:lnTo>
                  <a:cubicBezTo>
                    <a:pt x="3920244" y="3560522"/>
                    <a:pt x="3928980" y="3491143"/>
                    <a:pt x="3946454" y="3444205"/>
                  </a:cubicBezTo>
                  <a:cubicBezTo>
                    <a:pt x="3963927" y="3397266"/>
                    <a:pt x="3991508" y="3362148"/>
                    <a:pt x="4029195" y="3338851"/>
                  </a:cubicBezTo>
                  <a:cubicBezTo>
                    <a:pt x="4066883" y="3315553"/>
                    <a:pt x="4109710" y="3303904"/>
                    <a:pt x="4157676" y="3303904"/>
                  </a:cubicBezTo>
                  <a:cubicBezTo>
                    <a:pt x="4199475" y="3303904"/>
                    <a:pt x="4234250" y="3312983"/>
                    <a:pt x="4262002" y="3331142"/>
                  </a:cubicBezTo>
                  <a:cubicBezTo>
                    <a:pt x="4289754" y="3349300"/>
                    <a:pt x="4309111" y="3373797"/>
                    <a:pt x="4320075" y="3404633"/>
                  </a:cubicBezTo>
                  <a:cubicBezTo>
                    <a:pt x="4331039" y="3435468"/>
                    <a:pt x="4336521" y="3508102"/>
                    <a:pt x="4336521" y="3622536"/>
                  </a:cubicBezTo>
                  <a:lnTo>
                    <a:pt x="4336521" y="4199156"/>
                  </a:lnTo>
                  <a:lnTo>
                    <a:pt x="4625345" y="4199156"/>
                  </a:lnTo>
                  <a:lnTo>
                    <a:pt x="4625345" y="3558809"/>
                  </a:lnTo>
                  <a:cubicBezTo>
                    <a:pt x="4625345" y="3460821"/>
                    <a:pt x="4620377" y="3388530"/>
                    <a:pt x="4610441" y="3341934"/>
                  </a:cubicBezTo>
                  <a:cubicBezTo>
                    <a:pt x="4600505" y="3295339"/>
                    <a:pt x="4582004" y="3252854"/>
                    <a:pt x="4554938" y="3214481"/>
                  </a:cubicBezTo>
                  <a:cubicBezTo>
                    <a:pt x="4527871" y="3176109"/>
                    <a:pt x="4487614" y="3144588"/>
                    <a:pt x="4434166" y="3119920"/>
                  </a:cubicBezTo>
                  <a:cubicBezTo>
                    <a:pt x="4380718" y="3095251"/>
                    <a:pt x="4320760" y="3082917"/>
                    <a:pt x="4254293" y="3082917"/>
                  </a:cubicBezTo>
                  <a:cubicBezTo>
                    <a:pt x="4124785" y="3082917"/>
                    <a:pt x="4013435" y="3137393"/>
                    <a:pt x="3920244" y="3246345"/>
                  </a:cubicBezTo>
                  <a:lnTo>
                    <a:pt x="3920244" y="2692336"/>
                  </a:lnTo>
                  <a:lnTo>
                    <a:pt x="3631419" y="2692336"/>
                  </a:lnTo>
                  <a:close/>
                  <a:moveTo>
                    <a:pt x="5334599" y="3082917"/>
                  </a:moveTo>
                  <a:cubicBezTo>
                    <a:pt x="5190016" y="3082917"/>
                    <a:pt x="5070443" y="3134138"/>
                    <a:pt x="4975882" y="3236580"/>
                  </a:cubicBezTo>
                  <a:cubicBezTo>
                    <a:pt x="4881320" y="3339022"/>
                    <a:pt x="4834039" y="3480693"/>
                    <a:pt x="4834039" y="3661594"/>
                  </a:cubicBezTo>
                  <a:cubicBezTo>
                    <a:pt x="4834039" y="3813029"/>
                    <a:pt x="4870014" y="3938426"/>
                    <a:pt x="4941963" y="4037785"/>
                  </a:cubicBezTo>
                  <a:cubicBezTo>
                    <a:pt x="5033098" y="4161811"/>
                    <a:pt x="5173570" y="4223824"/>
                    <a:pt x="5363379" y="4223824"/>
                  </a:cubicBezTo>
                  <a:cubicBezTo>
                    <a:pt x="5483294" y="4223824"/>
                    <a:pt x="5583166" y="4196244"/>
                    <a:pt x="5662995" y="4141083"/>
                  </a:cubicBezTo>
                  <a:cubicBezTo>
                    <a:pt x="5742825" y="4085922"/>
                    <a:pt x="5801240" y="4005579"/>
                    <a:pt x="5838243" y="3900054"/>
                  </a:cubicBezTo>
                  <a:lnTo>
                    <a:pt x="5550446" y="3851745"/>
                  </a:lnTo>
                  <a:cubicBezTo>
                    <a:pt x="5534686" y="3906563"/>
                    <a:pt x="5511388" y="3946307"/>
                    <a:pt x="5480553" y="3970975"/>
                  </a:cubicBezTo>
                  <a:cubicBezTo>
                    <a:pt x="5449718" y="3995643"/>
                    <a:pt x="5411688" y="4007977"/>
                    <a:pt x="5366462" y="4007977"/>
                  </a:cubicBezTo>
                  <a:cubicBezTo>
                    <a:pt x="5299995" y="4007977"/>
                    <a:pt x="5244491" y="3984165"/>
                    <a:pt x="5199952" y="3936542"/>
                  </a:cubicBezTo>
                  <a:cubicBezTo>
                    <a:pt x="5155412" y="3888918"/>
                    <a:pt x="5132114" y="3822280"/>
                    <a:pt x="5130058" y="3736626"/>
                  </a:cubicBezTo>
                  <a:lnTo>
                    <a:pt x="5853661" y="3736626"/>
                  </a:lnTo>
                  <a:cubicBezTo>
                    <a:pt x="5857772" y="3515297"/>
                    <a:pt x="5812889" y="3351013"/>
                    <a:pt x="5719013" y="3243775"/>
                  </a:cubicBezTo>
                  <a:cubicBezTo>
                    <a:pt x="5625137" y="3136537"/>
                    <a:pt x="5496999" y="3082917"/>
                    <a:pt x="5334599" y="3082917"/>
                  </a:cubicBezTo>
                  <a:close/>
                  <a:moveTo>
                    <a:pt x="3230811" y="2722144"/>
                  </a:moveTo>
                  <a:lnTo>
                    <a:pt x="2940959" y="2890710"/>
                  </a:lnTo>
                  <a:lnTo>
                    <a:pt x="2940959" y="3107586"/>
                  </a:lnTo>
                  <a:lnTo>
                    <a:pt x="2808367" y="3107586"/>
                  </a:lnTo>
                  <a:lnTo>
                    <a:pt x="2808367" y="3337823"/>
                  </a:lnTo>
                  <a:lnTo>
                    <a:pt x="2940959" y="3337823"/>
                  </a:lnTo>
                  <a:lnTo>
                    <a:pt x="2940959" y="3813715"/>
                  </a:lnTo>
                  <a:cubicBezTo>
                    <a:pt x="2940959" y="3915814"/>
                    <a:pt x="2944043" y="3983651"/>
                    <a:pt x="2950210" y="4017228"/>
                  </a:cubicBezTo>
                  <a:cubicBezTo>
                    <a:pt x="2957747" y="4064509"/>
                    <a:pt x="2971281" y="4102025"/>
                    <a:pt x="2990810" y="4129777"/>
                  </a:cubicBezTo>
                  <a:cubicBezTo>
                    <a:pt x="3010339" y="4157529"/>
                    <a:pt x="3041003" y="4180141"/>
                    <a:pt x="3082802" y="4197614"/>
                  </a:cubicBezTo>
                  <a:cubicBezTo>
                    <a:pt x="3124601" y="4215088"/>
                    <a:pt x="3171539" y="4223824"/>
                    <a:pt x="3223617" y="4223824"/>
                  </a:cubicBezTo>
                  <a:cubicBezTo>
                    <a:pt x="3308585" y="4223824"/>
                    <a:pt x="3384645" y="4209435"/>
                    <a:pt x="3451798" y="4180655"/>
                  </a:cubicBezTo>
                  <a:lnTo>
                    <a:pt x="3427130" y="3956585"/>
                  </a:lnTo>
                  <a:cubicBezTo>
                    <a:pt x="3376423" y="3975086"/>
                    <a:pt x="3337707" y="3984337"/>
                    <a:pt x="3310983" y="3984337"/>
                  </a:cubicBezTo>
                  <a:cubicBezTo>
                    <a:pt x="3291797" y="3984337"/>
                    <a:pt x="3275523" y="3979540"/>
                    <a:pt x="3262161" y="3969947"/>
                  </a:cubicBezTo>
                  <a:cubicBezTo>
                    <a:pt x="3248799" y="3960354"/>
                    <a:pt x="3240233" y="3948191"/>
                    <a:pt x="3236465" y="3933458"/>
                  </a:cubicBezTo>
                  <a:cubicBezTo>
                    <a:pt x="3232696" y="3918726"/>
                    <a:pt x="3230811" y="3866820"/>
                    <a:pt x="3230811" y="3777740"/>
                  </a:cubicBezTo>
                  <a:lnTo>
                    <a:pt x="3230811" y="3337823"/>
                  </a:lnTo>
                  <a:lnTo>
                    <a:pt x="3428157" y="3337823"/>
                  </a:lnTo>
                  <a:lnTo>
                    <a:pt x="3428157" y="3107586"/>
                  </a:lnTo>
                  <a:lnTo>
                    <a:pt x="3230811" y="3107586"/>
                  </a:lnTo>
                  <a:lnTo>
                    <a:pt x="3230811" y="2722144"/>
                  </a:lnTo>
                  <a:close/>
                  <a:moveTo>
                    <a:pt x="1042967" y="4399640"/>
                  </a:moveTo>
                  <a:lnTo>
                    <a:pt x="1042967" y="6206460"/>
                  </a:lnTo>
                  <a:lnTo>
                    <a:pt x="1381900" y="6206460"/>
                  </a:lnTo>
                  <a:lnTo>
                    <a:pt x="1381900" y="5028207"/>
                  </a:lnTo>
                  <a:lnTo>
                    <a:pt x="2110297" y="6206460"/>
                  </a:lnTo>
                  <a:lnTo>
                    <a:pt x="2476345" y="6206460"/>
                  </a:lnTo>
                  <a:lnTo>
                    <a:pt x="2476345" y="4399640"/>
                  </a:lnTo>
                  <a:lnTo>
                    <a:pt x="2137412" y="4399640"/>
                  </a:lnTo>
                  <a:lnTo>
                    <a:pt x="2137412" y="5606241"/>
                  </a:lnTo>
                  <a:lnTo>
                    <a:pt x="1397922" y="4399640"/>
                  </a:lnTo>
                  <a:lnTo>
                    <a:pt x="1042967" y="4399640"/>
                  </a:lnTo>
                  <a:close/>
                  <a:moveTo>
                    <a:pt x="2858545" y="4399640"/>
                  </a:moveTo>
                  <a:lnTo>
                    <a:pt x="2858545" y="6206460"/>
                  </a:lnTo>
                  <a:lnTo>
                    <a:pt x="4232763" y="6206460"/>
                  </a:lnTo>
                  <a:lnTo>
                    <a:pt x="4232763" y="5902037"/>
                  </a:lnTo>
                  <a:lnTo>
                    <a:pt x="3223360" y="5902037"/>
                  </a:lnTo>
                  <a:lnTo>
                    <a:pt x="3223360" y="5410276"/>
                  </a:lnTo>
                  <a:lnTo>
                    <a:pt x="4130467" y="5410276"/>
                  </a:lnTo>
                  <a:lnTo>
                    <a:pt x="4130467" y="5105853"/>
                  </a:lnTo>
                  <a:lnTo>
                    <a:pt x="3223360" y="5105853"/>
                  </a:lnTo>
                  <a:lnTo>
                    <a:pt x="3223360" y="4705296"/>
                  </a:lnTo>
                  <a:lnTo>
                    <a:pt x="4198254" y="4705296"/>
                  </a:lnTo>
                  <a:lnTo>
                    <a:pt x="4198254" y="4399640"/>
                  </a:lnTo>
                  <a:lnTo>
                    <a:pt x="2858545" y="4399640"/>
                  </a:lnTo>
                  <a:close/>
                  <a:moveTo>
                    <a:pt x="4544470" y="4399640"/>
                  </a:moveTo>
                  <a:lnTo>
                    <a:pt x="4544470" y="6206460"/>
                  </a:lnTo>
                  <a:lnTo>
                    <a:pt x="5918688" y="6206460"/>
                  </a:lnTo>
                  <a:lnTo>
                    <a:pt x="5918688" y="5902037"/>
                  </a:lnTo>
                  <a:lnTo>
                    <a:pt x="4909285" y="5902037"/>
                  </a:lnTo>
                  <a:lnTo>
                    <a:pt x="4909285" y="5410276"/>
                  </a:lnTo>
                  <a:lnTo>
                    <a:pt x="5816392" y="5410276"/>
                  </a:lnTo>
                  <a:lnTo>
                    <a:pt x="5816392" y="5105853"/>
                  </a:lnTo>
                  <a:lnTo>
                    <a:pt x="4909285" y="5105853"/>
                  </a:lnTo>
                  <a:lnTo>
                    <a:pt x="4909285" y="4705296"/>
                  </a:lnTo>
                  <a:lnTo>
                    <a:pt x="5884178" y="4705296"/>
                  </a:lnTo>
                  <a:lnTo>
                    <a:pt x="5884178" y="4399640"/>
                  </a:lnTo>
                  <a:lnTo>
                    <a:pt x="4544470" y="4399640"/>
                  </a:lnTo>
                  <a:close/>
                  <a:moveTo>
                    <a:pt x="6229162" y="4399640"/>
                  </a:moveTo>
                  <a:lnTo>
                    <a:pt x="6229162" y="6206460"/>
                  </a:lnTo>
                  <a:lnTo>
                    <a:pt x="6915654" y="6206460"/>
                  </a:lnTo>
                  <a:cubicBezTo>
                    <a:pt x="7050406" y="6206460"/>
                    <a:pt x="7158044" y="6193724"/>
                    <a:pt x="7238565" y="6168253"/>
                  </a:cubicBezTo>
                  <a:cubicBezTo>
                    <a:pt x="7346202" y="6133744"/>
                    <a:pt x="7431654" y="6085677"/>
                    <a:pt x="7494922" y="6024053"/>
                  </a:cubicBezTo>
                  <a:cubicBezTo>
                    <a:pt x="7578730" y="5942709"/>
                    <a:pt x="7643230" y="5836304"/>
                    <a:pt x="7688422" y="5704840"/>
                  </a:cubicBezTo>
                  <a:cubicBezTo>
                    <a:pt x="7725396" y="5597203"/>
                    <a:pt x="7743883" y="5469025"/>
                    <a:pt x="7743883" y="5320305"/>
                  </a:cubicBezTo>
                  <a:cubicBezTo>
                    <a:pt x="7743883" y="5151044"/>
                    <a:pt x="7724164" y="5008692"/>
                    <a:pt x="7684724" y="4893250"/>
                  </a:cubicBezTo>
                  <a:cubicBezTo>
                    <a:pt x="7645284" y="4777807"/>
                    <a:pt x="7587769" y="4680236"/>
                    <a:pt x="7512176" y="4600535"/>
                  </a:cubicBezTo>
                  <a:cubicBezTo>
                    <a:pt x="7436584" y="4520835"/>
                    <a:pt x="7345791" y="4465373"/>
                    <a:pt x="7239798" y="4434150"/>
                  </a:cubicBezTo>
                  <a:cubicBezTo>
                    <a:pt x="7160919" y="4411144"/>
                    <a:pt x="7046298" y="4399640"/>
                    <a:pt x="6895935" y="4399640"/>
                  </a:cubicBezTo>
                  <a:lnTo>
                    <a:pt x="6229162" y="4399640"/>
                  </a:lnTo>
                  <a:close/>
                </a:path>
              </a:pathLst>
            </a:custGeom>
          </p:spPr>
        </p:pic>
        <p:pic>
          <p:nvPicPr>
            <p:cNvPr id="27" name="Bildobjekt 142" descr="En bild som visar elektronik, krets&#10;&#10;Automatiskt genererad beskrivning">
              <a:extLst>
                <a:ext uri="{FF2B5EF4-FFF2-40B4-BE49-F238E27FC236}">
                  <a16:creationId xmlns:a16="http://schemas.microsoft.com/office/drawing/2014/main" id="{022A42EF-3F92-4E4B-B543-63B2E09DE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0" t="14611" r="15597" b="67939"/>
            <a:stretch>
              <a:fillRect/>
            </a:stretch>
          </p:blipFill>
          <p:spPr>
            <a:xfrm>
              <a:off x="8325974" y="1002007"/>
              <a:ext cx="772767" cy="1196741"/>
            </a:xfrm>
            <a:custGeom>
              <a:avLst/>
              <a:gdLst/>
              <a:ahLst/>
              <a:cxnLst/>
              <a:rect l="l" t="t" r="r" b="b"/>
              <a:pathLst>
                <a:path w="772767" h="1196741">
                  <a:moveTo>
                    <a:pt x="0" y="0"/>
                  </a:moveTo>
                  <a:lnTo>
                    <a:pt x="163920" y="0"/>
                  </a:lnTo>
                  <a:cubicBezTo>
                    <a:pt x="312640" y="0"/>
                    <a:pt x="412471" y="5751"/>
                    <a:pt x="463413" y="17255"/>
                  </a:cubicBezTo>
                  <a:cubicBezTo>
                    <a:pt x="531611" y="32044"/>
                    <a:pt x="587894" y="60392"/>
                    <a:pt x="632263" y="102296"/>
                  </a:cubicBezTo>
                  <a:cubicBezTo>
                    <a:pt x="676633" y="144200"/>
                    <a:pt x="711143" y="202538"/>
                    <a:pt x="735792" y="277309"/>
                  </a:cubicBezTo>
                  <a:cubicBezTo>
                    <a:pt x="760441" y="352079"/>
                    <a:pt x="772767" y="459305"/>
                    <a:pt x="772767" y="598987"/>
                  </a:cubicBezTo>
                  <a:cubicBezTo>
                    <a:pt x="772767" y="738668"/>
                    <a:pt x="760441" y="848975"/>
                    <a:pt x="735792" y="929908"/>
                  </a:cubicBezTo>
                  <a:cubicBezTo>
                    <a:pt x="711143" y="1010841"/>
                    <a:pt x="679303" y="1068973"/>
                    <a:pt x="640275" y="1104305"/>
                  </a:cubicBezTo>
                  <a:cubicBezTo>
                    <a:pt x="601246" y="1139636"/>
                    <a:pt x="552152" y="1164696"/>
                    <a:pt x="492993" y="1179486"/>
                  </a:cubicBezTo>
                  <a:cubicBezTo>
                    <a:pt x="447802" y="1190989"/>
                    <a:pt x="374264" y="1196741"/>
                    <a:pt x="272379" y="1196741"/>
                  </a:cubicBezTo>
                  <a:lnTo>
                    <a:pt x="0" y="1196741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8" name="Bildobjekt 143" descr="En bild som visar elektronik, krets&#10;&#10;Automatiskt genererad beskrivning">
              <a:extLst>
                <a:ext uri="{FF2B5EF4-FFF2-40B4-BE49-F238E27FC236}">
                  <a16:creationId xmlns:a16="http://schemas.microsoft.com/office/drawing/2014/main" id="{7737738C-7A02-4105-8B0D-AA627E174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36" t="48176" r="36218" b="48092"/>
            <a:stretch>
              <a:fillRect/>
            </a:stretch>
          </p:blipFill>
          <p:spPr>
            <a:xfrm>
              <a:off x="6867176" y="3303905"/>
              <a:ext cx="431712" cy="255933"/>
            </a:xfrm>
            <a:custGeom>
              <a:avLst/>
              <a:gdLst/>
              <a:ahLst/>
              <a:cxnLst/>
              <a:rect l="l" t="t" r="r" b="b"/>
              <a:pathLst>
                <a:path w="431712" h="255933">
                  <a:moveTo>
                    <a:pt x="216893" y="0"/>
                  </a:moveTo>
                  <a:cubicBezTo>
                    <a:pt x="275822" y="0"/>
                    <a:pt x="325844" y="21756"/>
                    <a:pt x="366958" y="65268"/>
                  </a:cubicBezTo>
                  <a:cubicBezTo>
                    <a:pt x="408072" y="108780"/>
                    <a:pt x="429656" y="172335"/>
                    <a:pt x="431712" y="255933"/>
                  </a:cubicBezTo>
                  <a:lnTo>
                    <a:pt x="17" y="255933"/>
                  </a:lnTo>
                  <a:cubicBezTo>
                    <a:pt x="-668" y="177132"/>
                    <a:pt x="19546" y="114776"/>
                    <a:pt x="60660" y="68865"/>
                  </a:cubicBezTo>
                  <a:cubicBezTo>
                    <a:pt x="101774" y="22955"/>
                    <a:pt x="153852" y="0"/>
                    <a:pt x="216893" y="0"/>
                  </a:cubicBezTo>
                  <a:close/>
                </a:path>
              </a:pathLst>
            </a:custGeom>
          </p:spPr>
        </p:pic>
        <p:pic>
          <p:nvPicPr>
            <p:cNvPr id="29" name="Bildobjekt 144" descr="En bild som visar elektronik, krets&#10;&#10;Automatiskt genererad beskrivning">
              <a:extLst>
                <a:ext uri="{FF2B5EF4-FFF2-40B4-BE49-F238E27FC236}">
                  <a16:creationId xmlns:a16="http://schemas.microsoft.com/office/drawing/2014/main" id="{90790BC9-C42A-4CB0-87FE-27EE2A966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0" t="68610" r="15597" b="13939"/>
            <a:stretch>
              <a:fillRect/>
            </a:stretch>
          </p:blipFill>
          <p:spPr>
            <a:xfrm>
              <a:off x="8325974" y="4705297"/>
              <a:ext cx="772767" cy="1196741"/>
            </a:xfrm>
            <a:custGeom>
              <a:avLst/>
              <a:gdLst/>
              <a:ahLst/>
              <a:cxnLst/>
              <a:rect l="l" t="t" r="r" b="b"/>
              <a:pathLst>
                <a:path w="772767" h="1196741">
                  <a:moveTo>
                    <a:pt x="0" y="0"/>
                  </a:moveTo>
                  <a:lnTo>
                    <a:pt x="163920" y="0"/>
                  </a:lnTo>
                  <a:cubicBezTo>
                    <a:pt x="312640" y="0"/>
                    <a:pt x="412471" y="5752"/>
                    <a:pt x="463413" y="17255"/>
                  </a:cubicBezTo>
                  <a:cubicBezTo>
                    <a:pt x="531611" y="32045"/>
                    <a:pt x="587894" y="60392"/>
                    <a:pt x="632263" y="102296"/>
                  </a:cubicBezTo>
                  <a:cubicBezTo>
                    <a:pt x="676633" y="144201"/>
                    <a:pt x="711143" y="202538"/>
                    <a:pt x="735792" y="277309"/>
                  </a:cubicBezTo>
                  <a:cubicBezTo>
                    <a:pt x="760441" y="352079"/>
                    <a:pt x="772767" y="459305"/>
                    <a:pt x="772767" y="598987"/>
                  </a:cubicBezTo>
                  <a:cubicBezTo>
                    <a:pt x="772767" y="738668"/>
                    <a:pt x="760441" y="848975"/>
                    <a:pt x="735792" y="929908"/>
                  </a:cubicBezTo>
                  <a:cubicBezTo>
                    <a:pt x="711143" y="1010841"/>
                    <a:pt x="679303" y="1068974"/>
                    <a:pt x="640275" y="1104305"/>
                  </a:cubicBezTo>
                  <a:cubicBezTo>
                    <a:pt x="601246" y="1139636"/>
                    <a:pt x="552152" y="1164696"/>
                    <a:pt x="492993" y="1179486"/>
                  </a:cubicBezTo>
                  <a:cubicBezTo>
                    <a:pt x="447802" y="1190989"/>
                    <a:pt x="374264" y="1196741"/>
                    <a:pt x="272379" y="1196741"/>
                  </a:cubicBezTo>
                  <a:lnTo>
                    <a:pt x="0" y="1196741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237069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Why do we need the personal touch</a:t>
            </a:r>
            <a:br>
              <a:rPr lang="sv-SE" dirty="0"/>
            </a:br>
            <a:r>
              <a:rPr lang="sv-SE" dirty="0"/>
              <a:t>Kahneman’s Systems 1 and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99738" y="1820174"/>
            <a:ext cx="6685470" cy="4563372"/>
            <a:chOff x="948344" y="1131963"/>
            <a:chExt cx="7393361" cy="50081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8344" y="1131963"/>
              <a:ext cx="7393361" cy="500813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528006" y="5770764"/>
              <a:ext cx="17301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”GUT FEEL”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90799" y="1207989"/>
              <a:ext cx="1867800" cy="420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”ANALYTICS”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628152" y="3665933"/>
            <a:ext cx="1565362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Unconsciously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Emotional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Effortless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3897" y="2400523"/>
            <a:ext cx="130042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Consciously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Rational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Hard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Slow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5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95423" y="936000"/>
            <a:ext cx="11068493" cy="5418667"/>
            <a:chOff x="-1428159" y="4455183"/>
            <a:chExt cx="8128000" cy="5418667"/>
          </a:xfrm>
        </p:grpSpPr>
        <p:graphicFrame>
          <p:nvGraphicFramePr>
            <p:cNvPr id="41" name="Chart 40"/>
            <p:cNvGraphicFramePr/>
            <p:nvPr>
              <p:extLst/>
            </p:nvPr>
          </p:nvGraphicFramePr>
          <p:xfrm>
            <a:off x="-1428159" y="4455183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7" name="TextBox 36"/>
            <p:cNvSpPr txBox="1"/>
            <p:nvPr/>
          </p:nvSpPr>
          <p:spPr>
            <a:xfrm>
              <a:off x="1632529" y="5176415"/>
              <a:ext cx="687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53D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-24 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60310" y="5176415"/>
              <a:ext cx="717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53D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r>
                <a:rPr kumimoji="0" lang="sv-S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17872" y="4993995"/>
              <a:ext cx="7261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AC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+56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AC2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36921" y="1841898"/>
            <a:ext cx="8392370" cy="1365960"/>
            <a:chOff x="1236921" y="1841898"/>
            <a:chExt cx="8392370" cy="1365960"/>
          </a:xfrm>
        </p:grpSpPr>
        <p:grpSp>
          <p:nvGrpSpPr>
            <p:cNvPr id="18" name="Group 17"/>
            <p:cNvGrpSpPr/>
            <p:nvPr/>
          </p:nvGrpSpPr>
          <p:grpSpPr>
            <a:xfrm>
              <a:off x="1236921" y="1841898"/>
              <a:ext cx="936636" cy="1135218"/>
              <a:chOff x="1236921" y="1841898"/>
              <a:chExt cx="936636" cy="1135218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1236921" y="2255618"/>
                <a:ext cx="9366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6D2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30%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66D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Left Brace 16"/>
              <p:cNvSpPr/>
              <p:nvPr/>
            </p:nvSpPr>
            <p:spPr>
              <a:xfrm>
                <a:off x="2038262" y="1841898"/>
                <a:ext cx="45719" cy="1135218"/>
              </a:xfrm>
              <a:prstGeom prst="leftBrac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784724" y="2153788"/>
              <a:ext cx="936636" cy="1054070"/>
              <a:chOff x="1236921" y="1841898"/>
              <a:chExt cx="936636" cy="1135218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1236921" y="2255618"/>
                <a:ext cx="936636" cy="33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6D2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30%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66D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Left Brace 46"/>
              <p:cNvSpPr/>
              <p:nvPr/>
            </p:nvSpPr>
            <p:spPr>
              <a:xfrm>
                <a:off x="2038262" y="1841898"/>
                <a:ext cx="45719" cy="1135218"/>
              </a:xfrm>
              <a:prstGeom prst="leftBrac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6179938" y="2072640"/>
              <a:ext cx="936636" cy="1135218"/>
              <a:chOff x="1151857" y="1841898"/>
              <a:chExt cx="936636" cy="1135218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151857" y="2255618"/>
                <a:ext cx="9366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6D2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31,8%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66D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Left Brace 49"/>
              <p:cNvSpPr/>
              <p:nvPr/>
            </p:nvSpPr>
            <p:spPr>
              <a:xfrm>
                <a:off x="2038262" y="1841898"/>
                <a:ext cx="45719" cy="1135218"/>
              </a:xfrm>
              <a:prstGeom prst="leftBrac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8692655" y="1841898"/>
              <a:ext cx="936636" cy="1365960"/>
              <a:chOff x="1162490" y="1841898"/>
              <a:chExt cx="936636" cy="1135218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162490" y="2273292"/>
                <a:ext cx="936636" cy="255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6D2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35,6%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66D2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Left Brace 52"/>
              <p:cNvSpPr/>
              <p:nvPr/>
            </p:nvSpPr>
            <p:spPr>
              <a:xfrm>
                <a:off x="2038262" y="1841898"/>
                <a:ext cx="45719" cy="1135218"/>
              </a:xfrm>
              <a:prstGeom prst="leftBrac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74428" y="0"/>
            <a:ext cx="1227706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21526" y="1752507"/>
            <a:ext cx="699262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Be mindful </a:t>
            </a:r>
            <a:br>
              <a:rPr kumimoji="0" lang="en-US" sz="88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88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of the profit!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 w="0"/>
                <a:solidFill>
                  <a:srgbClr val="D53D2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Don’t give anything away</a:t>
            </a:r>
            <a:br>
              <a:rPr kumimoji="0" lang="en-US" sz="3200" b="0" i="1" u="none" strike="noStrike" kern="1200" cap="none" spc="0" normalizeH="0" baseline="0" noProof="0" dirty="0">
                <a:ln w="0"/>
                <a:solidFill>
                  <a:srgbClr val="D53D2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3200" b="0" i="1" u="none" strike="noStrike" kern="1200" cap="none" spc="0" normalizeH="0" baseline="0" noProof="0" dirty="0">
                <a:ln w="0"/>
                <a:solidFill>
                  <a:srgbClr val="D53D2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without asking for something in return</a:t>
            </a:r>
          </a:p>
        </p:txBody>
      </p:sp>
    </p:spTree>
    <p:extLst>
      <p:ext uri="{BB962C8B-B14F-4D97-AF65-F5344CB8AC3E}">
        <p14:creationId xmlns:p14="http://schemas.microsoft.com/office/powerpoint/2010/main" val="51011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8074" y="405027"/>
            <a:ext cx="10992000" cy="828000"/>
          </a:xfrm>
        </p:spPr>
        <p:txBody>
          <a:bodyPr>
            <a:normAutofit/>
          </a:bodyPr>
          <a:lstStyle/>
          <a:p>
            <a:r>
              <a:rPr lang="sv-SE" sz="2400" dirty="0">
                <a:solidFill>
                  <a:srgbClr val="D53D20"/>
                </a:solidFill>
              </a:rPr>
              <a:t>5% </a:t>
            </a:r>
            <a:r>
              <a:rPr lang="sv-SE" sz="2400" dirty="0" err="1">
                <a:solidFill>
                  <a:srgbClr val="D53D20"/>
                </a:solidFill>
              </a:rPr>
              <a:t>Lower</a:t>
            </a:r>
            <a:r>
              <a:rPr lang="sv-SE" sz="2400" dirty="0">
                <a:solidFill>
                  <a:srgbClr val="D53D20"/>
                </a:solidFill>
              </a:rPr>
              <a:t> </a:t>
            </a:r>
            <a:r>
              <a:rPr lang="sv-SE" sz="2400" dirty="0" err="1">
                <a:solidFill>
                  <a:schemeClr val="tx1"/>
                </a:solidFill>
              </a:rPr>
              <a:t>Purcase</a:t>
            </a:r>
            <a:r>
              <a:rPr lang="sv-SE" sz="2400" dirty="0">
                <a:solidFill>
                  <a:schemeClr val="tx1"/>
                </a:solidFill>
              </a:rPr>
              <a:t> </a:t>
            </a:r>
            <a:r>
              <a:rPr lang="sv-SE" sz="2400" dirty="0" err="1">
                <a:solidFill>
                  <a:schemeClr val="tx1"/>
                </a:solidFill>
              </a:rPr>
              <a:t>price</a:t>
            </a:r>
            <a:r>
              <a:rPr lang="sv-SE" sz="2400" dirty="0">
                <a:solidFill>
                  <a:schemeClr val="tx1"/>
                </a:solidFill>
              </a:rPr>
              <a:t>: </a:t>
            </a:r>
            <a:br>
              <a:rPr lang="sv-SE" sz="2400" dirty="0">
                <a:solidFill>
                  <a:srgbClr val="D53D20"/>
                </a:solidFill>
              </a:rPr>
            </a:br>
            <a:r>
              <a:rPr lang="sv-SE" sz="2400" dirty="0">
                <a:solidFill>
                  <a:srgbClr val="D53D20"/>
                </a:solidFill>
              </a:rPr>
              <a:t>Must </a:t>
            </a:r>
            <a:r>
              <a:rPr lang="sv-SE" sz="2400" dirty="0" err="1">
                <a:solidFill>
                  <a:srgbClr val="D53D20"/>
                </a:solidFill>
              </a:rPr>
              <a:t>raise</a:t>
            </a:r>
            <a:r>
              <a:rPr lang="sv-SE" sz="2400" dirty="0">
                <a:solidFill>
                  <a:srgbClr val="D53D20"/>
                </a:solidFill>
              </a:rPr>
              <a:t> the Gross </a:t>
            </a:r>
            <a:r>
              <a:rPr lang="sv-SE" sz="2400" dirty="0" err="1">
                <a:solidFill>
                  <a:srgbClr val="D53D20"/>
                </a:solidFill>
              </a:rPr>
              <a:t>Margin</a:t>
            </a:r>
            <a:r>
              <a:rPr lang="sv-SE" sz="2400" dirty="0">
                <a:solidFill>
                  <a:srgbClr val="D53D20"/>
                </a:solidFill>
              </a:rPr>
              <a:t> % </a:t>
            </a:r>
            <a:r>
              <a:rPr lang="sv-SE" sz="2400" dirty="0">
                <a:solidFill>
                  <a:schemeClr val="tx1"/>
                </a:solidFill>
              </a:rPr>
              <a:t>or </a:t>
            </a:r>
            <a:r>
              <a:rPr lang="sv-SE" sz="2400" dirty="0" err="1">
                <a:solidFill>
                  <a:schemeClr val="tx1"/>
                </a:solidFill>
              </a:rPr>
              <a:t>you</a:t>
            </a:r>
            <a:r>
              <a:rPr lang="sv-SE" sz="2400" dirty="0">
                <a:solidFill>
                  <a:schemeClr val="tx1"/>
                </a:solidFill>
              </a:rPr>
              <a:t> </a:t>
            </a:r>
            <a:r>
              <a:rPr lang="sv-SE" sz="2400" dirty="0" err="1">
                <a:solidFill>
                  <a:schemeClr val="tx1"/>
                </a:solidFill>
              </a:rPr>
              <a:t>loose</a:t>
            </a:r>
            <a:r>
              <a:rPr lang="sv-SE" sz="2400" dirty="0">
                <a:solidFill>
                  <a:schemeClr val="tx1"/>
                </a:solidFill>
              </a:rPr>
              <a:t> </a:t>
            </a:r>
            <a:r>
              <a:rPr lang="sv-SE" sz="2400" dirty="0" err="1">
                <a:solidFill>
                  <a:schemeClr val="tx1"/>
                </a:solidFill>
              </a:rPr>
              <a:t>money</a:t>
            </a:r>
            <a:endParaRPr lang="sv-SE" sz="24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08074" y="1758552"/>
          <a:ext cx="10618380" cy="3892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164">
                  <a:extLst>
                    <a:ext uri="{9D8B030D-6E8A-4147-A177-3AD203B41FA5}">
                      <a16:colId xmlns:a16="http://schemas.microsoft.com/office/drawing/2014/main" val="1144470313"/>
                    </a:ext>
                  </a:extLst>
                </a:gridCol>
                <a:gridCol w="1908188">
                  <a:extLst>
                    <a:ext uri="{9D8B030D-6E8A-4147-A177-3AD203B41FA5}">
                      <a16:colId xmlns:a16="http://schemas.microsoft.com/office/drawing/2014/main" val="701226209"/>
                    </a:ext>
                  </a:extLst>
                </a:gridCol>
                <a:gridCol w="2123676">
                  <a:extLst>
                    <a:ext uri="{9D8B030D-6E8A-4147-A177-3AD203B41FA5}">
                      <a16:colId xmlns:a16="http://schemas.microsoft.com/office/drawing/2014/main" val="1122774824"/>
                    </a:ext>
                  </a:extLst>
                </a:gridCol>
                <a:gridCol w="2123676">
                  <a:extLst>
                    <a:ext uri="{9D8B030D-6E8A-4147-A177-3AD203B41FA5}">
                      <a16:colId xmlns:a16="http://schemas.microsoft.com/office/drawing/2014/main" val="442198423"/>
                    </a:ext>
                  </a:extLst>
                </a:gridCol>
                <a:gridCol w="2123676">
                  <a:extLst>
                    <a:ext uri="{9D8B030D-6E8A-4147-A177-3AD203B41FA5}">
                      <a16:colId xmlns:a16="http://schemas.microsoft.com/office/drawing/2014/main" val="2753374900"/>
                    </a:ext>
                  </a:extLst>
                </a:gridCol>
              </a:tblGrid>
              <a:tr h="85351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Before</a:t>
                      </a:r>
                      <a:r>
                        <a:rPr lang="sv-SE" sz="2000" baseline="0" dirty="0"/>
                        <a:t> </a:t>
                      </a:r>
                      <a:r>
                        <a:rPr lang="sv-SE" sz="2000" baseline="0" dirty="0" err="1"/>
                        <a:t>discount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 err="1"/>
                        <a:t>After</a:t>
                      </a:r>
                      <a:r>
                        <a:rPr lang="sv-SE" sz="2000" baseline="0" dirty="0"/>
                        <a:t> </a:t>
                      </a:r>
                      <a:r>
                        <a:rPr lang="sv-SE" sz="2000" baseline="0" dirty="0" err="1"/>
                        <a:t>discount</a:t>
                      </a:r>
                      <a:endParaRPr lang="sv-SE" sz="2000" baseline="0" dirty="0"/>
                    </a:p>
                    <a:p>
                      <a:r>
                        <a:rPr lang="sv-SE" sz="2000" baseline="0" dirty="0"/>
                        <a:t>- Same </a:t>
                      </a:r>
                      <a:r>
                        <a:rPr lang="sv-SE" sz="2000" baseline="0" dirty="0" err="1">
                          <a:solidFill>
                            <a:schemeClr val="tx1"/>
                          </a:solidFill>
                        </a:rPr>
                        <a:t>margin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 err="1"/>
                        <a:t>After</a:t>
                      </a:r>
                      <a:r>
                        <a:rPr lang="sv-SE" sz="2000" baseline="0" dirty="0"/>
                        <a:t> </a:t>
                      </a:r>
                      <a:r>
                        <a:rPr lang="sv-SE" sz="2000" baseline="0" dirty="0" err="1"/>
                        <a:t>discount</a:t>
                      </a:r>
                      <a:endParaRPr lang="sv-SE" sz="2000" baseline="0" dirty="0"/>
                    </a:p>
                    <a:p>
                      <a:r>
                        <a:rPr lang="sv-SE" sz="2000" baseline="0" dirty="0"/>
                        <a:t>- Same </a:t>
                      </a:r>
                      <a:r>
                        <a:rPr lang="sv-SE" sz="2000" baseline="0" dirty="0">
                          <a:solidFill>
                            <a:schemeClr val="tx1"/>
                          </a:solidFill>
                        </a:rPr>
                        <a:t>profit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2000" dirty="0" err="1"/>
                        <a:t>After</a:t>
                      </a:r>
                      <a:r>
                        <a:rPr lang="sv-SE" sz="2000" baseline="0" dirty="0"/>
                        <a:t> </a:t>
                      </a:r>
                      <a:r>
                        <a:rPr lang="sv-SE" sz="2000" baseline="0" dirty="0" err="1"/>
                        <a:t>discount</a:t>
                      </a:r>
                      <a:endParaRPr lang="sv-SE" sz="2000" baseline="0" dirty="0"/>
                    </a:p>
                    <a:p>
                      <a:r>
                        <a:rPr lang="sv-SE" sz="2000" baseline="0" dirty="0"/>
                        <a:t>- Same </a:t>
                      </a:r>
                      <a:r>
                        <a:rPr lang="sv-SE" sz="2000" baseline="0" dirty="0" err="1">
                          <a:solidFill>
                            <a:schemeClr val="tx1"/>
                          </a:solidFill>
                        </a:rPr>
                        <a:t>price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00471735"/>
                  </a:ext>
                </a:extLst>
              </a:tr>
              <a:tr h="518940">
                <a:tc>
                  <a:txBody>
                    <a:bodyPr/>
                    <a:lstStyle/>
                    <a:p>
                      <a:r>
                        <a:rPr lang="sv-SE" sz="2000" dirty="0"/>
                        <a:t>Revenue (</a:t>
                      </a:r>
                      <a:r>
                        <a:rPr lang="sv-SE" sz="2000" dirty="0" err="1"/>
                        <a:t>price</a:t>
                      </a:r>
                      <a:r>
                        <a:rPr lang="sv-SE" sz="2000" dirty="0"/>
                        <a:t>)</a:t>
                      </a:r>
                      <a:endParaRPr lang="en-US" sz="20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2043800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sv-SE" sz="2000" dirty="0"/>
                        <a:t>COGS (</a:t>
                      </a:r>
                      <a:r>
                        <a:rPr lang="sv-SE" sz="2000" dirty="0" err="1"/>
                        <a:t>costs</a:t>
                      </a:r>
                      <a:r>
                        <a:rPr lang="sv-SE" sz="2000" dirty="0"/>
                        <a:t>)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2277663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sv-SE" sz="2000" dirty="0"/>
                        <a:t>Gross profit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7311616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sv-SE" sz="2000" dirty="0"/>
                        <a:t>Gross </a:t>
                      </a:r>
                      <a:r>
                        <a:rPr lang="sv-SE" sz="2000" dirty="0" err="1"/>
                        <a:t>margin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8061563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sv-SE" sz="2000" dirty="0" err="1"/>
                        <a:t>Outcome</a:t>
                      </a:r>
                      <a:r>
                        <a:rPr lang="sv-SE" sz="2000" baseline="0" dirty="0"/>
                        <a:t> for NCAB 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9863727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61098" y="2852113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950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1098" y="3376375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-665 (-5%)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1099" y="3888097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285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61098" y="4382429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66D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30,0%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6D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1732" y="4983237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-15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3059" y="2852113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3059" y="3376375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-700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3061" y="3888097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3059" y="4382429"/>
            <a:ext cx="19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30,0%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5079" y="2852113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965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5079" y="3376375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-665 (-5%)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5080" y="3888097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66D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6D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5079" y="4382429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31,1%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55713" y="4983237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09123" y="2852113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266D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66D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09123" y="3376375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-665 (-5%)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09124" y="3888097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09123" y="4382429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33,5%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19757" y="4983237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5BAC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BAC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73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sv-SE" sz="2400" dirty="0" err="1">
                <a:solidFill>
                  <a:srgbClr val="D53D20"/>
                </a:solidFill>
              </a:rPr>
              <a:t>What</a:t>
            </a:r>
            <a:r>
              <a:rPr lang="sv-SE" sz="2400" dirty="0">
                <a:solidFill>
                  <a:srgbClr val="D53D20"/>
                </a:solidFill>
              </a:rPr>
              <a:t> Price and Gross </a:t>
            </a:r>
            <a:r>
              <a:rPr lang="sv-SE" sz="2400" dirty="0" err="1">
                <a:solidFill>
                  <a:srgbClr val="D53D20"/>
                </a:solidFill>
              </a:rPr>
              <a:t>Margin</a:t>
            </a:r>
            <a:r>
              <a:rPr lang="sv-SE" sz="2400" dirty="0">
                <a:solidFill>
                  <a:srgbClr val="D53D20"/>
                </a:solidFill>
              </a:rPr>
              <a:t> do </a:t>
            </a:r>
            <a:r>
              <a:rPr lang="sv-SE" sz="2400" dirty="0" err="1">
                <a:solidFill>
                  <a:srgbClr val="D53D20"/>
                </a:solidFill>
              </a:rPr>
              <a:t>we</a:t>
            </a:r>
            <a:r>
              <a:rPr lang="sv-SE" sz="2400" dirty="0">
                <a:solidFill>
                  <a:srgbClr val="D53D20"/>
                </a:solidFill>
              </a:rPr>
              <a:t> </a:t>
            </a:r>
            <a:r>
              <a:rPr lang="sv-SE" sz="2400" dirty="0" err="1">
                <a:solidFill>
                  <a:srgbClr val="D53D20"/>
                </a:solidFill>
              </a:rPr>
              <a:t>need</a:t>
            </a:r>
            <a:r>
              <a:rPr lang="sv-SE" sz="2400" dirty="0">
                <a:solidFill>
                  <a:srgbClr val="D53D20"/>
                </a:solidFill>
              </a:rPr>
              <a:t> to </a:t>
            </a:r>
            <a:r>
              <a:rPr lang="sv-SE" sz="2400" dirty="0" err="1">
                <a:solidFill>
                  <a:srgbClr val="D53D20"/>
                </a:solidFill>
              </a:rPr>
              <a:t>maintain</a:t>
            </a:r>
            <a:r>
              <a:rPr lang="sv-SE" sz="2400" dirty="0">
                <a:solidFill>
                  <a:srgbClr val="D53D20"/>
                </a:solidFill>
              </a:rPr>
              <a:t> </a:t>
            </a:r>
            <a:r>
              <a:rPr lang="sv-SE" sz="2400" dirty="0" err="1">
                <a:solidFill>
                  <a:srgbClr val="D53D20"/>
                </a:solidFill>
              </a:rPr>
              <a:t>Contribution</a:t>
            </a:r>
            <a:r>
              <a:rPr lang="sv-SE" sz="2400" dirty="0">
                <a:solidFill>
                  <a:srgbClr val="D53D20"/>
                </a:solidFill>
              </a:rPr>
              <a:t>?</a:t>
            </a:r>
            <a:endParaRPr lang="en-US" sz="2400" dirty="0">
              <a:solidFill>
                <a:srgbClr val="D53D2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sv-SE" sz="3300" dirty="0"/>
              <a:t>				 </a:t>
            </a:r>
            <a:r>
              <a:rPr lang="sv-SE" sz="3300" u="sng" dirty="0"/>
              <a:t>Start:</a:t>
            </a:r>
            <a:r>
              <a:rPr lang="sv-SE" sz="3300" dirty="0"/>
              <a:t>	   		</a:t>
            </a:r>
            <a:r>
              <a:rPr lang="sv-SE" sz="3300" u="sng" dirty="0"/>
              <a:t>Same GM%:</a:t>
            </a:r>
            <a:r>
              <a:rPr lang="sv-SE" sz="3300" dirty="0"/>
              <a:t>		</a:t>
            </a:r>
            <a:r>
              <a:rPr lang="sv-SE" sz="3300" u="sng" dirty="0"/>
              <a:t>Same GP: </a:t>
            </a:r>
          </a:p>
          <a:p>
            <a:pPr marL="0" indent="0">
              <a:buNone/>
            </a:pPr>
            <a:r>
              <a:rPr lang="sv-SE" dirty="0"/>
              <a:t>Sales			10.000			8.571			9.225</a:t>
            </a:r>
          </a:p>
          <a:p>
            <a:pPr lvl="1"/>
            <a:r>
              <a:rPr lang="sv-SE" dirty="0" err="1"/>
              <a:t>Purchase</a:t>
            </a:r>
            <a:r>
              <a:rPr lang="sv-SE" dirty="0"/>
              <a:t> </a:t>
            </a:r>
            <a:r>
              <a:rPr lang="sv-SE" dirty="0" err="1"/>
              <a:t>cost</a:t>
            </a:r>
            <a:r>
              <a:rPr lang="sv-SE" dirty="0"/>
              <a:t>	    	5.000			5.000			5.000</a:t>
            </a:r>
            <a:endParaRPr lang="sv-SE" sz="3300" dirty="0"/>
          </a:p>
          <a:p>
            <a:pPr lvl="1"/>
            <a:r>
              <a:rPr lang="sv-SE" sz="3300" dirty="0" err="1"/>
              <a:t>Freight</a:t>
            </a:r>
            <a:r>
              <a:rPr lang="sv-SE" sz="3300" dirty="0"/>
              <a:t> </a:t>
            </a:r>
            <a:r>
              <a:rPr lang="sv-SE" sz="3300" dirty="0" err="1"/>
              <a:t>cost</a:t>
            </a:r>
            <a:r>
              <a:rPr lang="sv-SE" sz="3300" dirty="0"/>
              <a:t>		2.000			1.000			1.000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Gross Profit	  	  3.000		  	  2.571			3.225</a:t>
            </a:r>
          </a:p>
          <a:p>
            <a:pPr lvl="1"/>
            <a:r>
              <a:rPr lang="sv-SE" dirty="0"/>
              <a:t>Gross margin	  	  30%			    30%			  </a:t>
            </a:r>
            <a:r>
              <a:rPr lang="sv-SE" dirty="0">
                <a:solidFill>
                  <a:schemeClr val="accent6"/>
                </a:solidFill>
              </a:rPr>
              <a:t>35%</a:t>
            </a:r>
          </a:p>
          <a:p>
            <a:pPr marL="0" indent="0">
              <a:buNone/>
            </a:pPr>
            <a:r>
              <a:rPr lang="sv-SE" dirty="0"/>
              <a:t>EBITDA/</a:t>
            </a:r>
            <a:r>
              <a:rPr lang="sv-SE" dirty="0" err="1"/>
              <a:t>result</a:t>
            </a:r>
            <a:r>
              <a:rPr lang="sv-SE" dirty="0"/>
              <a:t> 		  1.200 		  	   771 			1.425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capital</a:t>
            </a:r>
            <a:r>
              <a:rPr lang="sv-SE" dirty="0"/>
              <a:t>	  	1.000		    	   2.500		               	 2.500</a:t>
            </a:r>
          </a:p>
          <a:p>
            <a:pPr marL="0" indent="0">
              <a:buNone/>
            </a:pPr>
            <a:r>
              <a:rPr lang="sv-SE" dirty="0" err="1"/>
              <a:t>Interest</a:t>
            </a:r>
            <a:r>
              <a:rPr lang="sv-SE" dirty="0"/>
              <a:t> 15%	    	   -150		       	     -375			   -375</a:t>
            </a:r>
          </a:p>
          <a:p>
            <a:pPr marL="0" indent="0">
              <a:buNone/>
            </a:pPr>
            <a:r>
              <a:rPr lang="sv-SE" dirty="0" err="1"/>
              <a:t>Contribution</a:t>
            </a:r>
            <a:r>
              <a:rPr lang="sv-SE" dirty="0"/>
              <a:t>	 	 </a:t>
            </a:r>
            <a:r>
              <a:rPr lang="sv-SE" dirty="0">
                <a:solidFill>
                  <a:schemeClr val="accent1"/>
                </a:solidFill>
              </a:rPr>
              <a:t>1.050</a:t>
            </a:r>
            <a:r>
              <a:rPr lang="sv-SE" dirty="0"/>
              <a:t>		  	      396			 </a:t>
            </a:r>
            <a:r>
              <a:rPr lang="sv-SE" dirty="0">
                <a:solidFill>
                  <a:schemeClr val="accent1"/>
                </a:solidFill>
              </a:rPr>
              <a:t>1.050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7627435" y="607592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+654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Uppåtböjd pil 5"/>
          <p:cNvSpPr/>
          <p:nvPr/>
        </p:nvSpPr>
        <p:spPr>
          <a:xfrm>
            <a:off x="6690732" y="5858107"/>
            <a:ext cx="2713463" cy="66907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7357319" y="2550362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+654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Uppåtböjd pil 9"/>
          <p:cNvSpPr/>
          <p:nvPr/>
        </p:nvSpPr>
        <p:spPr>
          <a:xfrm>
            <a:off x="6508595" y="2550362"/>
            <a:ext cx="2401489" cy="39209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8741249" y="3598126"/>
            <a:ext cx="921835" cy="39317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583794">
            <a:off x="3466331" y="1468243"/>
            <a:ext cx="465821" cy="4475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54" b="89571" l="10000" r="90000">
                        <a14:foregroundMark x1="30645" y1="38037" x2="30645" y2="38037"/>
                        <a14:foregroundMark x1="42903" y1="49080" x2="42903" y2="49080"/>
                        <a14:foregroundMark x1="53226" y1="49080" x2="53226" y2="49080"/>
                        <a14:foregroundMark x1="63871" y1="47239" x2="63871" y2="472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6870" y="1272109"/>
            <a:ext cx="1380347" cy="7257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54" b="89571" l="10000" r="90000">
                        <a14:foregroundMark x1="30645" y1="38037" x2="30645" y2="38037"/>
                        <a14:foregroundMark x1="42903" y1="49080" x2="42903" y2="49080"/>
                        <a14:foregroundMark x1="53226" y1="49080" x2="53226" y2="49080"/>
                        <a14:foregroundMark x1="63871" y1="47239" x2="63871" y2="472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5180" y="1272109"/>
            <a:ext cx="1380347" cy="7257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154" r="96923">
                        <a14:foregroundMark x1="37692" y1="37500" x2="37692" y2="37500"/>
                        <a14:foregroundMark x1="76538" y1="50357" x2="76538" y2="50357"/>
                        <a14:foregroundMark x1="77308" y1="60000" x2="77308" y2="60000"/>
                        <a14:foregroundMark x1="26538" y1="34286" x2="26538" y2="3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01" y="4593266"/>
            <a:ext cx="393699" cy="42398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5484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4217" y="1752507"/>
            <a:ext cx="1052724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Be mindful </a:t>
            </a:r>
            <a:br>
              <a:rPr kumimoji="0" lang="en-US" sz="88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88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of the contribution!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 w="0"/>
                <a:solidFill>
                  <a:srgbClr val="D53D2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Don’t give anything away</a:t>
            </a:r>
            <a:br>
              <a:rPr kumimoji="0" lang="en-US" sz="3200" b="0" i="1" u="none" strike="noStrike" kern="1200" cap="none" spc="0" normalizeH="0" baseline="0" noProof="0" dirty="0">
                <a:ln w="0"/>
                <a:solidFill>
                  <a:srgbClr val="D53D2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3200" b="0" i="1" u="none" strike="noStrike" kern="1200" cap="none" spc="0" normalizeH="0" baseline="0" noProof="0" dirty="0">
                <a:ln w="0"/>
                <a:solidFill>
                  <a:srgbClr val="D53D2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without asking for something in return</a:t>
            </a:r>
          </a:p>
        </p:txBody>
      </p:sp>
    </p:spTree>
    <p:extLst>
      <p:ext uri="{BB962C8B-B14F-4D97-AF65-F5344CB8AC3E}">
        <p14:creationId xmlns:p14="http://schemas.microsoft.com/office/powerpoint/2010/main" val="11329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CAB Template_20150320">
  <a:themeElements>
    <a:clrScheme name="NCAB">
      <a:dk1>
        <a:srgbClr val="000000"/>
      </a:dk1>
      <a:lt1>
        <a:srgbClr val="FFFFFF"/>
      </a:lt1>
      <a:dk2>
        <a:srgbClr val="33575F"/>
      </a:dk2>
      <a:lt2>
        <a:srgbClr val="D1D9DB"/>
      </a:lt2>
      <a:accent1>
        <a:srgbClr val="266D2B"/>
      </a:accent1>
      <a:accent2>
        <a:srgbClr val="5BAC26"/>
      </a:accent2>
      <a:accent3>
        <a:srgbClr val="88CB83"/>
      </a:accent3>
      <a:accent4>
        <a:srgbClr val="CBE9CA"/>
      </a:accent4>
      <a:accent5>
        <a:srgbClr val="EEF7ED"/>
      </a:accent5>
      <a:accent6>
        <a:srgbClr val="D53D20"/>
      </a:accent6>
      <a:hlink>
        <a:srgbClr val="595959"/>
      </a:hlink>
      <a:folHlink>
        <a:srgbClr val="D53D21"/>
      </a:folHlink>
    </a:clrScheme>
    <a:fontScheme name="NC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AB Template.potx" id="{1E6C7075-03A8-4C17-90FC-658F5D13D5F1}" vid="{8463F68C-ACE1-4EF2-9D12-7D2E52231E96}"/>
    </a:ext>
  </a:extLst>
</a:theme>
</file>

<file path=ppt/theme/theme2.xml><?xml version="1.0" encoding="utf-8"?>
<a:theme xmlns:a="http://schemas.openxmlformats.org/drawingml/2006/main" name="2_NCAB Template_20150320">
  <a:themeElements>
    <a:clrScheme name="NCAB">
      <a:dk1>
        <a:srgbClr val="000000"/>
      </a:dk1>
      <a:lt1>
        <a:srgbClr val="FFFFFF"/>
      </a:lt1>
      <a:dk2>
        <a:srgbClr val="33575F"/>
      </a:dk2>
      <a:lt2>
        <a:srgbClr val="D1D9DB"/>
      </a:lt2>
      <a:accent1>
        <a:srgbClr val="266D2B"/>
      </a:accent1>
      <a:accent2>
        <a:srgbClr val="5BAC26"/>
      </a:accent2>
      <a:accent3>
        <a:srgbClr val="88CB83"/>
      </a:accent3>
      <a:accent4>
        <a:srgbClr val="CBE9CA"/>
      </a:accent4>
      <a:accent5>
        <a:srgbClr val="EEF7ED"/>
      </a:accent5>
      <a:accent6>
        <a:srgbClr val="D53D20"/>
      </a:accent6>
      <a:hlink>
        <a:srgbClr val="595959"/>
      </a:hlink>
      <a:folHlink>
        <a:srgbClr val="D53D21"/>
      </a:folHlink>
    </a:clrScheme>
    <a:fontScheme name="NC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47A29E6F-F69E-DC46-8597-0A4D06E285EC}" vid="{828AC52C-65BC-CC48-BA18-A0A4CF688539}"/>
    </a:ext>
  </a:extLst>
</a:theme>
</file>

<file path=ppt/theme/theme3.xml><?xml version="1.0" encoding="utf-8"?>
<a:theme xmlns:a="http://schemas.openxmlformats.org/drawingml/2006/main" name="3_NCAB Template_20150320">
  <a:themeElements>
    <a:clrScheme name="NCAB">
      <a:dk1>
        <a:srgbClr val="000000"/>
      </a:dk1>
      <a:lt1>
        <a:srgbClr val="FFFFFF"/>
      </a:lt1>
      <a:dk2>
        <a:srgbClr val="33575F"/>
      </a:dk2>
      <a:lt2>
        <a:srgbClr val="D1D9DB"/>
      </a:lt2>
      <a:accent1>
        <a:srgbClr val="266D2B"/>
      </a:accent1>
      <a:accent2>
        <a:srgbClr val="5BAC26"/>
      </a:accent2>
      <a:accent3>
        <a:srgbClr val="88CB83"/>
      </a:accent3>
      <a:accent4>
        <a:srgbClr val="CBE9CA"/>
      </a:accent4>
      <a:accent5>
        <a:srgbClr val="EEF7ED"/>
      </a:accent5>
      <a:accent6>
        <a:srgbClr val="D53D20"/>
      </a:accent6>
      <a:hlink>
        <a:srgbClr val="595959"/>
      </a:hlink>
      <a:folHlink>
        <a:srgbClr val="D53D21"/>
      </a:folHlink>
    </a:clrScheme>
    <a:fontScheme name="NC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AB Template.potx" id="{1E6C7075-03A8-4C17-90FC-658F5D13D5F1}" vid="{8463F68C-ACE1-4EF2-9D12-7D2E52231E96}"/>
    </a:ext>
  </a:extLst>
</a:theme>
</file>

<file path=ppt/theme/theme4.xml><?xml version="1.0" encoding="utf-8"?>
<a:theme xmlns:a="http://schemas.openxmlformats.org/drawingml/2006/main" name="4_NCAB Template_20150320">
  <a:themeElements>
    <a:clrScheme name="NCAB">
      <a:dk1>
        <a:srgbClr val="000000"/>
      </a:dk1>
      <a:lt1>
        <a:srgbClr val="FFFFFF"/>
      </a:lt1>
      <a:dk2>
        <a:srgbClr val="33575F"/>
      </a:dk2>
      <a:lt2>
        <a:srgbClr val="D1D9DB"/>
      </a:lt2>
      <a:accent1>
        <a:srgbClr val="266D2B"/>
      </a:accent1>
      <a:accent2>
        <a:srgbClr val="5BAC26"/>
      </a:accent2>
      <a:accent3>
        <a:srgbClr val="88CB83"/>
      </a:accent3>
      <a:accent4>
        <a:srgbClr val="CBE9CA"/>
      </a:accent4>
      <a:accent5>
        <a:srgbClr val="EEF7ED"/>
      </a:accent5>
      <a:accent6>
        <a:srgbClr val="D53D20"/>
      </a:accent6>
      <a:hlink>
        <a:srgbClr val="595959"/>
      </a:hlink>
      <a:folHlink>
        <a:srgbClr val="D53D21"/>
      </a:folHlink>
    </a:clrScheme>
    <a:fontScheme name="NC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AB Template.potx" id="{1E6C7075-03A8-4C17-90FC-658F5D13D5F1}" vid="{8463F68C-ACE1-4EF2-9D12-7D2E52231E96}"/>
    </a:ext>
  </a:extLst>
</a:theme>
</file>

<file path=ppt/theme/theme5.xml><?xml version="1.0" encoding="utf-8"?>
<a:theme xmlns:a="http://schemas.openxmlformats.org/drawingml/2006/main" name="Blank">
  <a:themeElements>
    <a:clrScheme name="NCAB FIXAD">
      <a:dk1>
        <a:srgbClr val="000000"/>
      </a:dk1>
      <a:lt1>
        <a:srgbClr val="FFFFFF"/>
      </a:lt1>
      <a:dk2>
        <a:srgbClr val="C3C8C8"/>
      </a:dk2>
      <a:lt2>
        <a:srgbClr val="D1D4D3"/>
      </a:lt2>
      <a:accent1>
        <a:srgbClr val="5BAC26"/>
      </a:accent1>
      <a:accent2>
        <a:srgbClr val="CDE1C4"/>
      </a:accent2>
      <a:accent3>
        <a:srgbClr val="90C685"/>
      </a:accent3>
      <a:accent4>
        <a:srgbClr val="32742B"/>
      </a:accent4>
      <a:accent5>
        <a:srgbClr val="E85127"/>
      </a:accent5>
      <a:accent6>
        <a:srgbClr val="A93C17"/>
      </a:accent6>
      <a:hlink>
        <a:srgbClr val="702807"/>
      </a:hlink>
      <a:folHlink>
        <a:srgbClr val="00206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5BAC26"/>
        </a:solidFill>
        <a:ln w="25400"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tlCol="0" anchor="ctr" anchorCtr="0"/>
      <a:lstStyle>
        <a:defPPr algn="ctr">
          <a:defRPr sz="1200" b="1" spc="100" noProof="0" dirty="0" smtClean="0">
            <a:latin typeface="Arial"/>
            <a:cs typeface="Arial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5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 Intro Warm Calling - NEW" id="{757935BA-E836-4825-8B95-E4E5C7A8769F}" vid="{94D3E948-321B-4EF0-B354-62F7B559319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1692</Words>
  <Application>Microsoft Office PowerPoint</Application>
  <PresentationFormat>Widescreen</PresentationFormat>
  <Paragraphs>368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Wingdings</vt:lpstr>
      <vt:lpstr>NCAB Template_20150320</vt:lpstr>
      <vt:lpstr>2_NCAB Template_20150320</vt:lpstr>
      <vt:lpstr>3_NCAB Template_20150320</vt:lpstr>
      <vt:lpstr>4_NCAB Template_20150320</vt:lpstr>
      <vt:lpstr>Blank</vt:lpstr>
      <vt:lpstr>Focus on Performance Crawl – Walk – Run</vt:lpstr>
      <vt:lpstr>Guidelines</vt:lpstr>
      <vt:lpstr>Today’s agenda</vt:lpstr>
      <vt:lpstr>QUOTING &amp; GROSS MARGIN What did we  learn last time?</vt:lpstr>
      <vt:lpstr>Quote to Win</vt:lpstr>
      <vt:lpstr>Why do we need the personal touch Kahneman’s Systems 1 and 2</vt:lpstr>
      <vt:lpstr>PowerPoint Presentation</vt:lpstr>
      <vt:lpstr>5% Lower Purcase price:  Must raise the Gross Margin % or you loose money</vt:lpstr>
      <vt:lpstr>What Price and Gross Margin do we need to maintain Contribution?</vt:lpstr>
      <vt:lpstr>Breakout room: Follow-up on SMART-goal </vt:lpstr>
      <vt:lpstr>PowerPoint Presentation</vt:lpstr>
      <vt:lpstr>PowerPoint Presentation</vt:lpstr>
      <vt:lpstr>PowerPoint Presentation</vt:lpstr>
      <vt:lpstr>Quote statistics 2021, IQuote, SuperOffice  </vt:lpstr>
      <vt:lpstr>Quote statistics 2021, IQuote, SuperOffice  </vt:lpstr>
      <vt:lpstr>PowerPoint Presentation</vt:lpstr>
      <vt:lpstr>Breakout room</vt:lpstr>
      <vt:lpstr>Bad &amp; Good example</vt:lpstr>
      <vt:lpstr>PowerPoint Presentation</vt:lpstr>
      <vt:lpstr>Breakout room – Roleplay 1 </vt:lpstr>
      <vt:lpstr>PowerPoint Presentation</vt:lpstr>
      <vt:lpstr>Breakout room – Roleplay 2 </vt:lpstr>
      <vt:lpstr>PowerPoint Presentation</vt:lpstr>
      <vt:lpstr>Reflection</vt:lpstr>
      <vt:lpstr>PowerPoint Presentation</vt:lpstr>
      <vt:lpstr>Next clinic (May 4): ”Complaint handling”</vt:lpstr>
      <vt:lpstr>My SMART-goal until next time – How will you practice IRL? Crawl – Walk – Run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Thompson</dc:creator>
  <cp:lastModifiedBy>Anette Eng</cp:lastModifiedBy>
  <cp:revision>234</cp:revision>
  <dcterms:created xsi:type="dcterms:W3CDTF">2019-11-19T15:28:55Z</dcterms:created>
  <dcterms:modified xsi:type="dcterms:W3CDTF">2022-04-19T06:57:02Z</dcterms:modified>
</cp:coreProperties>
</file>