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2" r:id="rId3"/>
    <p:sldMasterId id="2147483714" r:id="rId4"/>
  </p:sldMasterIdLst>
  <p:notesMasterIdLst>
    <p:notesMasterId r:id="rId64"/>
  </p:notesMasterIdLst>
  <p:sldIdLst>
    <p:sldId id="356" r:id="rId5"/>
    <p:sldId id="357" r:id="rId6"/>
    <p:sldId id="358" r:id="rId7"/>
    <p:sldId id="359" r:id="rId8"/>
    <p:sldId id="360" r:id="rId9"/>
    <p:sldId id="361" r:id="rId10"/>
    <p:sldId id="362" r:id="rId11"/>
    <p:sldId id="343" r:id="rId12"/>
    <p:sldId id="363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9" r:id="rId24"/>
    <p:sldId id="491" r:id="rId25"/>
    <p:sldId id="352" r:id="rId26"/>
    <p:sldId id="353" r:id="rId27"/>
    <p:sldId id="354" r:id="rId28"/>
    <p:sldId id="473" r:id="rId29"/>
    <p:sldId id="431" r:id="rId30"/>
    <p:sldId id="364" r:id="rId31"/>
    <p:sldId id="432" r:id="rId32"/>
    <p:sldId id="503" r:id="rId33"/>
    <p:sldId id="504" r:id="rId34"/>
    <p:sldId id="505" r:id="rId35"/>
    <p:sldId id="506" r:id="rId36"/>
    <p:sldId id="437" r:id="rId37"/>
    <p:sldId id="438" r:id="rId38"/>
    <p:sldId id="496" r:id="rId39"/>
    <p:sldId id="498" r:id="rId40"/>
    <p:sldId id="441" r:id="rId41"/>
    <p:sldId id="476" r:id="rId42"/>
    <p:sldId id="443" r:id="rId43"/>
    <p:sldId id="465" r:id="rId44"/>
    <p:sldId id="449" r:id="rId45"/>
    <p:sldId id="450" r:id="rId46"/>
    <p:sldId id="507" r:id="rId47"/>
    <p:sldId id="455" r:id="rId48"/>
    <p:sldId id="456" r:id="rId49"/>
    <p:sldId id="457" r:id="rId50"/>
    <p:sldId id="458" r:id="rId51"/>
    <p:sldId id="459" r:id="rId52"/>
    <p:sldId id="460" r:id="rId53"/>
    <p:sldId id="462" r:id="rId54"/>
    <p:sldId id="463" r:id="rId55"/>
    <p:sldId id="466" r:id="rId56"/>
    <p:sldId id="429" r:id="rId57"/>
    <p:sldId id="467" r:id="rId58"/>
    <p:sldId id="499" r:id="rId59"/>
    <p:sldId id="500" r:id="rId60"/>
    <p:sldId id="365" r:id="rId61"/>
    <p:sldId id="501" r:id="rId62"/>
    <p:sldId id="50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127"/>
    <a:srgbClr val="F6F8F9"/>
    <a:srgbClr val="000000"/>
    <a:srgbClr val="D53D2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0204" autoAdjust="0"/>
  </p:normalViewPr>
  <p:slideViewPr>
    <p:cSldViewPr snapToGrid="0">
      <p:cViewPr varScale="1">
        <p:scale>
          <a:sx n="102" d="100"/>
          <a:sy n="102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COGS/costs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Before discount</c:v>
                </c:pt>
                <c:pt idx="1">
                  <c:v>Same margin</c:v>
                </c:pt>
                <c:pt idx="2">
                  <c:v>Same profit</c:v>
                </c:pt>
                <c:pt idx="3">
                  <c:v>Same price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700</c:v>
                </c:pt>
                <c:pt idx="1">
                  <c:v>644</c:v>
                </c:pt>
                <c:pt idx="2">
                  <c:v>644</c:v>
                </c:pt>
                <c:pt idx="3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0-4A0B-8706-B0F7A259CC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Before discount</c:v>
                </c:pt>
                <c:pt idx="1">
                  <c:v>Same margin</c:v>
                </c:pt>
                <c:pt idx="2">
                  <c:v>Same profit</c:v>
                </c:pt>
                <c:pt idx="3">
                  <c:v>Same price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276</c:v>
                </c:pt>
                <c:pt idx="2">
                  <c:v>300</c:v>
                </c:pt>
                <c:pt idx="3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0-4A0B-8706-B0F7A259CC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65906488"/>
        <c:axId val="1065906816"/>
      </c:barChart>
      <c:catAx>
        <c:axId val="106590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06816"/>
        <c:crosses val="autoZero"/>
        <c:auto val="1"/>
        <c:lblAlgn val="ctr"/>
        <c:lblOffset val="100"/>
        <c:noMultiLvlLbl val="0"/>
      </c:catAx>
      <c:valAx>
        <c:axId val="10659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(price)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0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3949-EB57-4C4C-9B4A-320166D28A70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770E-BA0D-4B6F-A3E7-8E3E6849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4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5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5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9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55AC5-613C-4EE7-A9F5-85F927AD0F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9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1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0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92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07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47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6256" y="867968"/>
            <a:ext cx="5828145" cy="538043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1881" y="867968"/>
            <a:ext cx="5828145" cy="538043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17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7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16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82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63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269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1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9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2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90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99736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8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6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5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6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9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17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685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23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851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589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6256" y="867968"/>
            <a:ext cx="5828145" cy="538043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1881" y="867968"/>
            <a:ext cx="5828145" cy="538043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06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2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NCAB GROUP ©  |  Insert Header and footer to change text</a:t>
            </a:r>
            <a:endParaRPr kumimoji="0" lang="sv-SE" sz="9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8F976-6DE0-4424-8FFB-77A2DCA3C683}" type="slidenum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9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6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2" y="1944001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8" r:id="rId10"/>
    <p:sldLayoutId id="2147483729" r:id="rId11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4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4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4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just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14-15</a:t>
              </a:r>
              <a:endPara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Start –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USPs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Objection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808288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Factory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Prices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Gross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Negotiation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intelligence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SPIN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Complaint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 Workshop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How to pick</a:t>
            </a:r>
            <a:b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Self-study &amp; SMART-goals 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</a:t>
            </a: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Clinics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Offline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workshop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5375757" y="4466910"/>
            <a:ext cx="6499737" cy="22371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 Study: </a:t>
            </a:r>
          </a:p>
          <a:p>
            <a:pPr marL="380990" lvl="0" indent="-380990" algn="ctr" defTabSz="121917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NCAB Academy: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"Lesson 3: Quote to Win" in "Quoting like a Needs Analyst" </a:t>
            </a:r>
          </a:p>
          <a:p>
            <a:pPr marL="380990" lvl="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NCAB Academy: "We are all racecar drivers"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0990" marR="0" lvl="0" indent="-38099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6572569" y="3073491"/>
            <a:ext cx="1165434" cy="1161709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980" y="2368550"/>
            <a:ext cx="1485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2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3001963"/>
            <a:ext cx="21526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2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43" y="2368550"/>
            <a:ext cx="14859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3001963"/>
            <a:ext cx="2152650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0" y="1129553"/>
            <a:ext cx="3008476" cy="4527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8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Kahneman’s</a:t>
            </a:r>
            <a:r>
              <a:rPr lang="sv-SE" dirty="0"/>
              <a:t> Systems 1 and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9738" y="1820174"/>
            <a:ext cx="6685470" cy="4563372"/>
            <a:chOff x="948344" y="1131963"/>
            <a:chExt cx="7393361" cy="50081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344" y="1131963"/>
              <a:ext cx="7393361" cy="50081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28006" y="5770764"/>
              <a:ext cx="1730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”GUT FEEL”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799" y="1207989"/>
              <a:ext cx="1867800" cy="420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”ANALYTICS”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28152" y="3665933"/>
            <a:ext cx="1565362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Unconsciously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Emotional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Effortless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897" y="2400523"/>
            <a:ext cx="13004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Consciously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Rational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Hard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Slow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3239"/>
            <a:ext cx="12192000" cy="696123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9" y="501445"/>
            <a:ext cx="10298940" cy="58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866060"/>
            <a:ext cx="8667750" cy="4219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4163" y="3939986"/>
            <a:ext cx="97975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5931" y="2463767"/>
            <a:ext cx="141577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6192" y="3877786"/>
            <a:ext cx="330670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Carbonated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additive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(E150d)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Acid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regulator (E338)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aromas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caffein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34" y="2155868"/>
            <a:ext cx="58007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 err="1">
                <a:solidFill>
                  <a:schemeClr val="tx1"/>
                </a:solidFill>
              </a:rPr>
              <a:t>Buyers</a:t>
            </a:r>
            <a:r>
              <a:rPr lang="sv-SE" dirty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…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short on </a:t>
            </a:r>
            <a:r>
              <a:rPr lang="sv-SE" b="1" dirty="0" err="1">
                <a:solidFill>
                  <a:schemeClr val="tx1"/>
                </a:solidFill>
              </a:rPr>
              <a:t>time</a:t>
            </a:r>
            <a:endParaRPr lang="sv-SE" b="1" dirty="0">
              <a:solidFill>
                <a:schemeClr val="tx1"/>
              </a:solidFill>
            </a:endParaRPr>
          </a:p>
          <a:p>
            <a:pPr lvl="1"/>
            <a:r>
              <a:rPr lang="sv-SE" dirty="0">
                <a:solidFill>
                  <a:schemeClr val="tx1"/>
                </a:solidFill>
              </a:rPr>
              <a:t>…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exposed</a:t>
            </a:r>
            <a:r>
              <a:rPr lang="sv-SE" dirty="0">
                <a:solidFill>
                  <a:schemeClr val="tx1"/>
                </a:solidFill>
              </a:rPr>
              <a:t> to </a:t>
            </a:r>
            <a:r>
              <a:rPr lang="sv-SE" b="1" dirty="0">
                <a:solidFill>
                  <a:schemeClr val="tx1"/>
                </a:solidFill>
              </a:rPr>
              <a:t>risk</a:t>
            </a:r>
            <a:r>
              <a:rPr lang="sv-SE" dirty="0">
                <a:solidFill>
                  <a:schemeClr val="tx1"/>
                </a:solidFill>
              </a:rPr>
              <a:t> – personal and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     </a:t>
            </a:r>
            <a:r>
              <a:rPr lang="sv-SE" dirty="0" err="1">
                <a:solidFill>
                  <a:schemeClr val="tx1"/>
                </a:solidFill>
              </a:rPr>
              <a:t>financial</a:t>
            </a:r>
            <a:endParaRPr lang="sv-SE" dirty="0">
              <a:solidFill>
                <a:schemeClr val="tx1"/>
              </a:solidFill>
            </a:endParaRPr>
          </a:p>
          <a:p>
            <a:pPr lvl="1"/>
            <a:r>
              <a:rPr lang="sv-SE" dirty="0">
                <a:solidFill>
                  <a:schemeClr val="tx1"/>
                </a:solidFill>
              </a:rPr>
              <a:t>…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humans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…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goverened</a:t>
            </a:r>
            <a:r>
              <a:rPr lang="sv-SE" dirty="0">
                <a:solidFill>
                  <a:schemeClr val="tx1"/>
                </a:solidFill>
              </a:rPr>
              <a:t> by ”</a:t>
            </a:r>
            <a:r>
              <a:rPr lang="sv-SE" b="1" dirty="0">
                <a:solidFill>
                  <a:schemeClr val="tx1"/>
                </a:solidFill>
              </a:rPr>
              <a:t>GUT FEEL</a:t>
            </a:r>
            <a:r>
              <a:rPr lang="sv-SE" dirty="0">
                <a:solidFill>
                  <a:schemeClr val="tx1"/>
                </a:solidFill>
              </a:rPr>
              <a:t>” in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     system 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in B2B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4" y="2042815"/>
            <a:ext cx="4370387" cy="30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396" y="450001"/>
            <a:ext cx="10992000" cy="828000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1" y="1522669"/>
            <a:ext cx="8890328" cy="48211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47819" y="864001"/>
            <a:ext cx="3398770" cy="5479834"/>
            <a:chOff x="5670430" y="1293987"/>
            <a:chExt cx="3380448" cy="5078313"/>
          </a:xfrm>
        </p:grpSpPr>
        <p:sp>
          <p:nvSpPr>
            <p:cNvPr id="6" name="TextBox 5"/>
            <p:cNvSpPr txBox="1"/>
            <p:nvPr/>
          </p:nvSpPr>
          <p:spPr>
            <a:xfrm>
              <a:off x="5670430" y="1293987"/>
              <a:ext cx="3380448" cy="50783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paradox </a:t>
              </a:r>
              <a:r>
                <a:rPr kumimoji="0" lang="sv-S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choice: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many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attributes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to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evaluate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”information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overload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”…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Requires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more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knowledge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Creates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higher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alternative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costs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Creates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uncertainty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Solution by the human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brain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Rules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thumb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Simplifications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GUT FEEL = System 1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6598024" y="3953435"/>
              <a:ext cx="941294" cy="421341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Guidelines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283" y="1857794"/>
            <a:ext cx="10992000" cy="395195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67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Have your </a:t>
            </a:r>
            <a:r>
              <a:rPr lang="en-US" sz="2667" dirty="0"/>
              <a:t>phone</a:t>
            </a:r>
            <a:r>
              <a:rPr lang="en-US" sz="2667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Get a closed question? </a:t>
            </a:r>
            <a:br>
              <a:rPr lang="en-US" sz="2667" b="0" dirty="0"/>
            </a:br>
            <a:r>
              <a:rPr lang="en-US" sz="2667" b="0" dirty="0"/>
              <a:t>=&gt; Answer with only </a:t>
            </a:r>
            <a:r>
              <a:rPr lang="en-US" sz="2667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Help each other </a:t>
            </a:r>
            <a:r>
              <a:rPr lang="en-US" sz="2667" dirty="0"/>
              <a:t>grow </a:t>
            </a:r>
            <a:r>
              <a:rPr lang="en-US" sz="2667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19056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Drivers by </a:t>
            </a:r>
            <a:r>
              <a:rPr lang="sv-SE" dirty="0" err="1"/>
              <a:t>Category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5054" y="1345363"/>
            <a:ext cx="5358670" cy="404180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sz="2600" dirty="0" err="1"/>
              <a:t>Strongest</a:t>
            </a:r>
            <a:r>
              <a:rPr lang="sv-SE" sz="2600" dirty="0"/>
              <a:t> </a:t>
            </a:r>
            <a:r>
              <a:rPr lang="sv-SE" sz="2600" dirty="0" err="1">
                <a:solidFill>
                  <a:schemeClr val="accent6"/>
                </a:solidFill>
              </a:rPr>
              <a:t>Volume</a:t>
            </a:r>
            <a:r>
              <a:rPr lang="sv-SE" sz="2600" dirty="0"/>
              <a:t> Drivers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/>
              <a:t>Service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Reliability</a:t>
            </a:r>
            <a:endParaRPr lang="sv-SE" sz="2600" dirty="0"/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Customer</a:t>
            </a:r>
            <a:r>
              <a:rPr lang="sv-SE" sz="2600" dirty="0"/>
              <a:t> Focus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Ease</a:t>
            </a:r>
            <a:r>
              <a:rPr lang="sv-SE" sz="2600" dirty="0"/>
              <a:t> </a:t>
            </a:r>
            <a:r>
              <a:rPr lang="sv-SE" sz="2600" dirty="0" err="1"/>
              <a:t>of</a:t>
            </a:r>
            <a:r>
              <a:rPr lang="sv-SE" sz="2600" dirty="0"/>
              <a:t> going business </a:t>
            </a:r>
            <a:r>
              <a:rPr lang="sv-SE" sz="2600" dirty="0" err="1"/>
              <a:t>with</a:t>
            </a:r>
            <a:endParaRPr lang="sv-SE" sz="2600" dirty="0"/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Expertise</a:t>
            </a:r>
            <a:r>
              <a:rPr lang="sv-SE" sz="2600" dirty="0"/>
              <a:t> and </a:t>
            </a:r>
            <a:r>
              <a:rPr lang="sv-SE" sz="2600" dirty="0" err="1"/>
              <a:t>advice</a:t>
            </a:r>
            <a:endParaRPr lang="sv-SE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1345363"/>
            <a:ext cx="5695362" cy="404180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sz="2600" dirty="0" err="1"/>
              <a:t>Strongest</a:t>
            </a:r>
            <a:r>
              <a:rPr lang="sv-SE" sz="2600" dirty="0"/>
              <a:t> </a:t>
            </a:r>
            <a:r>
              <a:rPr lang="sv-SE" sz="2600" dirty="0">
                <a:solidFill>
                  <a:schemeClr val="accent6"/>
                </a:solidFill>
              </a:rPr>
              <a:t>Price Premium </a:t>
            </a:r>
            <a:r>
              <a:rPr lang="sv-SE" sz="2600" dirty="0"/>
              <a:t>Drivers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/>
              <a:t>Community feeling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/>
              <a:t>Prestige and Status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Value</a:t>
            </a:r>
            <a:r>
              <a:rPr lang="sv-SE" sz="2600" dirty="0"/>
              <a:t> </a:t>
            </a:r>
            <a:r>
              <a:rPr lang="sv-SE" sz="2600" dirty="0" err="1"/>
              <a:t>creation</a:t>
            </a:r>
            <a:endParaRPr lang="sv-SE" sz="2600" dirty="0"/>
          </a:p>
          <a:p>
            <a:pPr marL="622300" lvl="1" indent="-342900">
              <a:buFont typeface="+mj-lt"/>
              <a:buAutoNum type="arabicPeriod"/>
            </a:pPr>
            <a:r>
              <a:rPr lang="sv-SE" sz="2600" dirty="0"/>
              <a:t>Inspiration</a:t>
            </a:r>
          </a:p>
          <a:p>
            <a:pPr marL="622300" lvl="1" indent="-342900">
              <a:buFont typeface="+mj-lt"/>
              <a:buAutoNum type="arabicPeriod"/>
            </a:pPr>
            <a:r>
              <a:rPr lang="sv-SE" sz="2600" dirty="0" err="1"/>
              <a:t>Delivery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0996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takeaways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99999" y="660829"/>
            <a:ext cx="10992001" cy="4302001"/>
          </a:xfrm>
        </p:spPr>
        <p:txBody>
          <a:bodyPr anchor="ctr">
            <a:normAutofit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price</a:t>
            </a:r>
            <a:r>
              <a:rPr lang="sv-SE" sz="2400" dirty="0"/>
              <a:t> a </a:t>
            </a:r>
            <a:r>
              <a:rPr lang="sv-SE" sz="2400" dirty="0" err="1"/>
              <a:t>customer</a:t>
            </a:r>
            <a:r>
              <a:rPr lang="sv-SE" sz="2400" dirty="0"/>
              <a:t> is </a:t>
            </a:r>
            <a:r>
              <a:rPr lang="sv-SE" sz="2400" dirty="0" err="1"/>
              <a:t>willing</a:t>
            </a:r>
            <a:r>
              <a:rPr lang="sv-SE" sz="2400" dirty="0"/>
              <a:t> to </a:t>
            </a:r>
            <a:r>
              <a:rPr lang="sv-SE" sz="2400" dirty="0" err="1"/>
              <a:t>pay</a:t>
            </a:r>
            <a:r>
              <a:rPr lang="sv-SE" sz="2400" dirty="0"/>
              <a:t> is </a:t>
            </a:r>
            <a:r>
              <a:rPr lang="sv-SE" sz="2400" dirty="0" err="1"/>
              <a:t>based</a:t>
            </a:r>
            <a:r>
              <a:rPr lang="sv-SE" sz="2400" dirty="0"/>
              <a:t> on the </a:t>
            </a:r>
            <a:r>
              <a:rPr lang="sv-SE" sz="2400" dirty="0" err="1"/>
              <a:t>perceived</a:t>
            </a:r>
            <a:r>
              <a:rPr lang="sv-SE" sz="2400" dirty="0"/>
              <a:t> </a:t>
            </a:r>
            <a:r>
              <a:rPr lang="sv-SE" sz="2400" dirty="0" err="1"/>
              <a:t>value</a:t>
            </a:r>
            <a:r>
              <a:rPr lang="sv-SE" sz="2400" dirty="0"/>
              <a:t> vs alternatives</a:t>
            </a:r>
          </a:p>
          <a:p>
            <a:pPr lvl="1"/>
            <a:r>
              <a:rPr lang="sv-SE" sz="2400" b="0" dirty="0" err="1"/>
              <a:t>Our</a:t>
            </a:r>
            <a:r>
              <a:rPr lang="sv-SE" sz="2400" b="0" dirty="0"/>
              <a:t> </a:t>
            </a:r>
            <a:r>
              <a:rPr lang="sv-SE" sz="2400" b="0" dirty="0" err="1"/>
              <a:t>ability</a:t>
            </a:r>
            <a:r>
              <a:rPr lang="sv-SE" sz="2400" b="0" dirty="0"/>
              <a:t> to </a:t>
            </a:r>
            <a:r>
              <a:rPr lang="sv-SE" sz="2400" b="0" dirty="0" err="1"/>
              <a:t>communicate</a:t>
            </a:r>
            <a:r>
              <a:rPr lang="sv-SE" sz="2400" b="0" dirty="0"/>
              <a:t> and </a:t>
            </a:r>
            <a:r>
              <a:rPr lang="sv-SE" sz="2400" b="0" dirty="0" err="1"/>
              <a:t>differentiate</a:t>
            </a:r>
            <a:r>
              <a:rPr lang="sv-SE" sz="2400" b="0" dirty="0"/>
              <a:t> </a:t>
            </a:r>
            <a:r>
              <a:rPr lang="sv-SE" sz="2400" b="0" dirty="0" err="1"/>
              <a:t>values</a:t>
            </a:r>
            <a:r>
              <a:rPr lang="sv-SE" sz="2400" b="0" dirty="0"/>
              <a:t> is </a:t>
            </a:r>
            <a:r>
              <a:rPr lang="sv-SE" sz="2400" b="0" dirty="0" err="1"/>
              <a:t>key</a:t>
            </a:r>
            <a:endParaRPr lang="sv-SE" sz="2400" b="0" dirty="0"/>
          </a:p>
          <a:p>
            <a:pPr lvl="1"/>
            <a:r>
              <a:rPr lang="sv-SE" sz="2400" b="0" dirty="0" err="1"/>
              <a:t>Cost</a:t>
            </a:r>
            <a:r>
              <a:rPr lang="sv-SE" sz="2400" b="0" dirty="0"/>
              <a:t> is </a:t>
            </a:r>
            <a:r>
              <a:rPr lang="sv-SE" sz="2400" b="0" dirty="0" err="1"/>
              <a:t>only</a:t>
            </a:r>
            <a:r>
              <a:rPr lang="sv-SE" sz="2400" b="0" dirty="0"/>
              <a:t> relevant to </a:t>
            </a:r>
            <a:r>
              <a:rPr lang="sv-SE" sz="2400" b="0" dirty="0" err="1"/>
              <a:t>us</a:t>
            </a:r>
            <a:r>
              <a:rPr lang="sv-SE" sz="2400" b="0" dirty="0"/>
              <a:t> (not </a:t>
            </a:r>
            <a:r>
              <a:rPr lang="sv-SE" sz="2400" b="0" dirty="0" err="1"/>
              <a:t>connected</a:t>
            </a:r>
            <a:r>
              <a:rPr lang="sv-SE" sz="2400" b="0" dirty="0"/>
              <a:t> to </a:t>
            </a:r>
            <a:r>
              <a:rPr lang="sv-SE" sz="2400" b="0" dirty="0" err="1"/>
              <a:t>price</a:t>
            </a:r>
            <a:r>
              <a:rPr lang="sv-SE" sz="24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2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0586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sv-SE" sz="2000" dirty="0" err="1"/>
              <a:t>Breakout</a:t>
            </a:r>
            <a:r>
              <a:rPr lang="sv-SE" sz="2000" dirty="0"/>
              <a:t> </a:t>
            </a:r>
            <a:r>
              <a:rPr lang="sv-SE" sz="2000" dirty="0" err="1"/>
              <a:t>room</a:t>
            </a:r>
            <a:endParaRPr lang="en-US" sz="20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1" y="1173498"/>
            <a:ext cx="6431719" cy="5192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b="0" dirty="0"/>
              <a:t>You have received &amp; validated this RFQ. Time to write the quote!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300" b="0" dirty="0"/>
              <a:t>But before you do: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What do you usually check yourself </a:t>
            </a:r>
            <a:r>
              <a:rPr lang="en-US" sz="2300" u="sng" dirty="0"/>
              <a:t>before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accent6"/>
                </a:solidFill>
              </a:rPr>
              <a:t>writing the quote</a:t>
            </a:r>
            <a:r>
              <a:rPr lang="en-US" sz="2300" dirty="0"/>
              <a:t>, to ensure success?</a:t>
            </a:r>
            <a:r>
              <a:rPr lang="en-US" sz="2300" dirty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What do you usually check yourself </a:t>
            </a:r>
            <a:r>
              <a:rPr lang="en-US" sz="2300" u="sng" dirty="0"/>
              <a:t>before</a:t>
            </a:r>
            <a:r>
              <a:rPr lang="en-US" sz="2300" dirty="0"/>
              <a:t> you </a:t>
            </a:r>
            <a:r>
              <a:rPr lang="en-US" sz="2300" dirty="0">
                <a:solidFill>
                  <a:schemeClr val="accent6"/>
                </a:solidFill>
              </a:rPr>
              <a:t>send it to the customer</a:t>
            </a:r>
            <a:r>
              <a:rPr lang="en-US" sz="2300" dirty="0"/>
              <a:t>, to ensure success?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300" b="0" i="1" dirty="0"/>
              <a:t>Example: systems, colleagues, 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300" b="0" dirty="0"/>
              <a:t>1 person takes notes and shares in big group. </a:t>
            </a:r>
            <a:br>
              <a:rPr lang="en-US" sz="2300" b="0" dirty="0"/>
            </a:br>
            <a:r>
              <a:rPr lang="en-US" sz="2300" b="0" dirty="0"/>
              <a:t>You have 7 min to discuss.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474545"/>
            <a:ext cx="1228144" cy="627217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6834527" y="160421"/>
            <a:ext cx="5503700" cy="620554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5174" y="1000356"/>
            <a:ext cx="38195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DTAM = €3M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GB" sz="1900" b="1" baseline="3000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st</a:t>
            </a: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 NCAB order = May 2020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Hit-rate = 5%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Quote requirement = 8L HDI, ISO13485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50, 5K (20sqm), 10K (40sqm) pcs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End customer = medical – </a:t>
            </a:r>
            <a:b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</a:b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pre-natal hand held ultrasound devices - ISO13485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Technical discussions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8L HDI - Tight Tolerances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50pcs in 15 days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5000 and 10000 6 weeks LT</a:t>
            </a:r>
            <a:endParaRPr lang="en-US" sz="1900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0" y="1537855"/>
            <a:ext cx="5947029" cy="53201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0" dirty="0"/>
              <a:t>Checklist before </a:t>
            </a:r>
            <a:r>
              <a:rPr lang="en-US" sz="2000" dirty="0"/>
              <a:t>writing</a:t>
            </a:r>
            <a:r>
              <a:rPr lang="en-US" sz="2000" b="0" dirty="0"/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000" b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0" dirty="0"/>
              <a:t>Checklist before </a:t>
            </a:r>
            <a:r>
              <a:rPr lang="en-US" sz="2000" dirty="0"/>
              <a:t>sending</a:t>
            </a:r>
            <a:r>
              <a:rPr lang="en-US" sz="2000" b="0" dirty="0"/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474545"/>
            <a:ext cx="1228144" cy="6272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0000" y="6929737"/>
            <a:ext cx="10992000" cy="7029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547029" y="1188346"/>
            <a:ext cx="5503700" cy="6019162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1521" y="2018722"/>
            <a:ext cx="381959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DTAM = €3M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GB" b="1" baseline="3000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st</a:t>
            </a: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 NCAB order = May 2020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Hit-rate = 5%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Quote requirement = 8L HDI, ISO13485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50, 5K (20sqm), 10K (40sqm) pcs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End customer = medical – </a:t>
            </a:r>
            <a:b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</a:b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pre-natal hand held ultrasound devices - ISO13485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Technical discussions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8L HDI - Tight Tolerances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50pcs in 15 days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5000 and 10000 6 weeks LT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en-US" sz="2000" dirty="0"/>
              <a:t>What do you usually check yourself before writing the quote? </a:t>
            </a:r>
            <a:br>
              <a:rPr lang="en-US" sz="2000" dirty="0"/>
            </a:br>
            <a:r>
              <a:rPr lang="en-US" sz="2000" dirty="0"/>
              <a:t>What do you usually check yourself before you send it to the customer?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33967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1" y="1255222"/>
            <a:ext cx="5947029" cy="56027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 dirty="0"/>
              <a:t>Checklist: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Quote history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Check </a:t>
            </a:r>
            <a:r>
              <a:rPr lang="en-US" sz="1600" b="0" dirty="0" smtClean="0"/>
              <a:t>End customer relationship</a:t>
            </a:r>
            <a:endParaRPr lang="en-US" sz="16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Materials to suggest?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Experience with same quotes with same technology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Prototype at same factory as series? 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Lead time at factories for volume &amp; technology?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Look at PSL 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Yearly needs/quantity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How high tolerance</a:t>
            </a:r>
            <a:r>
              <a:rPr lang="en-US" sz="1600" b="0" dirty="0" smtClean="0"/>
              <a:t>? DFM!</a:t>
            </a:r>
            <a:endParaRPr lang="en-US" sz="16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Discuss with technical department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Check suggestion with factory for better price / product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Check if everything on the list is in the quote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Make note about tolerances / technical info 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Note we have reserved capacity at factory (after I have checked of course)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Note we want first-run feedback before 10 000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Check profit &amp; margin – are we making good money?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0" dirty="0"/>
              <a:t>Invite end customer in the quote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2"/>
                </a:solidFill>
              </a:rPr>
              <a:t>High light added value/complexities in the quote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474545"/>
            <a:ext cx="1228144" cy="6272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0000" y="6929737"/>
            <a:ext cx="10992000" cy="7029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700986" y="1329664"/>
            <a:ext cx="5503700" cy="6019162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5900" y="2195185"/>
            <a:ext cx="381959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DTAM = €3M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GB" b="1" baseline="3000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st</a:t>
            </a: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 NCAB order = May 2020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Hit-rate = 5%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Quote requirement = 8L HDI, ISO13485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50, 5K (20sqm), 10K (40sqm) pcs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End customer = medical – </a:t>
            </a:r>
            <a:b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</a:b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pre-natal hand held ultrasound devices - ISO13485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Technical discussions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8L HDI - Tight Tolerances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50pcs in 15 days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</a:rPr>
              <a:t>5000 and 10000 6 weeks LT</a:t>
            </a:r>
            <a:endParaRPr lang="en-US" b="1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en-US" sz="2000" dirty="0"/>
              <a:t>What do you usually check yourself before writing the quote? </a:t>
            </a:r>
            <a:br>
              <a:rPr lang="en-US" sz="2000" dirty="0"/>
            </a:br>
            <a:r>
              <a:rPr lang="en-US" sz="2000" dirty="0"/>
              <a:t>What do you usually check yourself before you send it to the customer?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1464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635" y="360000"/>
            <a:ext cx="7478730" cy="63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9999" y="1536680"/>
            <a:ext cx="10992001" cy="4392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smtClean="0"/>
              <a:t>Based </a:t>
            </a:r>
            <a:r>
              <a:rPr lang="en-US" b="0" dirty="0"/>
              <a:t>on what you have learned so far: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STOP</a:t>
            </a:r>
            <a:r>
              <a:rPr lang="en-US" b="0" dirty="0"/>
              <a:t> doing when it comes to quoting in the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START</a:t>
            </a:r>
            <a:r>
              <a:rPr lang="en-US" b="0" dirty="0"/>
              <a:t> doing when it comes to quoting in the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CONTINUE</a:t>
            </a:r>
            <a:r>
              <a:rPr lang="en-US" b="0" dirty="0"/>
              <a:t> doing when it comes to quoting, that you do so well already? </a:t>
            </a:r>
          </a:p>
        </p:txBody>
      </p:sp>
    </p:spTree>
    <p:extLst>
      <p:ext uri="{BB962C8B-B14F-4D97-AF65-F5344CB8AC3E}">
        <p14:creationId xmlns:p14="http://schemas.microsoft.com/office/powerpoint/2010/main" val="11112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366" y="577305"/>
            <a:ext cx="7849265" cy="369312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open 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Profile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Sympa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&amp; Development”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www.symahr.net/ncab</a:t>
            </a: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65" y="4270623"/>
            <a:ext cx="7386065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47236"/>
            <a:ext cx="1219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 Margin</a:t>
            </a:r>
            <a:br>
              <a:rPr kumimoji="0" lang="en-US" sz="4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Gross Profit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1" y="536570"/>
            <a:ext cx="6689349" cy="2528900"/>
          </a:xfrm>
          <a:prstGeom prst="rect">
            <a:avLst/>
          </a:prstGeom>
        </p:spPr>
      </p:pic>
      <p:sp>
        <p:nvSpPr>
          <p:cNvPr id="6" name="Underrubrik 1"/>
          <p:cNvSpPr txBox="1">
            <a:spLocks/>
          </p:cNvSpPr>
          <p:nvPr/>
        </p:nvSpPr>
        <p:spPr>
          <a:xfrm>
            <a:off x="0" y="4998663"/>
            <a:ext cx="12191999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sv-SE" sz="2400" dirty="0" err="1"/>
              <a:t>Ensure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get </a:t>
            </a:r>
            <a:r>
              <a:rPr lang="sv-SE" sz="2400" dirty="0" err="1"/>
              <a:t>paid</a:t>
            </a:r>
            <a:r>
              <a:rPr lang="sv-SE" sz="2400" dirty="0"/>
              <a:t> for the </a:t>
            </a:r>
            <a:r>
              <a:rPr lang="sv-SE" sz="2400" dirty="0" err="1"/>
              <a:t>value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provide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/>
              <a:t>and </a:t>
            </a:r>
            <a:br>
              <a:rPr lang="sv-SE" sz="2400" dirty="0"/>
            </a:br>
            <a:r>
              <a:rPr lang="sv-SE" sz="2400" dirty="0" err="1"/>
              <a:t>Protect</a:t>
            </a:r>
            <a:r>
              <a:rPr lang="sv-SE" sz="2400" dirty="0"/>
              <a:t> </a:t>
            </a:r>
            <a:r>
              <a:rPr lang="sv-SE" sz="2400" dirty="0" err="1"/>
              <a:t>our</a:t>
            </a:r>
            <a:r>
              <a:rPr lang="sv-SE" sz="2400" dirty="0"/>
              <a:t> </a:t>
            </a:r>
            <a:r>
              <a:rPr lang="sv-SE" sz="2400" dirty="0" err="1"/>
              <a:t>profitability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4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35E22-52A4-CF42-8B05-47FF49C76F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</a:t>
            </a:r>
            <a:r>
              <a:rPr lang="en-US" b="0"/>
              <a:t>| Corporate Presentation</a:t>
            </a:r>
            <a:endParaRPr lang="sv-SE" b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6C845-8489-6E4A-A05E-BC432FE4CC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29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0001" y="1487232"/>
            <a:ext cx="10992001" cy="1160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sz="2133" b="0" dirty="0" smtClean="0"/>
              <a:t>Lets clarify the terms:</a:t>
            </a:r>
            <a:endParaRPr lang="en-GB" altLang="zh-CN" sz="2133" b="0" dirty="0"/>
          </a:p>
          <a:p>
            <a:pPr marL="0" indent="0">
              <a:buNone/>
            </a:pPr>
            <a:endParaRPr lang="en-GB" altLang="zh-CN" sz="2133" b="0" dirty="0"/>
          </a:p>
          <a:p>
            <a:pPr marL="0" indent="0">
              <a:buNone/>
            </a:pPr>
            <a:r>
              <a:rPr lang="en-US" altLang="zh-CN" sz="2133" dirty="0"/>
              <a:t>Basics: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CN" sz="2133" b="0" dirty="0" smtClean="0"/>
              <a:t>Cost </a:t>
            </a:r>
            <a:r>
              <a:rPr lang="en-US" altLang="zh-CN" sz="2133" b="0" dirty="0"/>
              <a:t>1USD </a:t>
            </a:r>
            <a:endParaRPr lang="en-US" altLang="zh-CN" sz="2133" b="0" dirty="0" smtClean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CN" sz="2133" b="0" dirty="0" smtClean="0"/>
              <a:t>Selling Price: 1,50USD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CN" sz="2133" b="0" dirty="0" smtClean="0"/>
              <a:t>Adder </a:t>
            </a:r>
            <a:r>
              <a:rPr lang="en-US" altLang="zh-CN" sz="2133" b="0" dirty="0"/>
              <a:t>50</a:t>
            </a:r>
            <a:r>
              <a:rPr lang="en-US" altLang="zh-CN" sz="2133" b="0" dirty="0" smtClean="0"/>
              <a:t>%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CN" sz="2133" b="0" dirty="0" smtClean="0"/>
              <a:t>Gross </a:t>
            </a:r>
            <a:r>
              <a:rPr lang="en-US" altLang="zh-CN" sz="2133" b="0" dirty="0"/>
              <a:t>profit: </a:t>
            </a:r>
            <a:r>
              <a:rPr lang="en-US" altLang="zh-CN" sz="2133" b="0" dirty="0" smtClean="0"/>
              <a:t>0,50</a:t>
            </a:r>
            <a:r>
              <a:rPr lang="en-US" altLang="zh-CN" sz="2133" b="0" dirty="0" smtClean="0">
                <a:solidFill>
                  <a:schemeClr val="accent6"/>
                </a:solidFill>
              </a:rPr>
              <a:t> </a:t>
            </a:r>
            <a:r>
              <a:rPr lang="en-US" altLang="zh-CN" sz="2133" b="0" dirty="0" smtClean="0"/>
              <a:t>USD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CN" sz="2133" b="0" dirty="0" smtClean="0"/>
              <a:t>Gross </a:t>
            </a:r>
            <a:r>
              <a:rPr lang="en-US" altLang="zh-CN" sz="2133" b="0" dirty="0"/>
              <a:t>margin: 33%</a:t>
            </a:r>
          </a:p>
          <a:p>
            <a:pPr marL="0" indent="0">
              <a:buNone/>
            </a:pPr>
            <a:endParaRPr lang="en-US" altLang="zh-CN" sz="2133" b="0" dirty="0"/>
          </a:p>
          <a:p>
            <a:pPr marL="0" indent="0">
              <a:buNone/>
            </a:pPr>
            <a:endParaRPr lang="en-US" altLang="zh-CN" sz="2133" b="0" dirty="0"/>
          </a:p>
        </p:txBody>
      </p:sp>
      <p:sp>
        <p:nvSpPr>
          <p:cNvPr id="8" name="Rectangular Callout 7"/>
          <p:cNvSpPr/>
          <p:nvPr/>
        </p:nvSpPr>
        <p:spPr>
          <a:xfrm>
            <a:off x="4497356" y="360000"/>
            <a:ext cx="4749282" cy="2406072"/>
          </a:xfrm>
          <a:prstGeom prst="wedgeRectCallout">
            <a:avLst>
              <a:gd name="adj1" fmla="val -98092"/>
              <a:gd name="adj2" fmla="val 7122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our </a:t>
            </a:r>
            <a:r>
              <a:rPr lang="en-GB" b="1" dirty="0">
                <a:solidFill>
                  <a:srgbClr val="C00000"/>
                </a:solidFill>
              </a:rPr>
              <a:t>E</a:t>
            </a:r>
            <a:r>
              <a:rPr lang="en-GB" b="1" dirty="0" smtClean="0">
                <a:solidFill>
                  <a:srgbClr val="C00000"/>
                </a:solidFill>
              </a:rPr>
              <a:t>xpenses</a:t>
            </a:r>
            <a:r>
              <a:rPr lang="en-GB" dirty="0" smtClean="0"/>
              <a:t> on PCB´s as well as freight costs.</a:t>
            </a:r>
          </a:p>
          <a:p>
            <a:pPr algn="ctr"/>
            <a:r>
              <a:rPr lang="en-GB" sz="2400" dirty="0" smtClean="0"/>
              <a:t>This what </a:t>
            </a:r>
            <a:r>
              <a:rPr lang="en-GB" sz="2400" u="sng" dirty="0" smtClean="0"/>
              <a:t>we pay </a:t>
            </a:r>
            <a:endParaRPr lang="en-GB" sz="2400" u="sng" dirty="0"/>
          </a:p>
        </p:txBody>
      </p:sp>
      <p:sp>
        <p:nvSpPr>
          <p:cNvPr id="9" name="Rectangular Callout 8"/>
          <p:cNvSpPr/>
          <p:nvPr/>
        </p:nvSpPr>
        <p:spPr>
          <a:xfrm>
            <a:off x="5900058" y="799099"/>
            <a:ext cx="4749282" cy="2406072"/>
          </a:xfrm>
          <a:prstGeom prst="wedgeRectCallout">
            <a:avLst>
              <a:gd name="adj1" fmla="val -98092"/>
              <a:gd name="adj2" fmla="val 7122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This is our </a:t>
            </a:r>
            <a:r>
              <a:rPr lang="en-GB" b="1" dirty="0" smtClean="0">
                <a:solidFill>
                  <a:srgbClr val="C00000"/>
                </a:solidFill>
              </a:rPr>
              <a:t>Price</a:t>
            </a:r>
            <a:r>
              <a:rPr lang="en-GB" b="1" dirty="0" smtClean="0"/>
              <a:t> for PCB´s as well as freight costs, </a:t>
            </a:r>
            <a:r>
              <a:rPr lang="en-GB" b="1" dirty="0" err="1" smtClean="0"/>
              <a:t>etc</a:t>
            </a:r>
            <a:endParaRPr lang="en-GB" b="1" dirty="0" smtClean="0"/>
          </a:p>
          <a:p>
            <a:pPr algn="ctr"/>
            <a:r>
              <a:rPr lang="en-GB" sz="2400" b="1" dirty="0" smtClean="0"/>
              <a:t>This is what Customer pay</a:t>
            </a:r>
            <a:endParaRPr lang="en-GB" sz="2400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6871997" y="1872688"/>
            <a:ext cx="4384919" cy="2652422"/>
          </a:xfrm>
          <a:prstGeom prst="wedgeRectCallout">
            <a:avLst>
              <a:gd name="adj1" fmla="val -121275"/>
              <a:gd name="adj2" fmla="val 5299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our first line of </a:t>
            </a:r>
            <a:r>
              <a:rPr lang="en-GB" b="1" dirty="0" smtClean="0">
                <a:solidFill>
                  <a:srgbClr val="C00000"/>
                </a:solidFill>
              </a:rPr>
              <a:t>Profit.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This is what pays our Rent, Salaries </a:t>
            </a:r>
            <a:r>
              <a:rPr lang="en-GB" sz="2400" dirty="0" err="1" smtClean="0">
                <a:solidFill>
                  <a:schemeClr val="bg1"/>
                </a:solidFill>
              </a:rPr>
              <a:t>etc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640760" y="1723383"/>
            <a:ext cx="4749282" cy="2406072"/>
          </a:xfrm>
          <a:prstGeom prst="wedgeRectCallout">
            <a:avLst>
              <a:gd name="adj1" fmla="val -121275"/>
              <a:gd name="adj2" fmla="val 5299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a </a:t>
            </a:r>
            <a:r>
              <a:rPr lang="en-GB" b="1" dirty="0" smtClean="0">
                <a:solidFill>
                  <a:srgbClr val="C00000"/>
                </a:solidFill>
              </a:rPr>
              <a:t>% adder </a:t>
            </a:r>
            <a:r>
              <a:rPr lang="en-GB" dirty="0" smtClean="0"/>
              <a:t>on our cost (expenses) to get to a Selling price. </a:t>
            </a:r>
          </a:p>
          <a:p>
            <a:pPr algn="ctr"/>
            <a:r>
              <a:rPr lang="en-GB" u="sng" dirty="0" smtClean="0"/>
              <a:t>Do not confuse with Gross margin.</a:t>
            </a:r>
          </a:p>
          <a:p>
            <a:pPr algn="ctr"/>
            <a:r>
              <a:rPr lang="en-GB" dirty="0" smtClean="0"/>
              <a:t>Will Show a better way</a:t>
            </a:r>
            <a:r>
              <a:rPr lang="en-SE" dirty="0" smtClean="0"/>
              <a:t>…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6523719" y="3039395"/>
            <a:ext cx="4384919" cy="2652422"/>
          </a:xfrm>
          <a:prstGeom prst="wedgeRectCallout">
            <a:avLst>
              <a:gd name="adj1" fmla="val -126169"/>
              <a:gd name="adj2" fmla="val 2556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the </a:t>
            </a:r>
            <a:r>
              <a:rPr lang="en-GB" b="1" dirty="0" smtClean="0">
                <a:solidFill>
                  <a:srgbClr val="C00000"/>
                </a:solidFill>
              </a:rPr>
              <a:t>% of Margin </a:t>
            </a:r>
            <a:r>
              <a:rPr lang="en-GB" dirty="0" smtClean="0"/>
              <a:t>our </a:t>
            </a:r>
          </a:p>
          <a:p>
            <a:pPr algn="ctr"/>
            <a:r>
              <a:rPr lang="en-GB" dirty="0" smtClean="0"/>
              <a:t>Gross profit has of our </a:t>
            </a:r>
            <a:r>
              <a:rPr lang="en-GB" b="1" u="sng" dirty="0"/>
              <a:t>S</a:t>
            </a:r>
            <a:r>
              <a:rPr lang="en-GB" b="1" u="sng" dirty="0" smtClean="0"/>
              <a:t>elling price</a:t>
            </a:r>
            <a:endParaRPr lang="en-GB" b="1" dirty="0" smtClean="0">
              <a:solidFill>
                <a:srgbClr val="C00000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0" grpId="0" animBg="1"/>
      <p:bldP spid="10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Today’s</a:t>
            </a:r>
            <a:r>
              <a:rPr lang="sv-SE" sz="2400" dirty="0"/>
              <a:t> agenda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sv-SE" dirty="0"/>
              <a:t>SMART-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Quote</a:t>
            </a:r>
            <a:r>
              <a:rPr lang="sv-SE" dirty="0"/>
              <a:t> to </a:t>
            </a:r>
            <a:r>
              <a:rPr lang="sv-SE" dirty="0" err="1"/>
              <a:t>Win</a:t>
            </a:r>
            <a:endParaRPr lang="sv-SE" dirty="0"/>
          </a:p>
          <a:p>
            <a:pPr marL="609585" indent="-609585">
              <a:buFont typeface="+mj-lt"/>
              <a:buAutoNum type="arabicPeriod"/>
            </a:pPr>
            <a:r>
              <a:rPr lang="sv-SE" dirty="0"/>
              <a:t>Gross </a:t>
            </a:r>
            <a:r>
              <a:rPr lang="sv-SE" dirty="0" err="1"/>
              <a:t>Margin</a:t>
            </a:r>
            <a:r>
              <a:rPr lang="sv-SE" dirty="0"/>
              <a:t> &amp; Profits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endParaRPr lang="sv-SE" dirty="0"/>
          </a:p>
          <a:p>
            <a:pPr marL="609585" indent="-609585">
              <a:buFont typeface="+mj-lt"/>
              <a:buAutoNum type="arabicPeriod"/>
            </a:pPr>
            <a:r>
              <a:rPr lang="sv-SE" dirty="0"/>
              <a:t>SMART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35E22-52A4-CF42-8B05-47FF49C76F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</a:t>
            </a:r>
            <a:r>
              <a:rPr lang="en-US" b="0"/>
              <a:t>| Corporate Presentation</a:t>
            </a:r>
            <a:endParaRPr lang="sv-SE" b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6C845-8489-6E4A-A05E-BC432FE4CC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30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9999" y="1813803"/>
            <a:ext cx="10992001" cy="11604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altLang="zh-CN" sz="2133" b="0" dirty="0"/>
          </a:p>
          <a:p>
            <a:pPr marL="0" indent="0">
              <a:buNone/>
            </a:pPr>
            <a:endParaRPr lang="en-US" altLang="zh-CN" sz="2133" b="0" dirty="0"/>
          </a:p>
          <a:p>
            <a:pPr marL="0" indent="0">
              <a:buNone/>
            </a:pPr>
            <a:endParaRPr lang="en-US" altLang="zh-CN" sz="2133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 smtClean="0"/>
              <a:t>Cheat sheet: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51826"/>
              </p:ext>
            </p:extLst>
          </p:nvPr>
        </p:nvGraphicFramePr>
        <p:xfrm>
          <a:off x="419879" y="936000"/>
          <a:ext cx="11172122" cy="377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9058183" imgH="2295656" progId="Excel.Sheet.12">
                  <p:embed/>
                </p:oleObj>
              </mc:Choice>
              <mc:Fallback>
                <p:oleObj name="Worksheet" r:id="rId4" imgW="9058183" imgH="22956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879" y="936000"/>
                        <a:ext cx="11172122" cy="3775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3732245" y="360000"/>
            <a:ext cx="3265714" cy="1856792"/>
          </a:xfrm>
          <a:prstGeom prst="wedgeRectCallout">
            <a:avLst>
              <a:gd name="adj1" fmla="val 84596"/>
              <a:gd name="adj2" fmla="val 2229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Looks fun?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..you will easily do this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 6 minutes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Start </a:t>
            </a:r>
            <a:r>
              <a:rPr lang="en-GB" dirty="0" smtClean="0">
                <a:solidFill>
                  <a:schemeClr val="tx1"/>
                </a:solidFill>
              </a:rPr>
              <a:t>the timing!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35E22-52A4-CF42-8B05-47FF49C76F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</a:t>
            </a:r>
            <a:r>
              <a:rPr lang="en-US" b="0"/>
              <a:t>| Corporate Presentation</a:t>
            </a:r>
            <a:endParaRPr lang="sv-SE" b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6C845-8489-6E4A-A05E-BC432FE4CC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31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9999" y="1813803"/>
            <a:ext cx="10992001" cy="11604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altLang="zh-CN" sz="2133" b="0" dirty="0"/>
          </a:p>
          <a:p>
            <a:pPr marL="0" indent="0">
              <a:buNone/>
            </a:pPr>
            <a:endParaRPr lang="en-US" altLang="zh-CN" sz="2133" b="0" dirty="0"/>
          </a:p>
          <a:p>
            <a:pPr marL="0" indent="0">
              <a:buNone/>
            </a:pPr>
            <a:endParaRPr lang="en-US" altLang="zh-CN" sz="2133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 smtClean="0"/>
              <a:t>Cheat sheet: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9999" y="850579"/>
            <a:ext cx="98036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Best calculation ever: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I know my Cost and now want to price it so I hit a wished Gross Margin %</a:t>
            </a:r>
          </a:p>
          <a:p>
            <a:r>
              <a:rPr lang="en-GB" dirty="0" smtClean="0"/>
              <a:t>Cost: 248USD  I want to get to a Price that gives me 38% Gross Margin.</a:t>
            </a:r>
          </a:p>
          <a:p>
            <a:endParaRPr lang="en-GB" dirty="0" smtClean="0"/>
          </a:p>
          <a:p>
            <a:r>
              <a:rPr lang="en-GB" dirty="0" smtClean="0"/>
              <a:t>38% is numerically 0,38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Secret sauce: </a:t>
            </a:r>
            <a:r>
              <a:rPr lang="en-GB" dirty="0" smtClean="0"/>
              <a:t>0,38...what </a:t>
            </a:r>
            <a:r>
              <a:rPr lang="en-GB" u="sng" dirty="0" smtClean="0"/>
              <a:t>is missing </a:t>
            </a:r>
            <a:r>
              <a:rPr lang="en-GB" dirty="0" smtClean="0"/>
              <a:t>to get to 1</a:t>
            </a:r>
            <a:r>
              <a:rPr lang="en-SE" dirty="0" smtClean="0"/>
              <a:t>…</a:t>
            </a:r>
            <a:r>
              <a:rPr lang="en-GB" dirty="0" smtClean="0"/>
              <a:t>well 0,62.</a:t>
            </a:r>
          </a:p>
          <a:p>
            <a:r>
              <a:rPr lang="en-GB" dirty="0" smtClean="0"/>
              <a:t>Take your Cost and </a:t>
            </a:r>
            <a:r>
              <a:rPr lang="en-GB" b="1" dirty="0" smtClean="0">
                <a:solidFill>
                  <a:srgbClr val="C00000"/>
                </a:solidFill>
              </a:rPr>
              <a:t>divide</a:t>
            </a:r>
            <a:r>
              <a:rPr lang="en-GB" dirty="0" smtClean="0"/>
              <a:t> it with what's missing to get to one.</a:t>
            </a:r>
          </a:p>
          <a:p>
            <a:r>
              <a:rPr lang="en-GB" dirty="0" smtClean="0"/>
              <a:t>248/0,62 = 400USD this is now a selling price with 38% Gross Margin</a:t>
            </a:r>
          </a:p>
          <a:p>
            <a:endParaRPr lang="en-GB" dirty="0"/>
          </a:p>
          <a:p>
            <a:r>
              <a:rPr lang="en-GB" dirty="0" smtClean="0"/>
              <a:t>Now I want 45% Gross margin</a:t>
            </a:r>
            <a:r>
              <a:rPr lang="en-SE" dirty="0" smtClean="0"/>
              <a:t>…</a:t>
            </a:r>
            <a:r>
              <a:rPr lang="en-GB" dirty="0" smtClean="0"/>
              <a:t>well that</a:t>
            </a:r>
            <a:r>
              <a:rPr lang="en-SE" dirty="0" smtClean="0"/>
              <a:t>’</a:t>
            </a:r>
            <a:r>
              <a:rPr lang="en-GB" dirty="0" smtClean="0"/>
              <a:t>s 0,45, now I miss 0,55 to get to 1</a:t>
            </a:r>
            <a:r>
              <a:rPr lang="en-SE" dirty="0" smtClean="0"/>
              <a:t>…</a:t>
            </a:r>
            <a:r>
              <a:rPr lang="en-GB" dirty="0" smtClean="0"/>
              <a:t>so</a:t>
            </a:r>
          </a:p>
          <a:p>
            <a:r>
              <a:rPr lang="en-GB" dirty="0" smtClean="0"/>
              <a:t>248/0,55 = 450,90USD, wow Easy!</a:t>
            </a:r>
          </a:p>
          <a:p>
            <a:endParaRPr lang="en-GB" dirty="0" smtClean="0"/>
          </a:p>
          <a:p>
            <a:r>
              <a:rPr lang="en-GB" b="1" dirty="0" smtClean="0"/>
              <a:t>Lets check</a:t>
            </a:r>
            <a:r>
              <a:rPr lang="en-SE" dirty="0" smtClean="0"/>
              <a:t>…</a:t>
            </a:r>
            <a:r>
              <a:rPr lang="en-GB" dirty="0"/>
              <a:t>S</a:t>
            </a:r>
            <a:r>
              <a:rPr lang="en-GB" dirty="0" smtClean="0"/>
              <a:t>ell price minus cost = 450,90 -248= 202USD in Gross Profit.</a:t>
            </a:r>
          </a:p>
          <a:p>
            <a:r>
              <a:rPr lang="en-GB" dirty="0" smtClean="0"/>
              <a:t>Gross Margin = Gross Profit divided in Selling price = 202/450,9 = </a:t>
            </a:r>
            <a:r>
              <a:rPr lang="en-GB" b="1" dirty="0" smtClean="0">
                <a:solidFill>
                  <a:srgbClr val="C00000"/>
                </a:solidFill>
              </a:rPr>
              <a:t>45%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35E22-52A4-CF42-8B05-47FF49C76F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</a:t>
            </a:r>
            <a:r>
              <a:rPr lang="en-US" b="0"/>
              <a:t>| Corporate Presentation</a:t>
            </a:r>
            <a:endParaRPr lang="sv-SE" b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6C845-8489-6E4A-A05E-BC432FE4CC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32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9999" y="1813803"/>
            <a:ext cx="10992001" cy="11604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altLang="zh-CN" sz="2133" b="0" dirty="0"/>
          </a:p>
          <a:p>
            <a:pPr marL="0" indent="0">
              <a:buNone/>
            </a:pPr>
            <a:endParaRPr lang="en-US" altLang="zh-CN" sz="2133" b="0" dirty="0"/>
          </a:p>
          <a:p>
            <a:pPr marL="0" indent="0">
              <a:buNone/>
            </a:pPr>
            <a:endParaRPr lang="en-US" altLang="zh-CN" sz="2133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 smtClean="0"/>
              <a:t>Cheat sheet: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9999" y="850579"/>
            <a:ext cx="980363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Best calculation ever: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I know my Cost and now want to price it so I hit a Gross Margin %</a:t>
            </a:r>
          </a:p>
          <a:p>
            <a:r>
              <a:rPr lang="en-GB" dirty="0" smtClean="0"/>
              <a:t>Cost: 248USD  I want to get to a Price that gives me 38% Gross Margin.</a:t>
            </a:r>
          </a:p>
          <a:p>
            <a:endParaRPr lang="en-GB" dirty="0" smtClean="0"/>
          </a:p>
          <a:p>
            <a:r>
              <a:rPr lang="en-GB" dirty="0" smtClean="0"/>
              <a:t>38% is numerically 0,38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Secret sauce: </a:t>
            </a:r>
            <a:r>
              <a:rPr lang="en-GB" dirty="0" smtClean="0"/>
              <a:t>0,38...what </a:t>
            </a:r>
            <a:r>
              <a:rPr lang="en-GB" u="sng" dirty="0" smtClean="0"/>
              <a:t>is missing </a:t>
            </a:r>
            <a:r>
              <a:rPr lang="en-GB" dirty="0" smtClean="0"/>
              <a:t>to get to 1</a:t>
            </a:r>
            <a:r>
              <a:rPr lang="en-SE" dirty="0" smtClean="0"/>
              <a:t>…</a:t>
            </a:r>
            <a:r>
              <a:rPr lang="en-GB" dirty="0" smtClean="0"/>
              <a:t>well 0,62.</a:t>
            </a:r>
          </a:p>
          <a:p>
            <a:r>
              <a:rPr lang="en-GB" dirty="0" smtClean="0"/>
              <a:t>Take your Cost and </a:t>
            </a:r>
            <a:r>
              <a:rPr lang="en-GB" b="1" dirty="0" smtClean="0">
                <a:solidFill>
                  <a:srgbClr val="C00000"/>
                </a:solidFill>
              </a:rPr>
              <a:t>divide</a:t>
            </a:r>
            <a:r>
              <a:rPr lang="en-GB" dirty="0" smtClean="0"/>
              <a:t> it with what's missing to get to one.</a:t>
            </a:r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C00000"/>
                </a:solidFill>
              </a:rPr>
              <a:t>You try it:</a:t>
            </a:r>
          </a:p>
          <a:p>
            <a:r>
              <a:rPr lang="en-GB" sz="2400" dirty="0" smtClean="0"/>
              <a:t>You buy PCB´s for 3,40USD + freight 0,68USD = </a:t>
            </a:r>
            <a:r>
              <a:rPr lang="en-GB" sz="2400" b="1" dirty="0" smtClean="0">
                <a:solidFill>
                  <a:srgbClr val="C00000"/>
                </a:solidFill>
              </a:rPr>
              <a:t>Cost 4,08</a:t>
            </a:r>
          </a:p>
          <a:p>
            <a:r>
              <a:rPr lang="en-GB" sz="2400" b="1" dirty="0" err="1" smtClean="0">
                <a:solidFill>
                  <a:srgbClr val="C00000"/>
                </a:solidFill>
              </a:rPr>
              <a:t>Whats</a:t>
            </a:r>
            <a:r>
              <a:rPr lang="en-GB" sz="2400" b="1" dirty="0" smtClean="0">
                <a:solidFill>
                  <a:srgbClr val="C00000"/>
                </a:solidFill>
              </a:rPr>
              <a:t> your selling price with 37% GM?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4,08/0,63= 6,47USD</a:t>
            </a:r>
          </a:p>
          <a:p>
            <a:r>
              <a:rPr lang="en-GB" sz="2400" b="1" dirty="0" err="1">
                <a:solidFill>
                  <a:srgbClr val="C00000"/>
                </a:solidFill>
              </a:rPr>
              <a:t>Whats</a:t>
            </a:r>
            <a:r>
              <a:rPr lang="en-GB" sz="2400" b="1" dirty="0">
                <a:solidFill>
                  <a:srgbClr val="C00000"/>
                </a:solidFill>
              </a:rPr>
              <a:t> your selling price with </a:t>
            </a:r>
            <a:r>
              <a:rPr lang="en-GB" sz="2400" b="1" dirty="0" smtClean="0">
                <a:solidFill>
                  <a:srgbClr val="C00000"/>
                </a:solidFill>
              </a:rPr>
              <a:t>32% </a:t>
            </a:r>
            <a:r>
              <a:rPr lang="en-GB" sz="2400" b="1" dirty="0">
                <a:solidFill>
                  <a:srgbClr val="C00000"/>
                </a:solidFill>
              </a:rPr>
              <a:t>GM</a:t>
            </a:r>
            <a:r>
              <a:rPr lang="en-GB" sz="24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4,08/0,68= 6,00USD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 smtClean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2" name="Oval 1"/>
          <p:cNvSpPr/>
          <p:nvPr/>
        </p:nvSpPr>
        <p:spPr>
          <a:xfrm rot="20479054">
            <a:off x="7193900" y="1126594"/>
            <a:ext cx="3405674" cy="25379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6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minutes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Gross Margin example 1	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261648" cy="4041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You have an existing business with 30% margin.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Due to NCAB increased leverage with the factory we can reduce our purchase price </a:t>
            </a:r>
            <a:br>
              <a:rPr lang="en-US" dirty="0"/>
            </a:br>
            <a:r>
              <a:rPr lang="en-US" dirty="0"/>
              <a:t>by 5%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What margin will you quote to the customer using this factory?</a:t>
            </a:r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57913" y="1952625"/>
          <a:ext cx="5434086" cy="283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362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489862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1489862">
                  <a:extLst>
                    <a:ext uri="{9D8B030D-6E8A-4147-A177-3AD203B41FA5}">
                      <a16:colId xmlns:a16="http://schemas.microsoft.com/office/drawing/2014/main" val="4253321212"/>
                    </a:ext>
                  </a:extLst>
                </a:gridCol>
              </a:tblGrid>
              <a:tr h="85383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Before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494682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1000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682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-700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-665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682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300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682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accent1"/>
                          </a:solidFill>
                        </a:rPr>
                        <a:t>30%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solidFill>
                  <a:srgbClr val="D53D20"/>
                </a:solidFill>
              </a:rPr>
              <a:t>Result example 1</a:t>
            </a:r>
            <a:endParaRPr lang="sv-SE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8074" y="1758552"/>
          <a:ext cx="10618380" cy="389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164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908188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1122774824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442198423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2753374900"/>
                    </a:ext>
                  </a:extLst>
                </a:gridCol>
              </a:tblGrid>
              <a:tr h="85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Before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>
                          <a:solidFill>
                            <a:schemeClr val="tx1"/>
                          </a:solidFill>
                        </a:rPr>
                        <a:t>profit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518940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Outcome</a:t>
                      </a:r>
                      <a:r>
                        <a:rPr lang="sv-SE" sz="2000" baseline="0" dirty="0"/>
                        <a:t> for NCAB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8637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61098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098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099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1098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1732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059" y="2852113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059" y="3376375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061" y="388809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3059" y="4382429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079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079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080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5079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31,1%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5713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123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9123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9124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09123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33,5%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19757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AC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5" grpId="0" build="allAtOnce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 smtClean="0">
                <a:solidFill>
                  <a:srgbClr val="D53D20"/>
                </a:solidFill>
              </a:rPr>
              <a:t>Exercise</a:t>
            </a:r>
            <a:r>
              <a:rPr lang="sv-SE" sz="2400" dirty="0" smtClean="0">
                <a:solidFill>
                  <a:srgbClr val="D53D20"/>
                </a:solidFill>
              </a:rPr>
              <a:t> 2 </a:t>
            </a:r>
            <a:br>
              <a:rPr lang="sv-SE" sz="2400" dirty="0" smtClean="0">
                <a:solidFill>
                  <a:srgbClr val="D53D20"/>
                </a:solidFill>
              </a:rPr>
            </a:br>
            <a:r>
              <a:rPr lang="sv-SE" sz="2400" b="0" dirty="0" smtClean="0">
                <a:solidFill>
                  <a:schemeClr val="tx1"/>
                </a:solidFill>
              </a:rPr>
              <a:t>8% </a:t>
            </a:r>
            <a:r>
              <a:rPr lang="sv-SE" sz="2400" b="0" dirty="0" err="1" smtClean="0">
                <a:solidFill>
                  <a:schemeClr val="tx1"/>
                </a:solidFill>
              </a:rPr>
              <a:t>discount</a:t>
            </a:r>
            <a:r>
              <a:rPr lang="sv-SE" sz="2400" b="0" dirty="0" smtClean="0">
                <a:solidFill>
                  <a:schemeClr val="tx1"/>
                </a:solidFill>
              </a:rPr>
              <a:t>. </a:t>
            </a:r>
            <a:endParaRPr lang="sv-SE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8074" y="1758552"/>
          <a:ext cx="10618380" cy="389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164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908188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1122774824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442198423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2753374900"/>
                    </a:ext>
                  </a:extLst>
                </a:gridCol>
              </a:tblGrid>
              <a:tr h="85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Before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>
                          <a:solidFill>
                            <a:schemeClr val="tx1"/>
                          </a:solidFill>
                        </a:rPr>
                        <a:t>profit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518940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Outcome</a:t>
                      </a:r>
                      <a:r>
                        <a:rPr lang="sv-SE" sz="2000" baseline="0" dirty="0"/>
                        <a:t> for NCAB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863727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1098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1098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059" y="2852113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059" y="3376375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061" y="388809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3059" y="4382429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079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080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123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9123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Break </a:t>
            </a:r>
            <a:r>
              <a:rPr lang="sv-SE" sz="2400" dirty="0" err="1"/>
              <a:t>out</a:t>
            </a:r>
            <a:r>
              <a:rPr lang="sv-SE" sz="2400" dirty="0"/>
              <a:t> </a:t>
            </a:r>
            <a:r>
              <a:rPr lang="sv-SE" sz="2400" dirty="0" err="1"/>
              <a:t>room</a:t>
            </a:r>
            <a:r>
              <a:rPr lang="sv-SE" sz="2400" dirty="0"/>
              <a:t> </a:t>
            </a:r>
            <a:r>
              <a:rPr lang="sv-SE" sz="2400" dirty="0" smtClean="0"/>
              <a:t>10min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build="allAtOnce"/>
      <p:bldP spid="29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 smtClean="0">
                <a:solidFill>
                  <a:srgbClr val="D53D20"/>
                </a:solidFill>
              </a:rPr>
              <a:t>Exercise</a:t>
            </a:r>
            <a:r>
              <a:rPr lang="sv-SE" sz="2400" dirty="0" smtClean="0">
                <a:solidFill>
                  <a:srgbClr val="D53D20"/>
                </a:solidFill>
              </a:rPr>
              <a:t> 2 </a:t>
            </a:r>
            <a:r>
              <a:rPr lang="sv-SE" sz="2400" dirty="0" err="1" smtClean="0">
                <a:solidFill>
                  <a:srgbClr val="D53D20"/>
                </a:solidFill>
              </a:rPr>
              <a:t>Result</a:t>
            </a:r>
            <a:r>
              <a:rPr lang="sv-SE" sz="2400" dirty="0" smtClean="0">
                <a:solidFill>
                  <a:srgbClr val="D53D20"/>
                </a:solidFill>
              </a:rPr>
              <a:t> </a:t>
            </a:r>
            <a:br>
              <a:rPr lang="sv-SE" sz="2400" dirty="0" smtClean="0">
                <a:solidFill>
                  <a:srgbClr val="D53D20"/>
                </a:solidFill>
              </a:rPr>
            </a:br>
            <a:r>
              <a:rPr lang="sv-SE" sz="2400" b="0" dirty="0" smtClean="0">
                <a:solidFill>
                  <a:schemeClr val="tx1"/>
                </a:solidFill>
              </a:rPr>
              <a:t>8% </a:t>
            </a:r>
            <a:r>
              <a:rPr lang="sv-SE" sz="2400" b="0" dirty="0" err="1" smtClean="0">
                <a:solidFill>
                  <a:schemeClr val="tx1"/>
                </a:solidFill>
              </a:rPr>
              <a:t>discount</a:t>
            </a:r>
            <a:endParaRPr lang="sv-SE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8074" y="1758552"/>
          <a:ext cx="10618380" cy="389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164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908188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1122774824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442198423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2753374900"/>
                    </a:ext>
                  </a:extLst>
                </a:gridCol>
              </a:tblGrid>
              <a:tr h="85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Before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>
                          <a:solidFill>
                            <a:schemeClr val="tx1"/>
                          </a:solidFill>
                        </a:rPr>
                        <a:t>profit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518940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Outcome</a:t>
                      </a:r>
                      <a:r>
                        <a:rPr lang="sv-SE" sz="2000" baseline="0" dirty="0"/>
                        <a:t> for NCAB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8637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61098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098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099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1098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1732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lang="sv-SE" sz="2000" b="1" dirty="0" smtClean="0">
                <a:solidFill>
                  <a:srgbClr val="D53D20"/>
                </a:solidFill>
                <a:latin typeface="Arial"/>
              </a:rPr>
              <a:t>24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059" y="2852113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059" y="3376375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061" y="388809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3059" y="4382429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079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944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079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080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5079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31,8%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5713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123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9123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644 (-8%)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9124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09123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35,6%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19757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 smtClean="0">
                <a:solidFill>
                  <a:srgbClr val="5BAC26"/>
                </a:solidFill>
                <a:latin typeface="Arial"/>
              </a:rPr>
              <a:t>56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AC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D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5" grpId="0" build="allAtOnce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400" dirty="0"/>
              <a:t>Gross </a:t>
            </a:r>
            <a:r>
              <a:rPr lang="sv-SE" sz="2400" dirty="0" err="1"/>
              <a:t>Margin</a:t>
            </a:r>
            <a:r>
              <a:rPr lang="sv-SE" sz="2400" dirty="0"/>
              <a:t> </a:t>
            </a:r>
            <a:r>
              <a:rPr lang="sv-SE" sz="2400" dirty="0" smtClean="0"/>
              <a:t>walk </a:t>
            </a:r>
            <a:r>
              <a:rPr lang="sv-SE" sz="2400" dirty="0" err="1" smtClean="0"/>
              <a:t>thru</a:t>
            </a:r>
            <a:r>
              <a:rPr lang="sv-SE" sz="2400" dirty="0" smtClean="0"/>
              <a:t> 3</a:t>
            </a:r>
            <a:br>
              <a:rPr lang="sv-SE" sz="2400" dirty="0" smtClean="0"/>
            </a:br>
            <a:r>
              <a:rPr lang="sv-SE" sz="2400" dirty="0" smtClean="0"/>
              <a:t> </a:t>
            </a:r>
            <a:br>
              <a:rPr lang="sv-SE" sz="2400" dirty="0" smtClean="0"/>
            </a:br>
            <a:r>
              <a:rPr lang="en-US" sz="2400" dirty="0">
                <a:solidFill>
                  <a:schemeClr val="tx1"/>
                </a:solidFill>
              </a:rPr>
              <a:t>How much </a:t>
            </a:r>
            <a:r>
              <a:rPr lang="en-US" sz="2400" dirty="0">
                <a:solidFill>
                  <a:srgbClr val="C00000"/>
                </a:solidFill>
              </a:rPr>
              <a:t>more sales </a:t>
            </a:r>
            <a:r>
              <a:rPr lang="en-US" sz="2400" dirty="0">
                <a:solidFill>
                  <a:schemeClr val="tx1"/>
                </a:solidFill>
              </a:rPr>
              <a:t>do you need to get if you </a:t>
            </a:r>
            <a:r>
              <a:rPr lang="en-US" sz="2400" dirty="0">
                <a:solidFill>
                  <a:srgbClr val="C00000"/>
                </a:solidFill>
              </a:rPr>
              <a:t>lower price by 5%?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sv-SE" sz="2400" dirty="0"/>
              <a:t>	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99999" y="2257266"/>
            <a:ext cx="10992001" cy="316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normally </a:t>
            </a:r>
            <a:r>
              <a:rPr lang="en-US" dirty="0" smtClean="0"/>
              <a:t>have </a:t>
            </a:r>
            <a:r>
              <a:rPr lang="en-US" dirty="0"/>
              <a:t>an existing business with 30% margin for </a:t>
            </a:r>
            <a:r>
              <a:rPr lang="en-US" dirty="0" smtClean="0"/>
              <a:t>a </a:t>
            </a:r>
            <a:r>
              <a:rPr lang="en-US" dirty="0"/>
              <a:t>project / customer.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>
                <a:solidFill>
                  <a:srgbClr val="D53D20"/>
                </a:solidFill>
              </a:rPr>
              <a:t>E</a:t>
            </a:r>
            <a:r>
              <a:rPr lang="sv-SE" sz="2400" dirty="0" err="1" smtClean="0">
                <a:solidFill>
                  <a:srgbClr val="D53D20"/>
                </a:solidFill>
              </a:rPr>
              <a:t>xercise</a:t>
            </a:r>
            <a:r>
              <a:rPr lang="sv-SE" sz="2400" dirty="0" smtClean="0">
                <a:solidFill>
                  <a:srgbClr val="D53D20"/>
                </a:solidFill>
              </a:rPr>
              <a:t> 3</a:t>
            </a:r>
            <a:endParaRPr lang="sv-SE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39115"/>
              </p:ext>
            </p:extLst>
          </p:nvPr>
        </p:nvGraphicFramePr>
        <p:xfrm>
          <a:off x="808074" y="1758552"/>
          <a:ext cx="10618380" cy="420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164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908188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1122774824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442198423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2753374900"/>
                    </a:ext>
                  </a:extLst>
                </a:gridCol>
              </a:tblGrid>
              <a:tr h="85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Base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case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price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decrease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Volume</a:t>
                      </a:r>
                      <a:r>
                        <a:rPr lang="sv-SE" sz="2000" dirty="0"/>
                        <a:t> for same GP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Volume</a:t>
                      </a:r>
                      <a:r>
                        <a:rPr lang="sv-SE" sz="2000" dirty="0"/>
                        <a:t> for same EBITA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518940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SGA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75514259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EBITA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8637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61098" y="26588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098" y="3183091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099" y="36948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1098" y="418914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26,3%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1732" y="5332646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(-50)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059" y="2658829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059" y="3183091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061" y="3694813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3059" y="4189145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079" y="26588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1 140 (+20%)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079" y="3183091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-840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080" y="36948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5079" y="418914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 defTabSz="1219170">
              <a:defRPr sz="2000">
                <a:solidFill>
                  <a:srgbClr val="C00000"/>
                </a:solidFill>
                <a:latin typeface="Arial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26,3%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5713" y="5332646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135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(-15)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123" y="26588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 defTabSz="1219170">
              <a:defRPr sz="20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1 221 (+28,6%)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9123" y="3183091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-900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9124" y="36948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09123" y="418914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 defTabSz="1219170">
              <a:defRPr sz="2000">
                <a:solidFill>
                  <a:srgbClr val="C00000"/>
                </a:solidFill>
                <a:latin typeface="Arial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26,3%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19757" y="5332646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AC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4"/>
          <p:cNvSpPr txBox="1"/>
          <p:nvPr/>
        </p:nvSpPr>
        <p:spPr>
          <a:xfrm>
            <a:off x="3133059" y="468347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131982" y="4676762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7155713" y="465580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165 (+10%)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133059" y="5332646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9365068" y="468347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171 (+14,3%)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5423" y="936000"/>
            <a:ext cx="11068493" cy="5418667"/>
            <a:chOff x="-1428159" y="4455183"/>
            <a:chExt cx="8128000" cy="5418667"/>
          </a:xfrm>
        </p:grpSpPr>
        <p:graphicFrame>
          <p:nvGraphicFramePr>
            <p:cNvPr id="41" name="Chart 40"/>
            <p:cNvGraphicFramePr/>
            <p:nvPr>
              <p:extLst/>
            </p:nvPr>
          </p:nvGraphicFramePr>
          <p:xfrm>
            <a:off x="-1428159" y="4455183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632529" y="5176415"/>
              <a:ext cx="687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3D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-24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0310" y="5176415"/>
              <a:ext cx="717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3D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7872" y="4993995"/>
              <a:ext cx="726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AC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+56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6921" y="1841898"/>
            <a:ext cx="8392370" cy="1365960"/>
            <a:chOff x="1236921" y="1841898"/>
            <a:chExt cx="8392370" cy="1365960"/>
          </a:xfrm>
        </p:grpSpPr>
        <p:grpSp>
          <p:nvGrpSpPr>
            <p:cNvPr id="18" name="Group 17"/>
            <p:cNvGrpSpPr/>
            <p:nvPr/>
          </p:nvGrpSpPr>
          <p:grpSpPr>
            <a:xfrm>
              <a:off x="1236921" y="1841898"/>
              <a:ext cx="936636" cy="1135218"/>
              <a:chOff x="1236921" y="1841898"/>
              <a:chExt cx="936636" cy="113521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36921" y="2255618"/>
                <a:ext cx="9366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Left Brace 16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784724" y="2153788"/>
              <a:ext cx="936636" cy="1054070"/>
              <a:chOff x="1236921" y="1841898"/>
              <a:chExt cx="936636" cy="113521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36921" y="2255618"/>
                <a:ext cx="936636" cy="33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Left Brace 46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179938" y="2072640"/>
              <a:ext cx="936636" cy="1135218"/>
              <a:chOff x="1151857" y="1841898"/>
              <a:chExt cx="936636" cy="11352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151857" y="2255618"/>
                <a:ext cx="9366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31,8%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eft Brace 49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692655" y="1841898"/>
              <a:ext cx="936636" cy="1365960"/>
              <a:chOff x="1162490" y="1841898"/>
              <a:chExt cx="936636" cy="11352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62490" y="2273292"/>
                <a:ext cx="936636" cy="25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35,6%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eft Brace 52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74428" y="0"/>
            <a:ext cx="1227706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1526" y="1752507"/>
            <a:ext cx="699262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 mindful </a:t>
            </a:r>
            <a:b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profit!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Don’t give anything away</a:t>
            </a:r>
            <a:b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without asking for something in return</a:t>
            </a:r>
          </a:p>
        </p:txBody>
      </p:sp>
    </p:spTree>
    <p:extLst>
      <p:ext uri="{BB962C8B-B14F-4D97-AF65-F5344CB8AC3E}">
        <p14:creationId xmlns:p14="http://schemas.microsoft.com/office/powerpoint/2010/main" val="1525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5792"/>
            <a:ext cx="12192000" cy="4130609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VALIDATING RFQS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&amp; FACTORY PRICES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What did we </a:t>
            </a:r>
            <a:br>
              <a:rPr lang="en-US" sz="8000" dirty="0"/>
            </a:br>
            <a:r>
              <a:rPr lang="en-US" sz="8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12600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takeaways</a:t>
            </a:r>
            <a:r>
              <a:rPr lang="sv-SE" dirty="0"/>
              <a:t> – Gross </a:t>
            </a:r>
            <a:r>
              <a:rPr lang="sv-SE" dirty="0" err="1"/>
              <a:t>Margin</a:t>
            </a:r>
            <a:r>
              <a:rPr lang="sv-SE" dirty="0"/>
              <a:t> &amp; </a:t>
            </a:r>
            <a:r>
              <a:rPr lang="sv-SE" dirty="0" smtClean="0"/>
              <a:t>Gross Profit 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00007" y="1692000"/>
            <a:ext cx="10992001" cy="4302001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Manage</a:t>
            </a:r>
            <a:r>
              <a:rPr lang="sv-SE" sz="2400" dirty="0"/>
              <a:t> Gross </a:t>
            </a:r>
            <a:r>
              <a:rPr lang="sv-SE" sz="2400" dirty="0" err="1"/>
              <a:t>Margin</a:t>
            </a:r>
            <a:r>
              <a:rPr lang="sv-SE" sz="2400" dirty="0"/>
              <a:t> and Gross Profit</a:t>
            </a:r>
          </a:p>
          <a:p>
            <a:pPr lvl="1"/>
            <a:r>
              <a:rPr lang="sv-SE" sz="2400" b="0" dirty="0" err="1"/>
              <a:t>When</a:t>
            </a:r>
            <a:r>
              <a:rPr lang="sv-SE" sz="2400" b="0" dirty="0"/>
              <a:t> </a:t>
            </a:r>
            <a:r>
              <a:rPr lang="sv-SE" sz="2400" b="0" dirty="0" err="1"/>
              <a:t>costs</a:t>
            </a:r>
            <a:r>
              <a:rPr lang="sv-SE" sz="2400" b="0" dirty="0"/>
              <a:t> go down, Gross </a:t>
            </a:r>
            <a:r>
              <a:rPr lang="sv-SE" sz="2400" b="0" dirty="0" err="1"/>
              <a:t>Margin</a:t>
            </a:r>
            <a:r>
              <a:rPr lang="sv-SE" sz="2400" b="0" dirty="0"/>
              <a:t>% </a:t>
            </a:r>
            <a:r>
              <a:rPr lang="sv-SE" sz="2400" b="0" dirty="0" err="1"/>
              <a:t>needs</a:t>
            </a:r>
            <a:r>
              <a:rPr lang="sv-SE" sz="2400" b="0" dirty="0"/>
              <a:t> to </a:t>
            </a:r>
            <a:r>
              <a:rPr lang="sv-SE" sz="2400" dirty="0" err="1"/>
              <a:t>increase</a:t>
            </a:r>
            <a:r>
              <a:rPr lang="sv-SE" sz="2400" b="0" dirty="0"/>
              <a:t> to </a:t>
            </a:r>
            <a:r>
              <a:rPr lang="sv-SE" sz="2400" b="0" dirty="0" err="1" smtClean="0"/>
              <a:t>keep</a:t>
            </a:r>
            <a:r>
              <a:rPr lang="sv-SE" sz="2400" b="0" dirty="0" smtClean="0"/>
              <a:t>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/>
              <a:t>Gross Profit </a:t>
            </a:r>
            <a:r>
              <a:rPr lang="sv-SE" sz="2400" b="0" dirty="0" smtClean="0"/>
              <a:t>(</a:t>
            </a:r>
            <a:r>
              <a:rPr lang="sv-SE" sz="2400" b="0" dirty="0" err="1" smtClean="0"/>
              <a:t>pays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our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salary</a:t>
            </a:r>
            <a:r>
              <a:rPr lang="sv-SE" sz="2400" b="0" dirty="0" smtClean="0"/>
              <a:t>) and </a:t>
            </a:r>
            <a:r>
              <a:rPr lang="sv-SE" sz="2400" b="0" dirty="0"/>
              <a:t>EBITA</a:t>
            </a:r>
          </a:p>
          <a:p>
            <a:pPr lvl="1"/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need</a:t>
            </a:r>
            <a:r>
              <a:rPr lang="sv-SE" sz="2400" b="0" dirty="0"/>
              <a:t> a Gross </a:t>
            </a:r>
            <a:r>
              <a:rPr lang="sv-SE" sz="2400" b="0" dirty="0" err="1"/>
              <a:t>Margin</a:t>
            </a:r>
            <a:r>
              <a:rPr lang="sv-SE" sz="2400" b="0" dirty="0"/>
              <a:t> </a:t>
            </a:r>
            <a:r>
              <a:rPr lang="sv-SE" sz="2400" b="0" dirty="0" err="1"/>
              <a:t>also</a:t>
            </a:r>
            <a:r>
              <a:rPr lang="sv-SE" sz="2400" b="0" dirty="0"/>
              <a:t> on </a:t>
            </a:r>
            <a:r>
              <a:rPr lang="sv-SE" sz="2400" dirty="0" err="1"/>
              <a:t>logistics</a:t>
            </a:r>
            <a:r>
              <a:rPr lang="sv-SE" sz="2400" b="0" dirty="0"/>
              <a:t>, as </a:t>
            </a:r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spend</a:t>
            </a:r>
            <a:r>
              <a:rPr lang="sv-SE" sz="2400" b="0" dirty="0"/>
              <a:t> </a:t>
            </a:r>
            <a:r>
              <a:rPr lang="sv-SE" sz="2400" b="0" dirty="0" err="1"/>
              <a:t>resources</a:t>
            </a:r>
            <a:r>
              <a:rPr lang="sv-SE" sz="2400" b="0" dirty="0"/>
              <a:t> on </a:t>
            </a:r>
            <a:r>
              <a:rPr lang="sv-SE" sz="2400" b="0" dirty="0" err="1"/>
              <a:t>developing</a:t>
            </a:r>
            <a:r>
              <a:rPr lang="sv-SE" sz="2400" b="0" dirty="0"/>
              <a:t> </a:t>
            </a:r>
            <a:r>
              <a:rPr lang="sv-SE" sz="2400" b="0" dirty="0" err="1"/>
              <a:t>logistics</a:t>
            </a:r>
            <a:r>
              <a:rPr lang="sv-SE" sz="2400" b="0" dirty="0"/>
              <a:t> solutions just like </a:t>
            </a:r>
            <a:r>
              <a:rPr lang="sv-SE" sz="2400" b="0" dirty="0" err="1"/>
              <a:t>we</a:t>
            </a:r>
            <a:r>
              <a:rPr lang="sv-SE" sz="2400" b="0" dirty="0"/>
              <a:t> do </a:t>
            </a:r>
            <a:r>
              <a:rPr lang="sv-SE" sz="2400" b="0" dirty="0" err="1"/>
              <a:t>developing</a:t>
            </a:r>
            <a:r>
              <a:rPr lang="sv-SE" sz="2400" b="0" dirty="0"/>
              <a:t> a </a:t>
            </a:r>
            <a:r>
              <a:rPr lang="sv-SE" sz="2400" b="0" dirty="0" err="1"/>
              <a:t>factory</a:t>
            </a:r>
            <a:r>
              <a:rPr lang="sv-SE" sz="2400" b="0" dirty="0"/>
              <a:t> portfolio</a:t>
            </a:r>
          </a:p>
        </p:txBody>
      </p:sp>
    </p:spTree>
    <p:extLst>
      <p:ext uri="{BB962C8B-B14F-4D97-AF65-F5344CB8AC3E}">
        <p14:creationId xmlns:p14="http://schemas.microsoft.com/office/powerpoint/2010/main" val="12334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Working capital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capital </a:t>
            </a:r>
            <a:r>
              <a:rPr lang="en-GB" b="0" dirty="0"/>
              <a:t>= The cash we need to do our business</a:t>
            </a:r>
          </a:p>
          <a:p>
            <a:r>
              <a:rPr lang="en-GB" dirty="0"/>
              <a:t>NCAB’s Working capital is approx. 10% of sales </a:t>
            </a:r>
            <a:br>
              <a:rPr lang="en-GB" dirty="0"/>
            </a:br>
            <a:r>
              <a:rPr lang="en-GB" b="0" dirty="0" smtClean="0"/>
              <a:t>Time between getting paid by Customers and us paying our bills and salaries etc. If this time extends</a:t>
            </a:r>
            <a:r>
              <a:rPr lang="en-SE" b="0" dirty="0" smtClean="0"/>
              <a:t>…</a:t>
            </a:r>
            <a:r>
              <a:rPr lang="en-GB" b="0" dirty="0" smtClean="0"/>
              <a:t>it lock up cash.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000" y="130361"/>
            <a:ext cx="894465" cy="9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>
                <a:solidFill>
                  <a:srgbClr val="C00000"/>
                </a:solidFill>
              </a:rPr>
              <a:t>Why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 err="1">
                <a:solidFill>
                  <a:srgbClr val="C00000"/>
                </a:solidFill>
              </a:rPr>
              <a:t>focus</a:t>
            </a:r>
            <a:r>
              <a:rPr lang="sv-SE" sz="2400" dirty="0">
                <a:solidFill>
                  <a:srgbClr val="C00000"/>
                </a:solidFill>
              </a:rPr>
              <a:t> on </a:t>
            </a:r>
            <a:r>
              <a:rPr lang="sv-SE" sz="2400" dirty="0" err="1">
                <a:solidFill>
                  <a:srgbClr val="C00000"/>
                </a:solidFill>
              </a:rPr>
              <a:t>working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 err="1">
                <a:solidFill>
                  <a:srgbClr val="C00000"/>
                </a:solidFill>
              </a:rPr>
              <a:t>capital</a:t>
            </a:r>
            <a:r>
              <a:rPr lang="sv-SE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Cash is limited – needed to invest in our company &amp; our future </a:t>
            </a:r>
          </a:p>
          <a:p>
            <a:r>
              <a:rPr lang="en-US" sz="2800" dirty="0"/>
              <a:t>We sell PCB’s – we are not a bank</a:t>
            </a:r>
          </a:p>
          <a:p>
            <a:r>
              <a:rPr lang="en-US" sz="2800" dirty="0"/>
              <a:t>Working capital costs </a:t>
            </a:r>
            <a:r>
              <a:rPr lang="en-US" sz="2800" dirty="0" smtClean="0"/>
              <a:t>interest (% and $)</a:t>
            </a:r>
            <a:endParaRPr lang="en-US" sz="2800" dirty="0"/>
          </a:p>
          <a:p>
            <a:r>
              <a:rPr lang="en-US" sz="2800" dirty="0"/>
              <a:t>We need cash for:</a:t>
            </a:r>
          </a:p>
          <a:p>
            <a:pPr lvl="1"/>
            <a:r>
              <a:rPr lang="en-US" sz="2400" dirty="0"/>
              <a:t>Organic growth</a:t>
            </a:r>
          </a:p>
          <a:p>
            <a:pPr lvl="1"/>
            <a:r>
              <a:rPr lang="en-US" sz="2400" dirty="0" smtClean="0"/>
              <a:t>Acquisitions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000" y="130361"/>
            <a:ext cx="894465" cy="9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Why</a:t>
            </a:r>
            <a:r>
              <a:rPr lang="sv-SE" sz="2400" dirty="0"/>
              <a:t> </a:t>
            </a:r>
            <a:r>
              <a:rPr lang="sv-SE" sz="2400" dirty="0" err="1"/>
              <a:t>focus</a:t>
            </a:r>
            <a:r>
              <a:rPr lang="sv-SE" sz="2400" dirty="0"/>
              <a:t> on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capital</a:t>
            </a:r>
            <a:r>
              <a:rPr lang="sv-SE" sz="2400" dirty="0"/>
              <a:t>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 </a:t>
            </a:r>
            <a:r>
              <a:rPr lang="en-US" sz="2800" dirty="0" smtClean="0">
                <a:solidFill>
                  <a:srgbClr val="C00000"/>
                </a:solidFill>
              </a:rPr>
              <a:t>pre paying half year </a:t>
            </a:r>
            <a:r>
              <a:rPr lang="en-US" sz="2800" dirty="0">
                <a:solidFill>
                  <a:srgbClr val="C00000"/>
                </a:solidFill>
              </a:rPr>
              <a:t>rent </a:t>
            </a:r>
            <a:r>
              <a:rPr lang="en-US" sz="2800" dirty="0"/>
              <a:t>– cash is tied up =&gt; no </a:t>
            </a:r>
            <a:r>
              <a:rPr lang="en-US" sz="2800" dirty="0" smtClean="0"/>
              <a:t>Cash </a:t>
            </a:r>
            <a:r>
              <a:rPr lang="en-US" sz="2800" dirty="0"/>
              <a:t>to buy </a:t>
            </a:r>
            <a:r>
              <a:rPr lang="en-US" sz="2800" dirty="0" smtClean="0"/>
              <a:t>food, presents or go to the movies that month</a:t>
            </a:r>
            <a:r>
              <a:rPr lang="en-SE" sz="2800" dirty="0" smtClean="0"/>
              <a:t>…</a:t>
            </a:r>
            <a:r>
              <a:rPr lang="en-GB" sz="2800" dirty="0" smtClean="0"/>
              <a:t>but you got the rent 5% cheaper.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000" y="130361"/>
            <a:ext cx="894465" cy="9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Shifting</a:t>
            </a:r>
            <a:r>
              <a:rPr lang="sv-SE" sz="2400" dirty="0"/>
              <a:t> from Air to Sea transport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/>
              <a:t>				</a:t>
            </a:r>
            <a:r>
              <a:rPr lang="sv-SE" sz="3300" u="sng" dirty="0"/>
              <a:t>Start:</a:t>
            </a:r>
            <a:r>
              <a:rPr lang="sv-SE" dirty="0"/>
              <a:t>	   				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			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		</a:t>
            </a:r>
          </a:p>
          <a:p>
            <a:pPr lvl="1"/>
            <a:r>
              <a:rPr lang="sv-SE" dirty="0"/>
              <a:t>Gross margin	  	  30%						      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			    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		                    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			       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1.050		  	 			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82633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Shifting</a:t>
            </a:r>
            <a:r>
              <a:rPr lang="sv-SE" sz="2400" dirty="0"/>
              <a:t> from Air to Sea transport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99999" y="1950605"/>
            <a:ext cx="10992001" cy="404999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/>
              <a:t>				</a:t>
            </a:r>
            <a:r>
              <a:rPr lang="sv-SE" sz="3300" u="sng" dirty="0"/>
              <a:t>Start:</a:t>
            </a:r>
            <a:r>
              <a:rPr lang="sv-SE" dirty="0"/>
              <a:t>	   		</a:t>
            </a:r>
            <a:r>
              <a:rPr lang="sv-SE" u="sng" dirty="0"/>
              <a:t>Same GM%:</a:t>
            </a:r>
            <a:r>
              <a:rPr lang="sv-SE" dirty="0"/>
              <a:t>		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</a:t>
            </a:r>
            <a:r>
              <a:rPr lang="sv-SE" sz="3300" dirty="0">
                <a:solidFill>
                  <a:schemeClr val="accent6"/>
                </a:solidFill>
              </a:rPr>
              <a:t>1.000</a:t>
            </a:r>
            <a:endParaRPr lang="sv-SE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v-SE" dirty="0"/>
              <a:t>Gross Profit	  	  3.000		  	  2.571		</a:t>
            </a:r>
          </a:p>
          <a:p>
            <a:pPr lvl="1"/>
            <a:r>
              <a:rPr lang="sv-SE" dirty="0"/>
              <a:t>Gross margin	  	</a:t>
            </a:r>
            <a:r>
              <a:rPr lang="sv-SE" dirty="0">
                <a:solidFill>
                  <a:schemeClr val="accent1"/>
                </a:solidFill>
              </a:rPr>
              <a:t>  30%</a:t>
            </a:r>
            <a:r>
              <a:rPr lang="sv-SE" dirty="0"/>
              <a:t>			    </a:t>
            </a:r>
            <a:r>
              <a:rPr lang="sv-SE" dirty="0">
                <a:solidFill>
                  <a:schemeClr val="accent1"/>
                </a:solidFill>
              </a:rPr>
              <a:t>30%</a:t>
            </a:r>
            <a:r>
              <a:rPr lang="sv-SE" dirty="0"/>
              <a:t>			      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  </a:t>
            </a:r>
            <a:r>
              <a:rPr lang="sv-SE" dirty="0">
                <a:solidFill>
                  <a:srgbClr val="FF0000"/>
                </a:solidFill>
              </a:rPr>
              <a:t>771</a:t>
            </a:r>
            <a:r>
              <a:rPr lang="sv-SE" dirty="0"/>
              <a:t> 			    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</a:t>
            </a:r>
            <a:r>
              <a:rPr lang="sv-SE" dirty="0">
                <a:solidFill>
                  <a:schemeClr val="accent6"/>
                </a:solidFill>
              </a:rPr>
              <a:t>2.500</a:t>
            </a:r>
            <a:r>
              <a:rPr lang="sv-SE" dirty="0"/>
              <a:t>		                    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</a:t>
            </a:r>
            <a:r>
              <a:rPr lang="sv-SE" dirty="0">
                <a:solidFill>
                  <a:schemeClr val="accent6"/>
                </a:solidFill>
              </a:rPr>
              <a:t>-375</a:t>
            </a:r>
            <a:r>
              <a:rPr lang="sv-SE" dirty="0"/>
              <a:t>			       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1.050		  	      </a:t>
            </a:r>
            <a:r>
              <a:rPr lang="sv-SE" dirty="0">
                <a:solidFill>
                  <a:srgbClr val="FF0000"/>
                </a:solidFill>
              </a:rPr>
              <a:t>396</a:t>
            </a:r>
            <a:r>
              <a:rPr lang="sv-SE" dirty="0"/>
              <a:t>			      </a:t>
            </a:r>
          </a:p>
        </p:txBody>
      </p:sp>
      <p:sp>
        <p:nvSpPr>
          <p:cNvPr id="6" name="Ellips 5"/>
          <p:cNvSpPr/>
          <p:nvPr/>
        </p:nvSpPr>
        <p:spPr>
          <a:xfrm>
            <a:off x="6148039" y="3975604"/>
            <a:ext cx="654205" cy="28249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6248400" y="5399243"/>
            <a:ext cx="654205" cy="28249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6096000" y="5328619"/>
            <a:ext cx="951571" cy="41054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Shifting</a:t>
            </a:r>
            <a:r>
              <a:rPr lang="sv-SE" sz="2400" dirty="0"/>
              <a:t> from Air to Sea transport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/>
              <a:t>				</a:t>
            </a:r>
            <a:r>
              <a:rPr lang="sv-SE" u="sng" dirty="0"/>
              <a:t>Start</a:t>
            </a:r>
            <a:r>
              <a:rPr lang="sv-SE" sz="3300" u="sng" dirty="0"/>
              <a:t>:</a:t>
            </a:r>
            <a:r>
              <a:rPr lang="sv-SE" dirty="0"/>
              <a:t>	   		</a:t>
            </a:r>
            <a:r>
              <a:rPr lang="sv-SE" u="sng" dirty="0"/>
              <a:t>Same GM%:</a:t>
            </a:r>
            <a:r>
              <a:rPr lang="sv-SE" dirty="0"/>
              <a:t>		</a:t>
            </a:r>
            <a:r>
              <a:rPr lang="sv-SE" u="sng" dirty="0"/>
              <a:t>Same GP:</a:t>
            </a:r>
            <a:r>
              <a:rPr lang="sv-SE" dirty="0"/>
              <a:t>	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9.000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</a:t>
            </a:r>
            <a:r>
              <a:rPr lang="sv-SE" dirty="0">
                <a:solidFill>
                  <a:schemeClr val="accent1"/>
                </a:solidFill>
              </a:rPr>
              <a:t>3.000</a:t>
            </a:r>
            <a:r>
              <a:rPr lang="sv-SE" dirty="0"/>
              <a:t>		  	  2.571			</a:t>
            </a:r>
            <a:r>
              <a:rPr lang="sv-SE" dirty="0">
                <a:solidFill>
                  <a:schemeClr val="accent1"/>
                </a:solidFill>
              </a:rPr>
              <a:t>3.000</a:t>
            </a:r>
          </a:p>
          <a:p>
            <a:pPr lvl="1"/>
            <a:r>
              <a:rPr lang="sv-SE" dirty="0"/>
              <a:t>Gross margin	  	  30%			    30%			 33,3%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</a:t>
            </a:r>
            <a:r>
              <a:rPr lang="sv-SE" dirty="0">
                <a:solidFill>
                  <a:schemeClr val="accent1"/>
                </a:solidFill>
              </a:rPr>
              <a:t>1.200 </a:t>
            </a:r>
            <a:r>
              <a:rPr lang="sv-SE" dirty="0"/>
              <a:t>		  	   771 			 </a:t>
            </a:r>
            <a:r>
              <a:rPr lang="sv-SE" dirty="0">
                <a:solidFill>
                  <a:schemeClr val="accent1"/>
                </a:solidFill>
              </a:rPr>
              <a:t>1.200</a:t>
            </a:r>
            <a:r>
              <a:rPr lang="sv-SE" dirty="0"/>
              <a:t>   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     2.500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-375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1.050		  	      396			   </a:t>
            </a:r>
            <a:r>
              <a:rPr lang="sv-SE" dirty="0">
                <a:solidFill>
                  <a:schemeClr val="accent6"/>
                </a:solidFill>
              </a:rPr>
              <a:t>825</a:t>
            </a:r>
            <a:r>
              <a:rPr lang="sv-SE" dirty="0"/>
              <a:t> </a:t>
            </a:r>
          </a:p>
        </p:txBody>
      </p:sp>
      <p:sp>
        <p:nvSpPr>
          <p:cNvPr id="5" name="Ellips 4"/>
          <p:cNvSpPr/>
          <p:nvPr/>
        </p:nvSpPr>
        <p:spPr>
          <a:xfrm>
            <a:off x="8850351" y="5376940"/>
            <a:ext cx="654205" cy="28249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Shifting</a:t>
            </a:r>
            <a:r>
              <a:rPr lang="sv-SE" sz="2400" dirty="0"/>
              <a:t> from Air to Sea transport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/>
              <a:t>				</a:t>
            </a:r>
            <a:r>
              <a:rPr lang="sv-SE" sz="3300" u="sng" dirty="0"/>
              <a:t>Start:</a:t>
            </a:r>
            <a:r>
              <a:rPr lang="sv-SE" dirty="0"/>
              <a:t>	   		</a:t>
            </a:r>
            <a:r>
              <a:rPr lang="sv-SE" u="sng" dirty="0"/>
              <a:t>Same GM%:</a:t>
            </a:r>
            <a:r>
              <a:rPr lang="sv-SE" dirty="0"/>
              <a:t>		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</a:t>
            </a:r>
          </a:p>
          <a:p>
            <a:pPr lvl="1"/>
            <a:r>
              <a:rPr lang="sv-SE" dirty="0"/>
              <a:t>Gross margin	  	  30%			    30%			      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  771 			    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     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     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1.050		  	      396			     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805854" y="3449444"/>
            <a:ext cx="384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Price and Gross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maintain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Contribution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2400" dirty="0" err="1">
                <a:solidFill>
                  <a:srgbClr val="D53D20"/>
                </a:solidFill>
              </a:rPr>
              <a:t>What</a:t>
            </a:r>
            <a:r>
              <a:rPr lang="sv-SE" sz="2400" dirty="0">
                <a:solidFill>
                  <a:srgbClr val="D53D20"/>
                </a:solidFill>
              </a:rPr>
              <a:t> Price and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do </a:t>
            </a:r>
            <a:r>
              <a:rPr lang="sv-SE" sz="2400" dirty="0" err="1">
                <a:solidFill>
                  <a:srgbClr val="D53D20"/>
                </a:solidFill>
              </a:rPr>
              <a:t>we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need</a:t>
            </a:r>
            <a:r>
              <a:rPr lang="sv-SE" sz="2400" dirty="0">
                <a:solidFill>
                  <a:srgbClr val="D53D20"/>
                </a:solidFill>
              </a:rPr>
              <a:t> to </a:t>
            </a:r>
            <a:r>
              <a:rPr lang="sv-SE" sz="2400" dirty="0" err="1">
                <a:solidFill>
                  <a:srgbClr val="D53D20"/>
                </a:solidFill>
              </a:rPr>
              <a:t>maintain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Contribution</a:t>
            </a:r>
            <a:r>
              <a:rPr lang="sv-SE" sz="2400" dirty="0">
                <a:solidFill>
                  <a:srgbClr val="D53D20"/>
                </a:solidFill>
              </a:rPr>
              <a:t>?</a:t>
            </a:r>
            <a:endParaRPr lang="en-US" sz="2400" dirty="0">
              <a:solidFill>
                <a:srgbClr val="D53D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/>
              <a:t>				</a:t>
            </a:r>
            <a:r>
              <a:rPr lang="sv-SE" u="sng" dirty="0"/>
              <a:t>Start</a:t>
            </a:r>
            <a:r>
              <a:rPr lang="sv-SE" sz="3300" dirty="0"/>
              <a:t>:</a:t>
            </a:r>
            <a:r>
              <a:rPr lang="sv-SE" dirty="0"/>
              <a:t>	   		</a:t>
            </a:r>
            <a:r>
              <a:rPr lang="sv-SE" u="sng" dirty="0"/>
              <a:t>Same GM%:</a:t>
            </a:r>
            <a:r>
              <a:rPr lang="sv-SE" dirty="0"/>
              <a:t>		</a:t>
            </a:r>
            <a:r>
              <a:rPr lang="sv-SE" u="sng" dirty="0"/>
              <a:t>Same </a:t>
            </a:r>
            <a:r>
              <a:rPr lang="sv-SE" u="sng" dirty="0" err="1" smtClean="0"/>
              <a:t>Contribution</a:t>
            </a:r>
            <a:r>
              <a:rPr lang="sv-SE" u="sng" dirty="0" smtClean="0"/>
              <a:t>:</a:t>
            </a:r>
            <a:r>
              <a:rPr lang="sv-SE" dirty="0"/>
              <a:t>	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Purchase</a:t>
            </a:r>
            <a:r>
              <a:rPr lang="sv-SE" dirty="0" smtClean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</a:t>
            </a:r>
          </a:p>
          <a:p>
            <a:pPr lvl="1"/>
            <a:r>
              <a:rPr lang="sv-SE" dirty="0"/>
              <a:t>Gross margin	  	  30%			    30%			      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  771 			    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     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     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1.050		  	      396			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2400" dirty="0" err="1">
                <a:solidFill>
                  <a:srgbClr val="D53D20"/>
                </a:solidFill>
              </a:rPr>
              <a:t>What</a:t>
            </a:r>
            <a:r>
              <a:rPr lang="sv-SE" sz="2400" dirty="0">
                <a:solidFill>
                  <a:srgbClr val="D53D20"/>
                </a:solidFill>
              </a:rPr>
              <a:t> Price and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do </a:t>
            </a:r>
            <a:r>
              <a:rPr lang="sv-SE" sz="2400" dirty="0" err="1">
                <a:solidFill>
                  <a:srgbClr val="D53D20"/>
                </a:solidFill>
              </a:rPr>
              <a:t>we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need</a:t>
            </a:r>
            <a:r>
              <a:rPr lang="sv-SE" sz="2400" dirty="0">
                <a:solidFill>
                  <a:srgbClr val="D53D20"/>
                </a:solidFill>
              </a:rPr>
              <a:t> to </a:t>
            </a:r>
            <a:r>
              <a:rPr lang="sv-SE" sz="2400" dirty="0" err="1">
                <a:solidFill>
                  <a:srgbClr val="D53D20"/>
                </a:solidFill>
              </a:rPr>
              <a:t>maintain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Contribution</a:t>
            </a:r>
            <a:r>
              <a:rPr lang="sv-SE" sz="2400" dirty="0">
                <a:solidFill>
                  <a:srgbClr val="D53D20"/>
                </a:solidFill>
              </a:rPr>
              <a:t>?</a:t>
            </a:r>
            <a:endParaRPr lang="en-US" sz="2400" dirty="0">
              <a:solidFill>
                <a:srgbClr val="D53D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sz="3300" dirty="0"/>
              <a:t>				</a:t>
            </a:r>
            <a:r>
              <a:rPr lang="sv-SE" sz="3300" u="sng" dirty="0"/>
              <a:t>Start:</a:t>
            </a:r>
            <a:r>
              <a:rPr lang="sv-SE" sz="3300" dirty="0"/>
              <a:t>	   		</a:t>
            </a:r>
            <a:r>
              <a:rPr lang="sv-SE" sz="3300" u="sng" dirty="0"/>
              <a:t>Same GM%:</a:t>
            </a:r>
            <a:r>
              <a:rPr lang="sv-SE" sz="3300" dirty="0"/>
              <a:t>		</a:t>
            </a:r>
            <a:r>
              <a:rPr lang="sv-SE" sz="3300" u="sng" dirty="0"/>
              <a:t>Same </a:t>
            </a:r>
            <a:r>
              <a:rPr lang="sv-SE" sz="3300" u="sng" dirty="0" err="1"/>
              <a:t>Contribution</a:t>
            </a:r>
            <a:r>
              <a:rPr lang="sv-SE" sz="3300" u="sng" dirty="0"/>
              <a:t>:</a:t>
            </a:r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    10.000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	3.225</a:t>
            </a:r>
          </a:p>
          <a:p>
            <a:pPr lvl="1"/>
            <a:r>
              <a:rPr lang="sv-SE" dirty="0"/>
              <a:t>Gross margin	  	  30%			    30%			32,2%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  771 			1.425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	2.500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-375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  <a:r>
              <a:rPr lang="sv-SE" dirty="0"/>
              <a:t>		  	      396		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627435" y="60759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ppåtböjd pil 5"/>
          <p:cNvSpPr/>
          <p:nvPr/>
        </p:nvSpPr>
        <p:spPr>
          <a:xfrm>
            <a:off x="6690732" y="5858107"/>
            <a:ext cx="2713463" cy="6690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552985" y="2283693"/>
            <a:ext cx="1813931" cy="416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  <p:sp>
        <p:nvSpPr>
          <p:cNvPr id="14" name="Rektangel 7"/>
          <p:cNvSpPr/>
          <p:nvPr/>
        </p:nvSpPr>
        <p:spPr>
          <a:xfrm>
            <a:off x="8460058" y="3291697"/>
            <a:ext cx="1813931" cy="102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RFQs &amp; Factory Prices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6D87AC-9462-4076-95EC-3A07A296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95" y="1583703"/>
            <a:ext cx="10275216" cy="52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2400" dirty="0" err="1">
                <a:solidFill>
                  <a:srgbClr val="D53D20"/>
                </a:solidFill>
              </a:rPr>
              <a:t>What</a:t>
            </a:r>
            <a:r>
              <a:rPr lang="sv-SE" sz="2400" dirty="0">
                <a:solidFill>
                  <a:srgbClr val="D53D20"/>
                </a:solidFill>
              </a:rPr>
              <a:t> Price and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do </a:t>
            </a:r>
            <a:r>
              <a:rPr lang="sv-SE" sz="2400" dirty="0" err="1">
                <a:solidFill>
                  <a:srgbClr val="D53D20"/>
                </a:solidFill>
              </a:rPr>
              <a:t>we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need</a:t>
            </a:r>
            <a:r>
              <a:rPr lang="sv-SE" sz="2400" dirty="0">
                <a:solidFill>
                  <a:srgbClr val="D53D20"/>
                </a:solidFill>
              </a:rPr>
              <a:t> to </a:t>
            </a:r>
            <a:r>
              <a:rPr lang="sv-SE" sz="2400" dirty="0" err="1">
                <a:solidFill>
                  <a:srgbClr val="D53D20"/>
                </a:solidFill>
              </a:rPr>
              <a:t>maintain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Contribution</a:t>
            </a:r>
            <a:r>
              <a:rPr lang="sv-SE" sz="2400" dirty="0">
                <a:solidFill>
                  <a:srgbClr val="D53D20"/>
                </a:solidFill>
              </a:rPr>
              <a:t>?</a:t>
            </a:r>
            <a:endParaRPr lang="en-US" sz="2400" dirty="0">
              <a:solidFill>
                <a:srgbClr val="D53D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sz="3300" dirty="0"/>
              <a:t>				 </a:t>
            </a:r>
            <a:r>
              <a:rPr lang="sv-SE" sz="3300" u="sng" dirty="0"/>
              <a:t>Start:</a:t>
            </a:r>
            <a:r>
              <a:rPr lang="sv-SE" sz="3300" dirty="0"/>
              <a:t>	   		</a:t>
            </a:r>
            <a:r>
              <a:rPr lang="sv-SE" sz="3300" u="sng" dirty="0"/>
              <a:t>Same GM%:</a:t>
            </a:r>
            <a:r>
              <a:rPr lang="sv-SE" sz="3300" dirty="0"/>
              <a:t>		</a:t>
            </a:r>
            <a:r>
              <a:rPr lang="sv-SE" sz="3300" u="sng" dirty="0"/>
              <a:t>Same GP: </a:t>
            </a:r>
          </a:p>
          <a:p>
            <a:pPr marL="0" indent="0">
              <a:buNone/>
            </a:pPr>
            <a:r>
              <a:rPr lang="sv-SE" dirty="0" smtClean="0"/>
              <a:t>Sales/Price</a:t>
            </a:r>
            <a:r>
              <a:rPr lang="sv-SE" dirty="0"/>
              <a:t>			10.000			8.571			9.225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	3.225</a:t>
            </a:r>
          </a:p>
          <a:p>
            <a:pPr lvl="1"/>
            <a:r>
              <a:rPr lang="sv-SE" dirty="0"/>
              <a:t>Gross margin	  	  30%			    30%			  </a:t>
            </a:r>
            <a:r>
              <a:rPr lang="sv-SE" dirty="0">
                <a:solidFill>
                  <a:schemeClr val="accent6"/>
                </a:solidFill>
              </a:rPr>
              <a:t>35%</a:t>
            </a:r>
          </a:p>
          <a:p>
            <a:pPr marL="0" indent="0">
              <a:buNone/>
            </a:pPr>
            <a:r>
              <a:rPr lang="sv-SE" dirty="0" smtClean="0"/>
              <a:t>EBITA/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/>
              <a:t>		  1.200 		  	   771 			1.425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	 2.500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 -375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  <a:r>
              <a:rPr lang="sv-SE" dirty="0"/>
              <a:t>		  	      396		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627435" y="60759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ppåtböjd pil 5"/>
          <p:cNvSpPr/>
          <p:nvPr/>
        </p:nvSpPr>
        <p:spPr>
          <a:xfrm>
            <a:off x="6690732" y="5858107"/>
            <a:ext cx="2713463" cy="6690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357319" y="255036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påtböjd pil 9"/>
          <p:cNvSpPr/>
          <p:nvPr/>
        </p:nvSpPr>
        <p:spPr>
          <a:xfrm>
            <a:off x="6508595" y="2550362"/>
            <a:ext cx="2401489" cy="3920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741249" y="3598126"/>
            <a:ext cx="921835" cy="393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2400" dirty="0" err="1">
                <a:solidFill>
                  <a:srgbClr val="D53D20"/>
                </a:solidFill>
              </a:rPr>
              <a:t>What</a:t>
            </a:r>
            <a:r>
              <a:rPr lang="sv-SE" sz="2400" dirty="0">
                <a:solidFill>
                  <a:srgbClr val="D53D20"/>
                </a:solidFill>
              </a:rPr>
              <a:t> Price and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do </a:t>
            </a:r>
            <a:r>
              <a:rPr lang="sv-SE" sz="2400" dirty="0" err="1">
                <a:solidFill>
                  <a:srgbClr val="D53D20"/>
                </a:solidFill>
              </a:rPr>
              <a:t>we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need</a:t>
            </a:r>
            <a:r>
              <a:rPr lang="sv-SE" sz="2400" dirty="0">
                <a:solidFill>
                  <a:srgbClr val="D53D20"/>
                </a:solidFill>
              </a:rPr>
              <a:t> to </a:t>
            </a:r>
            <a:r>
              <a:rPr lang="sv-SE" sz="2400" dirty="0" err="1">
                <a:solidFill>
                  <a:srgbClr val="D53D20"/>
                </a:solidFill>
              </a:rPr>
              <a:t>maintain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Contribution</a:t>
            </a:r>
            <a:r>
              <a:rPr lang="sv-SE" sz="2400" dirty="0">
                <a:solidFill>
                  <a:srgbClr val="D53D20"/>
                </a:solidFill>
              </a:rPr>
              <a:t>?</a:t>
            </a:r>
            <a:endParaRPr lang="en-US" sz="2400" dirty="0">
              <a:solidFill>
                <a:srgbClr val="D53D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sz="3300" dirty="0"/>
              <a:t>				 </a:t>
            </a:r>
            <a:r>
              <a:rPr lang="sv-SE" sz="3300" u="sng" dirty="0"/>
              <a:t>Start:</a:t>
            </a:r>
            <a:r>
              <a:rPr lang="sv-SE" sz="3300" dirty="0"/>
              <a:t>	   		</a:t>
            </a:r>
            <a:r>
              <a:rPr lang="sv-SE" sz="3300" u="sng" dirty="0"/>
              <a:t>Same GM%:</a:t>
            </a:r>
            <a:r>
              <a:rPr lang="sv-SE" sz="3300" dirty="0"/>
              <a:t>		</a:t>
            </a:r>
            <a:r>
              <a:rPr lang="sv-SE" sz="3300" u="sng" dirty="0"/>
              <a:t>Same GP: </a:t>
            </a:r>
          </a:p>
          <a:p>
            <a:pPr marL="0" indent="0">
              <a:buNone/>
            </a:pPr>
            <a:r>
              <a:rPr lang="sv-SE" dirty="0"/>
              <a:t>Sales			10.000			8.571			9.225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	3.225</a:t>
            </a:r>
          </a:p>
          <a:p>
            <a:pPr lvl="1"/>
            <a:r>
              <a:rPr lang="sv-SE" dirty="0"/>
              <a:t>Gross margin	  	  30%			    30%			  </a:t>
            </a:r>
            <a:r>
              <a:rPr lang="sv-SE" dirty="0">
                <a:solidFill>
                  <a:schemeClr val="accent6"/>
                </a:solidFill>
              </a:rPr>
              <a:t>35%</a:t>
            </a:r>
          </a:p>
          <a:p>
            <a:pPr marL="0" indent="0">
              <a:buNone/>
            </a:pPr>
            <a:r>
              <a:rPr lang="sv-SE" dirty="0"/>
              <a:t>EBITDA/</a:t>
            </a:r>
            <a:r>
              <a:rPr lang="sv-SE" dirty="0" err="1"/>
              <a:t>result</a:t>
            </a:r>
            <a:r>
              <a:rPr lang="sv-SE" dirty="0"/>
              <a:t> 		  1.200 		  	   771 			1.425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	 2.500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 -375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  <a:r>
              <a:rPr lang="sv-SE" dirty="0"/>
              <a:t>		  	      396		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627435" y="60759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ppåtböjd pil 5"/>
          <p:cNvSpPr/>
          <p:nvPr/>
        </p:nvSpPr>
        <p:spPr>
          <a:xfrm>
            <a:off x="6690732" y="5858107"/>
            <a:ext cx="2713463" cy="6690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357319" y="255036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påtböjd pil 9"/>
          <p:cNvSpPr/>
          <p:nvPr/>
        </p:nvSpPr>
        <p:spPr>
          <a:xfrm>
            <a:off x="6508595" y="2550362"/>
            <a:ext cx="2401489" cy="3920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741249" y="3598126"/>
            <a:ext cx="921835" cy="393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484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217" y="1752507"/>
            <a:ext cx="1052724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 mindful </a:t>
            </a:r>
            <a:b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contribution!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Don’t give anything away</a:t>
            </a:r>
            <a:b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without asking for something in return</a:t>
            </a:r>
          </a:p>
        </p:txBody>
      </p:sp>
    </p:spTree>
    <p:extLst>
      <p:ext uri="{BB962C8B-B14F-4D97-AF65-F5344CB8AC3E}">
        <p14:creationId xmlns:p14="http://schemas.microsoft.com/office/powerpoint/2010/main" val="10836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takeaways</a:t>
            </a:r>
            <a:r>
              <a:rPr lang="sv-SE" dirty="0"/>
              <a:t> –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16385" y="864000"/>
            <a:ext cx="10992001" cy="4302001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Lean</a:t>
            </a:r>
            <a:r>
              <a:rPr lang="sv-SE" sz="2400" dirty="0"/>
              <a:t>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Capital</a:t>
            </a:r>
            <a:r>
              <a:rPr lang="sv-SE" sz="2400" dirty="0"/>
              <a:t> is </a:t>
            </a:r>
            <a:r>
              <a:rPr lang="sv-SE" sz="2400" dirty="0" err="1"/>
              <a:t>key</a:t>
            </a:r>
            <a:r>
              <a:rPr lang="sv-SE" sz="2400" dirty="0"/>
              <a:t> to </a:t>
            </a:r>
            <a:r>
              <a:rPr lang="sv-SE" sz="2400" dirty="0" err="1"/>
              <a:t>fund</a:t>
            </a:r>
            <a:r>
              <a:rPr lang="sv-SE" sz="2400" dirty="0"/>
              <a:t> </a:t>
            </a:r>
            <a:r>
              <a:rPr lang="sv-SE" sz="2400" dirty="0" err="1"/>
              <a:t>further</a:t>
            </a:r>
            <a:r>
              <a:rPr lang="sv-SE" sz="2400" dirty="0"/>
              <a:t> </a:t>
            </a:r>
            <a:r>
              <a:rPr lang="sv-SE" sz="2400" dirty="0" err="1"/>
              <a:t>growth</a:t>
            </a:r>
            <a:endParaRPr lang="sv-SE" sz="2400" dirty="0"/>
          </a:p>
          <a:p>
            <a:pPr lvl="1"/>
            <a:r>
              <a:rPr lang="sv-SE" sz="2400" b="0" dirty="0" err="1"/>
              <a:t>Increased</a:t>
            </a:r>
            <a:r>
              <a:rPr lang="sv-SE" sz="2400" b="0" dirty="0"/>
              <a:t> </a:t>
            </a:r>
            <a:r>
              <a:rPr lang="sv-SE" sz="2400" b="0" dirty="0" err="1"/>
              <a:t>Working</a:t>
            </a:r>
            <a:r>
              <a:rPr lang="sv-SE" sz="2400" b="0" dirty="0"/>
              <a:t> </a:t>
            </a:r>
            <a:r>
              <a:rPr lang="sv-SE" sz="2400" b="0" dirty="0" err="1"/>
              <a:t>Capital</a:t>
            </a:r>
            <a:r>
              <a:rPr lang="sv-SE" sz="2400" b="0" dirty="0"/>
              <a:t> =&gt; </a:t>
            </a:r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need</a:t>
            </a:r>
            <a:r>
              <a:rPr lang="sv-SE" sz="2400" b="0" dirty="0"/>
              <a:t> to </a:t>
            </a:r>
            <a:r>
              <a:rPr lang="sv-SE" sz="2400" b="0" dirty="0" err="1"/>
              <a:t>improve</a:t>
            </a:r>
            <a:r>
              <a:rPr lang="sv-SE" sz="2400" b="0" dirty="0"/>
              <a:t> Gross </a:t>
            </a:r>
            <a:r>
              <a:rPr lang="sv-SE" sz="2400" b="0" dirty="0" err="1"/>
              <a:t>Margin</a:t>
            </a:r>
            <a:r>
              <a:rPr lang="sv-SE" sz="2400" b="0" dirty="0"/>
              <a:t>%</a:t>
            </a:r>
          </a:p>
          <a:p>
            <a:pPr lvl="1"/>
            <a:r>
              <a:rPr lang="sv-SE" sz="2400" b="0" dirty="0" err="1"/>
              <a:t>Can</a:t>
            </a:r>
            <a:r>
              <a:rPr lang="sv-SE" sz="2400" b="0" dirty="0"/>
              <a:t> </a:t>
            </a:r>
            <a:r>
              <a:rPr lang="sv-SE" sz="2400" b="0" dirty="0" err="1"/>
              <a:t>Payment</a:t>
            </a:r>
            <a:r>
              <a:rPr lang="sv-SE" sz="2400" b="0" dirty="0"/>
              <a:t> terms be </a:t>
            </a:r>
            <a:r>
              <a:rPr lang="sv-SE" sz="2400" b="0" dirty="0" err="1"/>
              <a:t>changed</a:t>
            </a:r>
            <a:r>
              <a:rPr lang="sv-SE" sz="2400" b="0" dirty="0"/>
              <a:t> to </a:t>
            </a:r>
            <a:r>
              <a:rPr lang="sv-SE" sz="2400" b="0" dirty="0" err="1"/>
              <a:t>avoid</a:t>
            </a:r>
            <a:r>
              <a:rPr lang="sv-SE" sz="2400" b="0" dirty="0"/>
              <a:t> </a:t>
            </a:r>
            <a:r>
              <a:rPr lang="sv-SE" sz="2400" b="0" dirty="0" err="1"/>
              <a:t>increase</a:t>
            </a:r>
            <a:r>
              <a:rPr lang="sv-SE" sz="2400" b="0" dirty="0"/>
              <a:t> in </a:t>
            </a:r>
            <a:r>
              <a:rPr lang="sv-SE" sz="2400" b="0" dirty="0" err="1"/>
              <a:t>Working</a:t>
            </a:r>
            <a:r>
              <a:rPr lang="sv-SE" sz="2400" b="0" dirty="0"/>
              <a:t> </a:t>
            </a:r>
            <a:r>
              <a:rPr lang="sv-SE" sz="2400" b="0" dirty="0" err="1"/>
              <a:t>Capital</a:t>
            </a:r>
            <a:r>
              <a:rPr lang="sv-SE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58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takeaways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00007" y="1692000"/>
            <a:ext cx="10992001" cy="4302001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price</a:t>
            </a:r>
            <a:r>
              <a:rPr lang="sv-SE" sz="2400" dirty="0"/>
              <a:t> a </a:t>
            </a:r>
            <a:r>
              <a:rPr lang="sv-SE" sz="2400" dirty="0" err="1"/>
              <a:t>customer</a:t>
            </a:r>
            <a:r>
              <a:rPr lang="sv-SE" sz="2400" dirty="0"/>
              <a:t> is </a:t>
            </a:r>
            <a:r>
              <a:rPr lang="sv-SE" sz="2400" dirty="0" err="1"/>
              <a:t>willing</a:t>
            </a:r>
            <a:r>
              <a:rPr lang="sv-SE" sz="2400" dirty="0"/>
              <a:t> to </a:t>
            </a:r>
            <a:r>
              <a:rPr lang="sv-SE" sz="2400" dirty="0" err="1"/>
              <a:t>pay</a:t>
            </a:r>
            <a:r>
              <a:rPr lang="sv-SE" sz="2400" dirty="0"/>
              <a:t> is </a:t>
            </a:r>
            <a:r>
              <a:rPr lang="sv-SE" sz="2400" dirty="0" err="1"/>
              <a:t>based</a:t>
            </a:r>
            <a:r>
              <a:rPr lang="sv-SE" sz="2400" dirty="0"/>
              <a:t> on the </a:t>
            </a:r>
            <a:r>
              <a:rPr lang="sv-SE" sz="2400" dirty="0" err="1"/>
              <a:t>perceived</a:t>
            </a:r>
            <a:r>
              <a:rPr lang="sv-SE" sz="2400" dirty="0"/>
              <a:t> </a:t>
            </a:r>
            <a:r>
              <a:rPr lang="sv-SE" sz="2400" dirty="0" err="1"/>
              <a:t>value</a:t>
            </a:r>
            <a:r>
              <a:rPr lang="sv-SE" sz="2400" dirty="0"/>
              <a:t> vs alternatives</a:t>
            </a:r>
          </a:p>
          <a:p>
            <a:pPr lvl="1"/>
            <a:r>
              <a:rPr lang="sv-SE" sz="2400" b="0" dirty="0" err="1"/>
              <a:t>Our</a:t>
            </a:r>
            <a:r>
              <a:rPr lang="sv-SE" sz="2400" b="0" dirty="0"/>
              <a:t> </a:t>
            </a:r>
            <a:r>
              <a:rPr lang="sv-SE" sz="2400" b="0" dirty="0" err="1"/>
              <a:t>ability</a:t>
            </a:r>
            <a:r>
              <a:rPr lang="sv-SE" sz="2400" b="0" dirty="0"/>
              <a:t> to </a:t>
            </a:r>
            <a:r>
              <a:rPr lang="sv-SE" sz="2400" b="0" dirty="0" err="1"/>
              <a:t>communicate</a:t>
            </a:r>
            <a:r>
              <a:rPr lang="sv-SE" sz="2400" b="0" dirty="0"/>
              <a:t> and </a:t>
            </a:r>
            <a:r>
              <a:rPr lang="sv-SE" sz="2400" b="0" dirty="0" err="1"/>
              <a:t>differentiate</a:t>
            </a:r>
            <a:r>
              <a:rPr lang="sv-SE" sz="2400" b="0" dirty="0"/>
              <a:t> </a:t>
            </a:r>
            <a:r>
              <a:rPr lang="sv-SE" sz="2400" b="0" dirty="0" err="1"/>
              <a:t>values</a:t>
            </a:r>
            <a:r>
              <a:rPr lang="sv-SE" sz="2400" b="0" dirty="0"/>
              <a:t> is </a:t>
            </a:r>
            <a:r>
              <a:rPr lang="sv-SE" sz="2400" b="0" dirty="0" err="1"/>
              <a:t>key</a:t>
            </a:r>
            <a:endParaRPr lang="sv-SE" sz="2400" b="0" dirty="0"/>
          </a:p>
          <a:p>
            <a:pPr lvl="1"/>
            <a:r>
              <a:rPr lang="sv-SE" sz="2400" b="0" dirty="0" err="1"/>
              <a:t>Cost</a:t>
            </a:r>
            <a:r>
              <a:rPr lang="sv-SE" sz="2400" b="0" dirty="0"/>
              <a:t> is </a:t>
            </a:r>
            <a:r>
              <a:rPr lang="sv-SE" sz="2400" b="0" dirty="0" err="1"/>
              <a:t>only</a:t>
            </a:r>
            <a:r>
              <a:rPr lang="sv-SE" sz="2400" b="0" dirty="0"/>
              <a:t> relevant to </a:t>
            </a:r>
            <a:r>
              <a:rPr lang="sv-SE" sz="2400" b="0" dirty="0" err="1"/>
              <a:t>us</a:t>
            </a:r>
            <a:r>
              <a:rPr lang="sv-SE" sz="2400" b="0" dirty="0"/>
              <a:t> (not </a:t>
            </a:r>
            <a:r>
              <a:rPr lang="sv-SE" sz="2400" b="0" dirty="0" err="1"/>
              <a:t>connected</a:t>
            </a:r>
            <a:r>
              <a:rPr lang="sv-SE" sz="2400" b="0" dirty="0"/>
              <a:t> to </a:t>
            </a:r>
            <a:r>
              <a:rPr lang="sv-SE" sz="2400" b="0" dirty="0" err="1"/>
              <a:t>price</a:t>
            </a:r>
            <a:r>
              <a:rPr lang="sv-SE" sz="2400" b="0" dirty="0"/>
              <a:t>)</a:t>
            </a:r>
          </a:p>
          <a:p>
            <a:r>
              <a:rPr lang="sv-SE" sz="2400" dirty="0" err="1"/>
              <a:t>Manage</a:t>
            </a:r>
            <a:r>
              <a:rPr lang="sv-SE" sz="2400" dirty="0"/>
              <a:t> Gross </a:t>
            </a:r>
            <a:r>
              <a:rPr lang="sv-SE" sz="2400" dirty="0" err="1"/>
              <a:t>margin</a:t>
            </a:r>
            <a:r>
              <a:rPr lang="sv-SE" sz="2400" dirty="0"/>
              <a:t> and Gross profit</a:t>
            </a:r>
          </a:p>
          <a:p>
            <a:pPr lvl="1"/>
            <a:r>
              <a:rPr lang="sv-SE" sz="2400" b="0" dirty="0" err="1"/>
              <a:t>When</a:t>
            </a:r>
            <a:r>
              <a:rPr lang="sv-SE" sz="2400" b="0" dirty="0"/>
              <a:t> </a:t>
            </a:r>
            <a:r>
              <a:rPr lang="sv-SE" sz="2400" b="0" dirty="0" err="1"/>
              <a:t>costs</a:t>
            </a:r>
            <a:r>
              <a:rPr lang="sv-SE" sz="2400" b="0" dirty="0"/>
              <a:t> go down, GM% </a:t>
            </a:r>
            <a:r>
              <a:rPr lang="sv-SE" sz="2400" b="0" dirty="0" err="1"/>
              <a:t>needs</a:t>
            </a:r>
            <a:r>
              <a:rPr lang="sv-SE" sz="2400" b="0" dirty="0"/>
              <a:t> to </a:t>
            </a:r>
            <a:r>
              <a:rPr lang="sv-SE" sz="2400" b="0" dirty="0" err="1"/>
              <a:t>increase</a:t>
            </a:r>
            <a:r>
              <a:rPr lang="sv-SE" sz="2400" b="0" dirty="0"/>
              <a:t> to </a:t>
            </a:r>
            <a:r>
              <a:rPr lang="sv-SE" sz="2400" b="0" dirty="0" err="1"/>
              <a:t>protect</a:t>
            </a:r>
            <a:r>
              <a:rPr lang="sv-SE" sz="2400" b="0" dirty="0"/>
              <a:t> GP and EBITA</a:t>
            </a:r>
          </a:p>
          <a:p>
            <a:pPr lvl="1"/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need</a:t>
            </a:r>
            <a:r>
              <a:rPr lang="sv-SE" sz="2400" b="0" dirty="0"/>
              <a:t> a GM </a:t>
            </a:r>
            <a:r>
              <a:rPr lang="sv-SE" sz="2400" b="0" dirty="0" err="1"/>
              <a:t>also</a:t>
            </a:r>
            <a:r>
              <a:rPr lang="sv-SE" sz="2400" b="0" dirty="0"/>
              <a:t> on </a:t>
            </a:r>
            <a:r>
              <a:rPr lang="sv-SE" sz="2400" b="0" dirty="0" err="1"/>
              <a:t>logistics</a:t>
            </a:r>
            <a:r>
              <a:rPr lang="sv-SE" sz="2400" b="0" dirty="0"/>
              <a:t> as </a:t>
            </a:r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spend</a:t>
            </a:r>
            <a:r>
              <a:rPr lang="sv-SE" sz="2400" b="0" dirty="0"/>
              <a:t> </a:t>
            </a:r>
            <a:r>
              <a:rPr lang="sv-SE" sz="2400" b="0" dirty="0" err="1"/>
              <a:t>resources</a:t>
            </a:r>
            <a:r>
              <a:rPr lang="sv-SE" sz="2400" b="0" dirty="0"/>
              <a:t> on </a:t>
            </a:r>
            <a:r>
              <a:rPr lang="sv-SE" sz="2400" b="0" dirty="0" err="1"/>
              <a:t>developing</a:t>
            </a:r>
            <a:r>
              <a:rPr lang="sv-SE" sz="2400" b="0" dirty="0"/>
              <a:t> </a:t>
            </a:r>
            <a:r>
              <a:rPr lang="sv-SE" sz="2400" b="0" dirty="0" err="1"/>
              <a:t>logistics</a:t>
            </a:r>
            <a:r>
              <a:rPr lang="sv-SE" sz="2400" b="0" dirty="0"/>
              <a:t> solutions just like </a:t>
            </a:r>
            <a:r>
              <a:rPr lang="sv-SE" sz="2400" b="0" dirty="0" err="1"/>
              <a:t>we</a:t>
            </a:r>
            <a:r>
              <a:rPr lang="sv-SE" sz="2400" b="0" dirty="0"/>
              <a:t> do </a:t>
            </a:r>
            <a:r>
              <a:rPr lang="sv-SE" sz="2400" b="0" dirty="0" err="1"/>
              <a:t>developing</a:t>
            </a:r>
            <a:r>
              <a:rPr lang="sv-SE" sz="2400" b="0" dirty="0"/>
              <a:t> a </a:t>
            </a:r>
            <a:r>
              <a:rPr lang="sv-SE" sz="2400" b="0" dirty="0" err="1"/>
              <a:t>factory</a:t>
            </a:r>
            <a:r>
              <a:rPr lang="sv-SE" sz="2400" b="0" dirty="0"/>
              <a:t> portfolio</a:t>
            </a:r>
          </a:p>
          <a:p>
            <a:r>
              <a:rPr lang="sv-SE" sz="2400" dirty="0" err="1"/>
              <a:t>Lean</a:t>
            </a:r>
            <a:r>
              <a:rPr lang="sv-SE" sz="2400" dirty="0"/>
              <a:t>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Capital</a:t>
            </a:r>
            <a:r>
              <a:rPr lang="sv-SE" sz="2400" dirty="0"/>
              <a:t> is </a:t>
            </a:r>
            <a:r>
              <a:rPr lang="sv-SE" sz="2400" dirty="0" err="1"/>
              <a:t>key</a:t>
            </a:r>
            <a:r>
              <a:rPr lang="sv-SE" sz="2400" dirty="0"/>
              <a:t> to </a:t>
            </a:r>
            <a:r>
              <a:rPr lang="sv-SE" sz="2400" dirty="0" err="1"/>
              <a:t>fund</a:t>
            </a:r>
            <a:r>
              <a:rPr lang="sv-SE" sz="2400" dirty="0"/>
              <a:t> </a:t>
            </a:r>
            <a:r>
              <a:rPr lang="sv-SE" sz="2400" dirty="0" err="1"/>
              <a:t>further</a:t>
            </a:r>
            <a:r>
              <a:rPr lang="sv-SE" sz="2400" dirty="0"/>
              <a:t> </a:t>
            </a:r>
            <a:r>
              <a:rPr lang="sv-SE" sz="2400" dirty="0" err="1"/>
              <a:t>growth</a:t>
            </a:r>
            <a:endParaRPr lang="sv-SE" sz="2400" dirty="0"/>
          </a:p>
          <a:p>
            <a:pPr lvl="1"/>
            <a:r>
              <a:rPr lang="sv-SE" sz="2400" b="0" dirty="0" err="1"/>
              <a:t>Increased</a:t>
            </a:r>
            <a:r>
              <a:rPr lang="sv-SE" sz="2400" b="0" dirty="0"/>
              <a:t> </a:t>
            </a:r>
            <a:r>
              <a:rPr lang="sv-SE" sz="2400" b="0" dirty="0" err="1"/>
              <a:t>Working</a:t>
            </a:r>
            <a:r>
              <a:rPr lang="sv-SE" sz="2400" b="0" dirty="0"/>
              <a:t> </a:t>
            </a:r>
            <a:r>
              <a:rPr lang="sv-SE" sz="2400" b="0" dirty="0" err="1"/>
              <a:t>Capital</a:t>
            </a:r>
            <a:r>
              <a:rPr lang="sv-SE" sz="2400" b="0" dirty="0"/>
              <a:t> =&gt; </a:t>
            </a:r>
            <a:r>
              <a:rPr lang="sv-SE" sz="2400" b="0" dirty="0" err="1"/>
              <a:t>we</a:t>
            </a:r>
            <a:r>
              <a:rPr lang="sv-SE" sz="2400" b="0" dirty="0"/>
              <a:t> </a:t>
            </a:r>
            <a:r>
              <a:rPr lang="sv-SE" sz="2400" b="0" dirty="0" err="1"/>
              <a:t>need</a:t>
            </a:r>
            <a:r>
              <a:rPr lang="sv-SE" sz="2400" b="0" dirty="0"/>
              <a:t> to </a:t>
            </a:r>
            <a:r>
              <a:rPr lang="sv-SE" sz="2400" b="0" dirty="0" err="1"/>
              <a:t>improve</a:t>
            </a:r>
            <a:r>
              <a:rPr lang="sv-SE" sz="2400" b="0" dirty="0"/>
              <a:t> GM%</a:t>
            </a:r>
          </a:p>
          <a:p>
            <a:pPr lvl="1"/>
            <a:r>
              <a:rPr lang="sv-SE" sz="2400" b="0" dirty="0" err="1"/>
              <a:t>Can</a:t>
            </a:r>
            <a:r>
              <a:rPr lang="sv-SE" sz="2400" b="0" dirty="0"/>
              <a:t> </a:t>
            </a:r>
            <a:r>
              <a:rPr lang="sv-SE" sz="2400" b="0" dirty="0" err="1"/>
              <a:t>Payment</a:t>
            </a:r>
            <a:r>
              <a:rPr lang="sv-SE" sz="2400" b="0" dirty="0"/>
              <a:t> terms be </a:t>
            </a:r>
            <a:r>
              <a:rPr lang="sv-SE" sz="2400" b="0" dirty="0" err="1"/>
              <a:t>changed</a:t>
            </a:r>
            <a:r>
              <a:rPr lang="sv-SE" sz="2400" b="0" dirty="0"/>
              <a:t> to </a:t>
            </a:r>
            <a:r>
              <a:rPr lang="sv-SE" sz="2400" b="0" dirty="0" err="1"/>
              <a:t>avoid</a:t>
            </a:r>
            <a:r>
              <a:rPr lang="sv-SE" sz="2400" b="0" dirty="0"/>
              <a:t> </a:t>
            </a:r>
            <a:r>
              <a:rPr lang="sv-SE" sz="2400" b="0" dirty="0" err="1"/>
              <a:t>increase</a:t>
            </a:r>
            <a:r>
              <a:rPr lang="sv-SE" sz="2400" b="0" dirty="0"/>
              <a:t> in WC?</a:t>
            </a:r>
          </a:p>
        </p:txBody>
      </p:sp>
    </p:spTree>
    <p:extLst>
      <p:ext uri="{BB962C8B-B14F-4D97-AF65-F5344CB8AC3E}">
        <p14:creationId xmlns:p14="http://schemas.microsoft.com/office/powerpoint/2010/main" val="35493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 have now practiced on Gross Margin, Gross Profit &amp; Working Capital. </a:t>
            </a:r>
          </a:p>
          <a:p>
            <a:pPr marL="0" indent="0">
              <a:buNone/>
            </a:pPr>
            <a:r>
              <a:rPr lang="en-US" dirty="0"/>
              <a:t>Based on what you have learned so far: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STOP</a:t>
            </a:r>
            <a:r>
              <a:rPr lang="en-US" dirty="0"/>
              <a:t> doing when it comes to </a:t>
            </a:r>
            <a:r>
              <a:rPr lang="en-US" dirty="0">
                <a:solidFill>
                  <a:schemeClr val="accent6"/>
                </a:solidFill>
              </a:rPr>
              <a:t>quoting</a:t>
            </a:r>
            <a:r>
              <a:rPr lang="en-US" dirty="0"/>
              <a:t> in the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START</a:t>
            </a:r>
            <a:r>
              <a:rPr lang="en-US" dirty="0"/>
              <a:t> doing when it comes to </a:t>
            </a:r>
            <a:r>
              <a:rPr lang="en-US" dirty="0">
                <a:solidFill>
                  <a:schemeClr val="accent6"/>
                </a:solidFill>
              </a:rPr>
              <a:t>quoting</a:t>
            </a:r>
            <a:r>
              <a:rPr lang="en-US" dirty="0"/>
              <a:t> in the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will you </a:t>
            </a:r>
            <a:r>
              <a:rPr lang="en-US" dirty="0">
                <a:solidFill>
                  <a:schemeClr val="accent6"/>
                </a:solidFill>
              </a:rPr>
              <a:t>CONTINUE</a:t>
            </a:r>
            <a:r>
              <a:rPr lang="en-US" dirty="0"/>
              <a:t> doing when it comes to quoting, that you do so well already? </a:t>
            </a:r>
          </a:p>
          <a:p>
            <a:pPr marL="0" indent="0">
              <a:buNone/>
            </a:pPr>
            <a:r>
              <a:rPr lang="en-US" dirty="0"/>
              <a:t>Take a few min and </a:t>
            </a:r>
            <a:r>
              <a:rPr lang="en-US" dirty="0" smtClean="0"/>
              <a:t>set your SMART Goals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Next </a:t>
            </a:r>
            <a:r>
              <a:rPr lang="sv-SE" dirty="0" err="1">
                <a:solidFill>
                  <a:schemeClr val="tx1"/>
                </a:solidFill>
              </a:rPr>
              <a:t>clinic</a:t>
            </a:r>
            <a:r>
              <a:rPr lang="sv-SE" dirty="0">
                <a:solidFill>
                  <a:schemeClr val="tx1"/>
                </a:solidFill>
              </a:rPr>
              <a:t> (Apr 13): </a:t>
            </a:r>
            <a:r>
              <a:rPr lang="sv-SE" dirty="0"/>
              <a:t>”</a:t>
            </a:r>
            <a:r>
              <a:rPr lang="sv-SE" dirty="0" err="1"/>
              <a:t>Quote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0" dirty="0"/>
              <a:t>In the </a:t>
            </a:r>
            <a:r>
              <a:rPr lang="sv-SE" b="0" i="1" dirty="0"/>
              <a:t>Program Page </a:t>
            </a:r>
            <a:r>
              <a:rPr lang="sv-SE" b="0" dirty="0"/>
              <a:t>(NCAB Academy):</a:t>
            </a:r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/>
              <a:t>Set &amp; complete </a:t>
            </a:r>
            <a:r>
              <a:rPr lang="sv-SE" b="0" dirty="0" err="1"/>
              <a:t>your</a:t>
            </a:r>
            <a:r>
              <a:rPr lang="sv-SE" b="0" dirty="0"/>
              <a:t> </a:t>
            </a:r>
            <a:r>
              <a:rPr lang="sv-SE" dirty="0"/>
              <a:t>SMART-</a:t>
            </a:r>
            <a:r>
              <a:rPr lang="sv-SE" dirty="0" err="1"/>
              <a:t>goal</a:t>
            </a:r>
            <a:endParaRPr lang="sv-SE" dirty="0"/>
          </a:p>
          <a:p>
            <a:r>
              <a:rPr lang="en-US" b="0" dirty="0"/>
              <a:t>Complete "</a:t>
            </a:r>
            <a:r>
              <a:rPr lang="en-US" dirty="0"/>
              <a:t>Lesson 4: Quote follow-up</a:t>
            </a:r>
            <a:r>
              <a:rPr lang="en-US" b="0" dirty="0"/>
              <a:t>" in "Quoting like a Needs Analyst" </a:t>
            </a:r>
          </a:p>
        </p:txBody>
      </p:sp>
    </p:spTree>
    <p:extLst>
      <p:ext uri="{BB962C8B-B14F-4D97-AF65-F5344CB8AC3E}">
        <p14:creationId xmlns:p14="http://schemas.microsoft.com/office/powerpoint/2010/main" val="36207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SMART-goal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you will do until next time. 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it down in in your Sympa-profile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Development”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”-tab.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up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it went at the next Clinic.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6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228" y="1254046"/>
            <a:ext cx="8381545" cy="426777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main thing you learned today?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in the chat!</a:t>
            </a:r>
          </a:p>
        </p:txBody>
      </p:sp>
    </p:spTree>
    <p:extLst>
      <p:ext uri="{BB962C8B-B14F-4D97-AF65-F5344CB8AC3E}">
        <p14:creationId xmlns:p14="http://schemas.microsoft.com/office/powerpoint/2010/main" val="22807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Next </a:t>
            </a:r>
            <a:r>
              <a:rPr lang="sv-SE" dirty="0" err="1">
                <a:solidFill>
                  <a:schemeClr val="tx1"/>
                </a:solidFill>
              </a:rPr>
              <a:t>clinic</a:t>
            </a:r>
            <a:r>
              <a:rPr lang="sv-SE" dirty="0">
                <a:solidFill>
                  <a:schemeClr val="tx1"/>
                </a:solidFill>
              </a:rPr>
              <a:t> (Apr 13): </a:t>
            </a:r>
            <a:r>
              <a:rPr lang="sv-SE" dirty="0"/>
              <a:t>”</a:t>
            </a:r>
            <a:r>
              <a:rPr lang="sv-SE" dirty="0" err="1"/>
              <a:t>Quote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0" dirty="0"/>
              <a:t>In the </a:t>
            </a:r>
            <a:r>
              <a:rPr lang="sv-SE" b="0" i="1" dirty="0"/>
              <a:t>Program Page </a:t>
            </a:r>
            <a:r>
              <a:rPr lang="sv-SE" b="0" dirty="0"/>
              <a:t>(NCAB Academy):</a:t>
            </a:r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/>
              <a:t>Set &amp; complete </a:t>
            </a:r>
            <a:r>
              <a:rPr lang="sv-SE" b="0" dirty="0" err="1"/>
              <a:t>your</a:t>
            </a:r>
            <a:r>
              <a:rPr lang="sv-SE" b="0" dirty="0"/>
              <a:t> </a:t>
            </a:r>
            <a:r>
              <a:rPr lang="sv-SE" dirty="0"/>
              <a:t>SMART-</a:t>
            </a:r>
            <a:r>
              <a:rPr lang="sv-SE" dirty="0" err="1"/>
              <a:t>goal</a:t>
            </a:r>
            <a:endParaRPr lang="sv-SE" dirty="0"/>
          </a:p>
          <a:p>
            <a:r>
              <a:rPr lang="en-US" b="0" dirty="0"/>
              <a:t>Complete "</a:t>
            </a:r>
            <a:r>
              <a:rPr lang="en-US" dirty="0"/>
              <a:t>Lesson 4: Quote follow-up</a:t>
            </a:r>
            <a:r>
              <a:rPr lang="en-US" b="0" dirty="0"/>
              <a:t>" in "Quoting like a Needs Analyst" </a:t>
            </a:r>
          </a:p>
        </p:txBody>
      </p:sp>
    </p:spTree>
    <p:extLst>
      <p:ext uri="{BB962C8B-B14F-4D97-AF65-F5344CB8AC3E}">
        <p14:creationId xmlns:p14="http://schemas.microsoft.com/office/powerpoint/2010/main" val="26991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SMART-goal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you will do until next time. 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it down in in your Sympa-profile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Development”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”-tab.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up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it went at the next Clinic.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/>
              <a:t>Breakout room: Follow-up on SMART-goal 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67" b="0" dirty="0"/>
              <a:t>Discuss your </a:t>
            </a:r>
            <a:r>
              <a:rPr lang="sv-SE" sz="2667" dirty="0"/>
              <a:t>SMART-goal progress </a:t>
            </a:r>
            <a:r>
              <a:rPr lang="sv-SE" sz="2667" b="0" dirty="0"/>
              <a:t>and/or what you have worked/practiced on </a:t>
            </a:r>
            <a:r>
              <a:rPr lang="sv-SE" sz="2667" b="0" dirty="0" err="1"/>
              <a:t>regarding</a:t>
            </a:r>
            <a:r>
              <a:rPr lang="sv-SE" sz="2667" b="0" dirty="0"/>
              <a:t> </a:t>
            </a:r>
            <a:r>
              <a:rPr lang="sv-SE" sz="2667" dirty="0" err="1"/>
              <a:t>Validating</a:t>
            </a:r>
            <a:r>
              <a:rPr lang="sv-SE" sz="2667" dirty="0"/>
              <a:t> </a:t>
            </a:r>
            <a:r>
              <a:rPr lang="sv-SE" sz="2667" dirty="0" err="1"/>
              <a:t>RFQs</a:t>
            </a:r>
            <a:r>
              <a:rPr lang="sv-SE" sz="2667" dirty="0"/>
              <a:t> &amp; </a:t>
            </a:r>
            <a:r>
              <a:rPr lang="sv-SE" sz="2667" dirty="0" err="1"/>
              <a:t>Factory</a:t>
            </a:r>
            <a:r>
              <a:rPr lang="sv-SE" sz="2667" dirty="0"/>
              <a:t> Prices </a:t>
            </a:r>
            <a:r>
              <a:rPr lang="sv-SE" sz="2667" b="0" dirty="0" err="1"/>
              <a:t>since</a:t>
            </a:r>
            <a:r>
              <a:rPr lang="sv-SE" sz="2667" b="0" dirty="0"/>
              <a:t> 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practice</a:t>
            </a:r>
            <a:r>
              <a:rPr lang="sv-SE" sz="2667" b="0" dirty="0"/>
              <a:t> </a:t>
            </a:r>
            <a:r>
              <a:rPr lang="sv-SE" sz="2667" b="0" dirty="0" err="1"/>
              <a:t>your</a:t>
            </a:r>
            <a:r>
              <a:rPr lang="sv-SE" sz="2667" b="0" dirty="0"/>
              <a:t> new </a:t>
            </a:r>
            <a:r>
              <a:rPr lang="sv-SE" sz="2667" b="0" dirty="0" err="1"/>
              <a:t>skills</a:t>
            </a:r>
            <a:r>
              <a:rPr lang="sv-SE" sz="2667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did</a:t>
            </a:r>
            <a:r>
              <a:rPr lang="sv-SE" sz="2667" b="0" dirty="0"/>
              <a:t> it go? </a:t>
            </a: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was</a:t>
            </a:r>
            <a:r>
              <a:rPr lang="sv-SE" sz="2667" b="0" dirty="0"/>
              <a:t> the </a:t>
            </a:r>
            <a:r>
              <a:rPr lang="sv-SE" sz="2667" b="0" dirty="0" err="1"/>
              <a:t>outcome</a:t>
            </a:r>
            <a:r>
              <a:rPr lang="sv-SE" sz="2667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learned</a:t>
            </a:r>
            <a:r>
              <a:rPr lang="sv-SE" sz="2667" b="0" dirty="0"/>
              <a:t>? </a:t>
            </a:r>
          </a:p>
          <a:p>
            <a:pPr marL="0" indent="0">
              <a:buNone/>
            </a:pPr>
            <a:endParaRPr lang="sv-SE" sz="2667" b="0" dirty="0"/>
          </a:p>
          <a:p>
            <a:pPr marL="0" indent="0">
              <a:buNone/>
            </a:pPr>
            <a:r>
              <a:rPr lang="sv-SE" sz="2667" b="0" dirty="0"/>
              <a:t>You will be 2 persons/room and you have 5 min. </a:t>
            </a:r>
            <a:r>
              <a:rPr lang="en-US" sz="2667" b="0" i="1" dirty="0"/>
              <a:t>(If you haven’t met before, BRIEFLY yourselves</a:t>
            </a:r>
          </a:p>
          <a:p>
            <a:pPr marL="0" indent="0">
              <a:buNone/>
            </a:pPr>
            <a:endParaRPr lang="sv-SE" sz="2667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091374"/>
            <a:ext cx="12191999" cy="1446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783" marR="0" lvl="0" indent="-685783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main points in this course? </a:t>
            </a:r>
          </a:p>
          <a:p>
            <a:pPr marL="685783" marR="0" lvl="0" indent="-685783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did you learn?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872"/>
          <a:stretch/>
        </p:blipFill>
        <p:spPr>
          <a:xfrm>
            <a:off x="1841346" y="1840430"/>
            <a:ext cx="8509308" cy="18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89">
            <a:extLst>
              <a:ext uri="{FF2B5EF4-FFF2-40B4-BE49-F238E27FC236}">
                <a16:creationId xmlns:a16="http://schemas.microsoft.com/office/drawing/2014/main" id="{E092E995-7C91-4E92-8609-A53EAAC41505}"/>
              </a:ext>
            </a:extLst>
          </p:cNvPr>
          <p:cNvGrpSpPr/>
          <p:nvPr/>
        </p:nvGrpSpPr>
        <p:grpSpPr>
          <a:xfrm>
            <a:off x="967563" y="2484039"/>
            <a:ext cx="1601280" cy="2120060"/>
            <a:chOff x="3249081" y="1158714"/>
            <a:chExt cx="1163930" cy="1541021"/>
          </a:xfrm>
        </p:grpSpPr>
        <p:grpSp>
          <p:nvGrpSpPr>
            <p:cNvPr id="62" name="Grupp 78">
              <a:extLst>
                <a:ext uri="{FF2B5EF4-FFF2-40B4-BE49-F238E27FC236}">
                  <a16:creationId xmlns:a16="http://schemas.microsoft.com/office/drawing/2014/main" id="{C62B7006-96F6-425D-B139-49306A3987FB}"/>
                </a:ext>
              </a:extLst>
            </p:cNvPr>
            <p:cNvGrpSpPr/>
            <p:nvPr/>
          </p:nvGrpSpPr>
          <p:grpSpPr>
            <a:xfrm>
              <a:off x="3249081" y="1419412"/>
              <a:ext cx="1163930" cy="1280323"/>
              <a:chOff x="1548994" y="1343952"/>
              <a:chExt cx="2253636" cy="2478999"/>
            </a:xfrm>
          </p:grpSpPr>
          <p:grpSp>
            <p:nvGrpSpPr>
              <p:cNvPr id="66" name="Grupp 79">
                <a:extLst>
                  <a:ext uri="{FF2B5EF4-FFF2-40B4-BE49-F238E27FC236}">
                    <a16:creationId xmlns:a16="http://schemas.microsoft.com/office/drawing/2014/main" id="{F4040E1F-43B3-429C-9AE5-5BFA2F73BE4A}"/>
                  </a:ext>
                </a:extLst>
              </p:cNvPr>
              <p:cNvGrpSpPr/>
              <p:nvPr/>
            </p:nvGrpSpPr>
            <p:grpSpPr>
              <a:xfrm>
                <a:off x="1548994" y="1343952"/>
                <a:ext cx="2253636" cy="2478999"/>
                <a:chOff x="5758332" y="1085838"/>
                <a:chExt cx="2253636" cy="2478999"/>
              </a:xfrm>
            </p:grpSpPr>
            <p:sp>
              <p:nvSpPr>
                <p:cNvPr id="68" name="Rektangel 81">
                  <a:extLst>
                    <a:ext uri="{FF2B5EF4-FFF2-40B4-BE49-F238E27FC236}">
                      <a16:creationId xmlns:a16="http://schemas.microsoft.com/office/drawing/2014/main" id="{31758D9B-D30F-41F4-9B89-B102D2691D2E}"/>
                    </a:ext>
                  </a:extLst>
                </p:cNvPr>
                <p:cNvSpPr/>
                <p:nvPr/>
              </p:nvSpPr>
              <p:spPr bwMode="auto">
                <a:xfrm>
                  <a:off x="6266695" y="1462426"/>
                  <a:ext cx="1254369" cy="1295399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rtlCol="0" anchor="ctr" anchorCtr="0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" b="1" i="0" u="none" strike="noStrike" kern="0" cap="none" spc="1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69" name="Grupp 82">
                  <a:extLst>
                    <a:ext uri="{FF2B5EF4-FFF2-40B4-BE49-F238E27FC236}">
                      <a16:creationId xmlns:a16="http://schemas.microsoft.com/office/drawing/2014/main" id="{D5F448A8-BB08-461E-99D2-41C933218A9F}"/>
                    </a:ext>
                  </a:extLst>
                </p:cNvPr>
                <p:cNvGrpSpPr/>
                <p:nvPr/>
              </p:nvGrpSpPr>
              <p:grpSpPr>
                <a:xfrm>
                  <a:off x="5758332" y="1085838"/>
                  <a:ext cx="2253636" cy="2478999"/>
                  <a:chOff x="4661513" y="1270504"/>
                  <a:chExt cx="2253636" cy="2478999"/>
                </a:xfrm>
              </p:grpSpPr>
              <p:sp>
                <p:nvSpPr>
                  <p:cNvPr id="70" name="Frihandsfigur: Form 83">
                    <a:extLst>
                      <a:ext uri="{FF2B5EF4-FFF2-40B4-BE49-F238E27FC236}">
                        <a16:creationId xmlns:a16="http://schemas.microsoft.com/office/drawing/2014/main" id="{3BDCFD20-5F21-4F7F-81C8-8784CB3029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94882" y="2233246"/>
                    <a:ext cx="2185930" cy="1471247"/>
                  </a:xfrm>
                  <a:custGeom>
                    <a:avLst/>
                    <a:gdLst>
                      <a:gd name="connsiteX0" fmla="*/ 0 w 2185930"/>
                      <a:gd name="connsiteY0" fmla="*/ 0 h 1471247"/>
                      <a:gd name="connsiteX1" fmla="*/ 789724 w 2185930"/>
                      <a:gd name="connsiteY1" fmla="*/ 734052 h 1471247"/>
                      <a:gd name="connsiteX2" fmla="*/ 803238 w 2185930"/>
                      <a:gd name="connsiteY2" fmla="*/ 721462 h 1471247"/>
                      <a:gd name="connsiteX3" fmla="*/ 1080935 w 2185930"/>
                      <a:gd name="connsiteY3" fmla="*/ 633046 h 1471247"/>
                      <a:gd name="connsiteX4" fmla="*/ 1358632 w 2185930"/>
                      <a:gd name="connsiteY4" fmla="*/ 721462 h 1471247"/>
                      <a:gd name="connsiteX5" fmla="*/ 1384163 w 2185930"/>
                      <a:gd name="connsiteY5" fmla="*/ 745247 h 1471247"/>
                      <a:gd name="connsiteX6" fmla="*/ 2185930 w 2185930"/>
                      <a:gd name="connsiteY6" fmla="*/ 0 h 1471247"/>
                      <a:gd name="connsiteX7" fmla="*/ 2185930 w 2185930"/>
                      <a:gd name="connsiteY7" fmla="*/ 1471247 h 1471247"/>
                      <a:gd name="connsiteX8" fmla="*/ 1582828 w 2185930"/>
                      <a:gd name="connsiteY8" fmla="*/ 1471247 h 1471247"/>
                      <a:gd name="connsiteX9" fmla="*/ 603102 w 2185930"/>
                      <a:gd name="connsiteY9" fmla="*/ 1471247 h 1471247"/>
                      <a:gd name="connsiteX10" fmla="*/ 0 w 2185930"/>
                      <a:gd name="connsiteY10" fmla="*/ 1471247 h 147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85930" h="1471247">
                        <a:moveTo>
                          <a:pt x="0" y="0"/>
                        </a:moveTo>
                        <a:lnTo>
                          <a:pt x="789724" y="734052"/>
                        </a:lnTo>
                        <a:lnTo>
                          <a:pt x="803238" y="721462"/>
                        </a:lnTo>
                        <a:cubicBezTo>
                          <a:pt x="874307" y="666834"/>
                          <a:pt x="972488" y="633046"/>
                          <a:pt x="1080935" y="633046"/>
                        </a:cubicBezTo>
                        <a:cubicBezTo>
                          <a:pt x="1189383" y="633046"/>
                          <a:pt x="1287564" y="666834"/>
                          <a:pt x="1358632" y="721462"/>
                        </a:cubicBezTo>
                        <a:lnTo>
                          <a:pt x="1384163" y="745247"/>
                        </a:lnTo>
                        <a:lnTo>
                          <a:pt x="2185930" y="0"/>
                        </a:lnTo>
                        <a:lnTo>
                          <a:pt x="2185930" y="1471247"/>
                        </a:lnTo>
                        <a:lnTo>
                          <a:pt x="1582828" y="1471247"/>
                        </a:lnTo>
                        <a:lnTo>
                          <a:pt x="603102" y="1471247"/>
                        </a:lnTo>
                        <a:lnTo>
                          <a:pt x="0" y="14712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rtlCol="0" anchor="ctr" anchorCtr="0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" b="1" i="0" u="none" strike="noStrike" kern="0" cap="none" spc="10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71" name="Frihandsfigur: Form 84">
                    <a:extLst>
                      <a:ext uri="{FF2B5EF4-FFF2-40B4-BE49-F238E27FC236}">
                        <a16:creationId xmlns:a16="http://schemas.microsoft.com/office/drawing/2014/main" id="{551221F0-D045-4444-AD67-78B956E899DC}"/>
                      </a:ext>
                    </a:extLst>
                  </p:cNvPr>
                  <p:cNvSpPr/>
                  <p:nvPr/>
                </p:nvSpPr>
                <p:spPr>
                  <a:xfrm>
                    <a:off x="4661513" y="1270504"/>
                    <a:ext cx="2253636" cy="2478999"/>
                  </a:xfrm>
                  <a:custGeom>
                    <a:avLst/>
                    <a:gdLst>
                      <a:gd name="connsiteX0" fmla="*/ 573436 w 619930"/>
                      <a:gd name="connsiteY0" fmla="*/ 616831 h 681923"/>
                      <a:gd name="connsiteX1" fmla="*/ 418453 w 619930"/>
                      <a:gd name="connsiteY1" fmla="*/ 469598 h 681923"/>
                      <a:gd name="connsiteX2" fmla="*/ 573436 w 619930"/>
                      <a:gd name="connsiteY2" fmla="*/ 322364 h 681923"/>
                      <a:gd name="connsiteX3" fmla="*/ 573436 w 619930"/>
                      <a:gd name="connsiteY3" fmla="*/ 616831 h 681923"/>
                      <a:gd name="connsiteX4" fmla="*/ 71292 w 619930"/>
                      <a:gd name="connsiteY4" fmla="*/ 635429 h 681923"/>
                      <a:gd name="connsiteX5" fmla="*/ 224725 w 619930"/>
                      <a:gd name="connsiteY5" fmla="*/ 490520 h 681923"/>
                      <a:gd name="connsiteX6" fmla="*/ 235574 w 619930"/>
                      <a:gd name="connsiteY6" fmla="*/ 480446 h 681923"/>
                      <a:gd name="connsiteX7" fmla="*/ 385132 w 619930"/>
                      <a:gd name="connsiteY7" fmla="*/ 480446 h 681923"/>
                      <a:gd name="connsiteX8" fmla="*/ 395981 w 619930"/>
                      <a:gd name="connsiteY8" fmla="*/ 490520 h 681923"/>
                      <a:gd name="connsiteX9" fmla="*/ 548639 w 619930"/>
                      <a:gd name="connsiteY9" fmla="*/ 635429 h 681923"/>
                      <a:gd name="connsiteX10" fmla="*/ 71292 w 619930"/>
                      <a:gd name="connsiteY10" fmla="*/ 635429 h 681923"/>
                      <a:gd name="connsiteX11" fmla="*/ 46495 w 619930"/>
                      <a:gd name="connsiteY11" fmla="*/ 321589 h 681923"/>
                      <a:gd name="connsiteX12" fmla="*/ 201478 w 619930"/>
                      <a:gd name="connsiteY12" fmla="*/ 468823 h 681923"/>
                      <a:gd name="connsiteX13" fmla="*/ 46495 w 619930"/>
                      <a:gd name="connsiteY13" fmla="*/ 616056 h 681923"/>
                      <a:gd name="connsiteX14" fmla="*/ 46495 w 619930"/>
                      <a:gd name="connsiteY14" fmla="*/ 321589 h 681923"/>
                      <a:gd name="connsiteX15" fmla="*/ 154983 w 619930"/>
                      <a:gd name="connsiteY15" fmla="*/ 123986 h 681923"/>
                      <a:gd name="connsiteX16" fmla="*/ 464948 w 619930"/>
                      <a:gd name="connsiteY16" fmla="*/ 123986 h 681923"/>
                      <a:gd name="connsiteX17" fmla="*/ 464948 w 619930"/>
                      <a:gd name="connsiteY17" fmla="*/ 382032 h 681923"/>
                      <a:gd name="connsiteX18" fmla="*/ 395206 w 619930"/>
                      <a:gd name="connsiteY18" fmla="*/ 448675 h 681923"/>
                      <a:gd name="connsiteX19" fmla="*/ 224725 w 619930"/>
                      <a:gd name="connsiteY19" fmla="*/ 448675 h 681923"/>
                      <a:gd name="connsiteX20" fmla="*/ 154983 w 619930"/>
                      <a:gd name="connsiteY20" fmla="*/ 382032 h 681923"/>
                      <a:gd name="connsiteX21" fmla="*/ 154983 w 619930"/>
                      <a:gd name="connsiteY21" fmla="*/ 123986 h 681923"/>
                      <a:gd name="connsiteX22" fmla="*/ 511443 w 619930"/>
                      <a:gd name="connsiteY22" fmla="*/ 144909 h 681923"/>
                      <a:gd name="connsiteX23" fmla="*/ 511443 w 619930"/>
                      <a:gd name="connsiteY23" fmla="*/ 77491 h 681923"/>
                      <a:gd name="connsiteX24" fmla="*/ 402955 w 619930"/>
                      <a:gd name="connsiteY24" fmla="*/ 77491 h 681923"/>
                      <a:gd name="connsiteX25" fmla="*/ 309965 w 619930"/>
                      <a:gd name="connsiteY25" fmla="*/ 0 h 681923"/>
                      <a:gd name="connsiteX26" fmla="*/ 216976 w 619930"/>
                      <a:gd name="connsiteY26" fmla="*/ 77491 h 681923"/>
                      <a:gd name="connsiteX27" fmla="*/ 108488 w 619930"/>
                      <a:gd name="connsiteY27" fmla="*/ 77491 h 681923"/>
                      <a:gd name="connsiteX28" fmla="*/ 108488 w 619930"/>
                      <a:gd name="connsiteY28" fmla="*/ 145684 h 681923"/>
                      <a:gd name="connsiteX29" fmla="*/ 0 w 619930"/>
                      <a:gd name="connsiteY29" fmla="*/ 248747 h 681923"/>
                      <a:gd name="connsiteX30" fmla="*/ 0 w 619930"/>
                      <a:gd name="connsiteY30" fmla="*/ 681924 h 681923"/>
                      <a:gd name="connsiteX31" fmla="*/ 619931 w 619930"/>
                      <a:gd name="connsiteY31" fmla="*/ 681924 h 681923"/>
                      <a:gd name="connsiteX32" fmla="*/ 619931 w 619930"/>
                      <a:gd name="connsiteY32" fmla="*/ 248747 h 681923"/>
                      <a:gd name="connsiteX33" fmla="*/ 511443 w 619930"/>
                      <a:gd name="connsiteY33" fmla="*/ 144909 h 681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619930" h="681923">
                        <a:moveTo>
                          <a:pt x="573436" y="616831"/>
                        </a:moveTo>
                        <a:lnTo>
                          <a:pt x="418453" y="469598"/>
                        </a:lnTo>
                        <a:lnTo>
                          <a:pt x="573436" y="322364"/>
                        </a:lnTo>
                        <a:lnTo>
                          <a:pt x="573436" y="616831"/>
                        </a:lnTo>
                        <a:close/>
                        <a:moveTo>
                          <a:pt x="71292" y="635429"/>
                        </a:moveTo>
                        <a:lnTo>
                          <a:pt x="224725" y="490520"/>
                        </a:lnTo>
                        <a:lnTo>
                          <a:pt x="235574" y="480446"/>
                        </a:lnTo>
                        <a:cubicBezTo>
                          <a:pt x="277419" y="440926"/>
                          <a:pt x="343287" y="440926"/>
                          <a:pt x="385132" y="480446"/>
                        </a:cubicBezTo>
                        <a:lnTo>
                          <a:pt x="395981" y="490520"/>
                        </a:lnTo>
                        <a:lnTo>
                          <a:pt x="548639" y="635429"/>
                        </a:lnTo>
                        <a:lnTo>
                          <a:pt x="71292" y="635429"/>
                        </a:lnTo>
                        <a:close/>
                        <a:moveTo>
                          <a:pt x="46495" y="321589"/>
                        </a:moveTo>
                        <a:lnTo>
                          <a:pt x="201478" y="468823"/>
                        </a:lnTo>
                        <a:lnTo>
                          <a:pt x="46495" y="616056"/>
                        </a:lnTo>
                        <a:lnTo>
                          <a:pt x="46495" y="321589"/>
                        </a:lnTo>
                        <a:close/>
                        <a:moveTo>
                          <a:pt x="154983" y="123986"/>
                        </a:moveTo>
                        <a:lnTo>
                          <a:pt x="464948" y="123986"/>
                        </a:lnTo>
                        <a:lnTo>
                          <a:pt x="464948" y="382032"/>
                        </a:lnTo>
                        <a:lnTo>
                          <a:pt x="395206" y="448675"/>
                        </a:lnTo>
                        <a:cubicBezTo>
                          <a:pt x="344837" y="409929"/>
                          <a:pt x="275094" y="409929"/>
                          <a:pt x="224725" y="448675"/>
                        </a:cubicBezTo>
                        <a:lnTo>
                          <a:pt x="154983" y="382032"/>
                        </a:lnTo>
                        <a:lnTo>
                          <a:pt x="154983" y="123986"/>
                        </a:lnTo>
                        <a:close/>
                        <a:moveTo>
                          <a:pt x="511443" y="144909"/>
                        </a:moveTo>
                        <a:lnTo>
                          <a:pt x="511443" y="77491"/>
                        </a:lnTo>
                        <a:lnTo>
                          <a:pt x="402955" y="77491"/>
                        </a:lnTo>
                        <a:lnTo>
                          <a:pt x="309965" y="0"/>
                        </a:lnTo>
                        <a:lnTo>
                          <a:pt x="216976" y="77491"/>
                        </a:lnTo>
                        <a:lnTo>
                          <a:pt x="108488" y="77491"/>
                        </a:lnTo>
                        <a:lnTo>
                          <a:pt x="108488" y="145684"/>
                        </a:lnTo>
                        <a:lnTo>
                          <a:pt x="0" y="248747"/>
                        </a:lnTo>
                        <a:lnTo>
                          <a:pt x="0" y="681924"/>
                        </a:lnTo>
                        <a:lnTo>
                          <a:pt x="619931" y="681924"/>
                        </a:lnTo>
                        <a:lnTo>
                          <a:pt x="619931" y="248747"/>
                        </a:lnTo>
                        <a:lnTo>
                          <a:pt x="511443" y="14490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77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pitchFamily="-123" charset="-128"/>
                    </a:endParaRPr>
                  </a:p>
                </p:txBody>
              </p:sp>
            </p:grpSp>
          </p:grpSp>
          <p:sp>
            <p:nvSpPr>
              <p:cNvPr id="67" name="textruta 80">
                <a:extLst>
                  <a:ext uri="{FF2B5EF4-FFF2-40B4-BE49-F238E27FC236}">
                    <a16:creationId xmlns:a16="http://schemas.microsoft.com/office/drawing/2014/main" id="{F85846B6-5C53-4028-8F69-D91D9CCC2C47}"/>
                  </a:ext>
                </a:extLst>
              </p:cNvPr>
              <p:cNvSpPr txBox="1"/>
              <p:nvPr/>
            </p:nvSpPr>
            <p:spPr>
              <a:xfrm>
                <a:off x="2055800" y="1881359"/>
                <a:ext cx="1239056" cy="999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ea typeface="ＭＳ Ｐゴシック" pitchFamily="-123" charset="-128"/>
                  </a:rPr>
                  <a:t>QUOTE</a:t>
                </a:r>
                <a:endParaRPr kumimoji="0" lang="en-US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ＭＳ Ｐゴシック" pitchFamily="-123" charset="-128"/>
                </a:endParaRPr>
              </a:p>
            </p:txBody>
          </p:sp>
        </p:grpSp>
        <p:pic>
          <p:nvPicPr>
            <p:cNvPr id="63" name="Bild 85" descr="Mustasch">
              <a:extLst>
                <a:ext uri="{FF2B5EF4-FFF2-40B4-BE49-F238E27FC236}">
                  <a16:creationId xmlns:a16="http://schemas.microsoft.com/office/drawing/2014/main" id="{FCA2B2BE-7758-40E7-9D7E-C2317CC5E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86" b="30808"/>
            <a:stretch/>
          </p:blipFill>
          <p:spPr>
            <a:xfrm>
              <a:off x="3356851" y="1832522"/>
              <a:ext cx="914400" cy="395985"/>
            </a:xfrm>
            <a:prstGeom prst="rect">
              <a:avLst/>
            </a:prstGeom>
          </p:spPr>
        </p:pic>
        <p:sp>
          <p:nvSpPr>
            <p:cNvPr id="64" name="Frihandsfigur: Form 86">
              <a:extLst>
                <a:ext uri="{FF2B5EF4-FFF2-40B4-BE49-F238E27FC236}">
                  <a16:creationId xmlns:a16="http://schemas.microsoft.com/office/drawing/2014/main" id="{B0E2555D-A53F-4780-9963-DA3E8175710C}"/>
                </a:ext>
              </a:extLst>
            </p:cNvPr>
            <p:cNvSpPr/>
            <p:nvPr/>
          </p:nvSpPr>
          <p:spPr>
            <a:xfrm>
              <a:off x="3305253" y="1158714"/>
              <a:ext cx="1017597" cy="504004"/>
            </a:xfrm>
            <a:custGeom>
              <a:avLst/>
              <a:gdLst>
                <a:gd name="connsiteX0" fmla="*/ 402565 w 429174"/>
                <a:gd name="connsiteY0" fmla="*/ 162077 h 212565"/>
                <a:gd name="connsiteX1" fmla="*/ 361989 w 429174"/>
                <a:gd name="connsiteY1" fmla="*/ 162077 h 212565"/>
                <a:gd name="connsiteX2" fmla="*/ 319983 w 429174"/>
                <a:gd name="connsiteY2" fmla="*/ 36252 h 212565"/>
                <a:gd name="connsiteX3" fmla="*/ 274076 w 429174"/>
                <a:gd name="connsiteY3" fmla="*/ 1154 h 212565"/>
                <a:gd name="connsiteX4" fmla="*/ 249879 w 429174"/>
                <a:gd name="connsiteY4" fmla="*/ 13487 h 212565"/>
                <a:gd name="connsiteX5" fmla="*/ 249879 w 429174"/>
                <a:gd name="connsiteY5" fmla="*/ 13487 h 212565"/>
                <a:gd name="connsiteX6" fmla="*/ 187273 w 429174"/>
                <a:gd name="connsiteY6" fmla="*/ 15430 h 212565"/>
                <a:gd name="connsiteX7" fmla="*/ 186157 w 429174"/>
                <a:gd name="connsiteY7" fmla="*/ 14345 h 212565"/>
                <a:gd name="connsiteX8" fmla="*/ 183300 w 429174"/>
                <a:gd name="connsiteY8" fmla="*/ 11487 h 212565"/>
                <a:gd name="connsiteX9" fmla="*/ 125520 w 429174"/>
                <a:gd name="connsiteY9" fmla="*/ 12458 h 212565"/>
                <a:gd name="connsiteX10" fmla="*/ 114339 w 429174"/>
                <a:gd name="connsiteY10" fmla="*/ 35871 h 212565"/>
                <a:gd name="connsiteX11" fmla="*/ 66714 w 429174"/>
                <a:gd name="connsiteY11" fmla="*/ 162077 h 212565"/>
                <a:gd name="connsiteX12" fmla="*/ 26137 w 429174"/>
                <a:gd name="connsiteY12" fmla="*/ 162077 h 212565"/>
                <a:gd name="connsiteX13" fmla="*/ 515 w 429174"/>
                <a:gd name="connsiteY13" fmla="*/ 182270 h 212565"/>
                <a:gd name="connsiteX14" fmla="*/ 20198 w 429174"/>
                <a:gd name="connsiteY14" fmla="*/ 212050 h 212565"/>
                <a:gd name="connsiteX15" fmla="*/ 25280 w 429174"/>
                <a:gd name="connsiteY15" fmla="*/ 212560 h 212565"/>
                <a:gd name="connsiteX16" fmla="*/ 403422 w 429174"/>
                <a:gd name="connsiteY16" fmla="*/ 212560 h 212565"/>
                <a:gd name="connsiteX17" fmla="*/ 429169 w 429174"/>
                <a:gd name="connsiteY17" fmla="*/ 187835 h 212565"/>
                <a:gd name="connsiteX18" fmla="*/ 428664 w 429174"/>
                <a:gd name="connsiteY18" fmla="*/ 182270 h 212565"/>
                <a:gd name="connsiteX19" fmla="*/ 402565 w 429174"/>
                <a:gd name="connsiteY19" fmla="*/ 162077 h 21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9174" h="212565">
                  <a:moveTo>
                    <a:pt x="402565" y="162077"/>
                  </a:moveTo>
                  <a:lnTo>
                    <a:pt x="361989" y="162077"/>
                  </a:lnTo>
                  <a:lnTo>
                    <a:pt x="319983" y="36252"/>
                  </a:lnTo>
                  <a:cubicBezTo>
                    <a:pt x="316998" y="13883"/>
                    <a:pt x="296445" y="-1831"/>
                    <a:pt x="274076" y="1154"/>
                  </a:cubicBezTo>
                  <a:cubicBezTo>
                    <a:pt x="264839" y="2386"/>
                    <a:pt x="256303" y="6738"/>
                    <a:pt x="249879" y="13487"/>
                  </a:cubicBezTo>
                  <a:lnTo>
                    <a:pt x="249879" y="13487"/>
                  </a:lnTo>
                  <a:cubicBezTo>
                    <a:pt x="233128" y="31312"/>
                    <a:pt x="205098" y="32182"/>
                    <a:pt x="187273" y="15430"/>
                  </a:cubicBezTo>
                  <a:cubicBezTo>
                    <a:pt x="186894" y="15075"/>
                    <a:pt x="186523" y="14713"/>
                    <a:pt x="186157" y="14345"/>
                  </a:cubicBezTo>
                  <a:lnTo>
                    <a:pt x="183300" y="11487"/>
                  </a:lnTo>
                  <a:cubicBezTo>
                    <a:pt x="167077" y="-4200"/>
                    <a:pt x="141208" y="-3766"/>
                    <a:pt x="125520" y="12458"/>
                  </a:cubicBezTo>
                  <a:cubicBezTo>
                    <a:pt x="119348" y="18840"/>
                    <a:pt x="115424" y="27059"/>
                    <a:pt x="114339" y="35871"/>
                  </a:cubicBezTo>
                  <a:lnTo>
                    <a:pt x="66714" y="162077"/>
                  </a:lnTo>
                  <a:lnTo>
                    <a:pt x="26137" y="162077"/>
                  </a:lnTo>
                  <a:cubicBezTo>
                    <a:pt x="13874" y="161837"/>
                    <a:pt x="3148" y="170291"/>
                    <a:pt x="515" y="182270"/>
                  </a:cubicBezTo>
                  <a:cubicBezTo>
                    <a:pt x="-2273" y="195929"/>
                    <a:pt x="6539" y="209261"/>
                    <a:pt x="20198" y="212050"/>
                  </a:cubicBezTo>
                  <a:cubicBezTo>
                    <a:pt x="21870" y="212391"/>
                    <a:pt x="23573" y="212562"/>
                    <a:pt x="25280" y="212560"/>
                  </a:cubicBezTo>
                  <a:lnTo>
                    <a:pt x="403422" y="212560"/>
                  </a:lnTo>
                  <a:cubicBezTo>
                    <a:pt x="417360" y="212842"/>
                    <a:pt x="428888" y="201772"/>
                    <a:pt x="429169" y="187835"/>
                  </a:cubicBezTo>
                  <a:cubicBezTo>
                    <a:pt x="429208" y="185967"/>
                    <a:pt x="429038" y="184101"/>
                    <a:pt x="428664" y="182270"/>
                  </a:cubicBezTo>
                  <a:cubicBezTo>
                    <a:pt x="425999" y="170110"/>
                    <a:pt x="415006" y="161604"/>
                    <a:pt x="402565" y="1620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23" charset="-128"/>
              </a:endParaRPr>
            </a:p>
          </p:txBody>
        </p:sp>
        <p:pic>
          <p:nvPicPr>
            <p:cNvPr id="65" name="Bild 87" descr="Solglasögon">
              <a:extLst>
                <a:ext uri="{FF2B5EF4-FFF2-40B4-BE49-F238E27FC236}">
                  <a16:creationId xmlns:a16="http://schemas.microsoft.com/office/drawing/2014/main" id="{EC4F6D34-8E7D-4132-A425-329C3667A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/>
            </a:blip>
            <a:srcRect t="28434" b="29736"/>
            <a:stretch/>
          </p:blipFill>
          <p:spPr>
            <a:xfrm>
              <a:off x="3356851" y="1590270"/>
              <a:ext cx="914400" cy="382493"/>
            </a:xfrm>
            <a:prstGeom prst="rect">
              <a:avLst/>
            </a:prstGeom>
          </p:spPr>
        </p:pic>
      </p:grpSp>
      <p:grpSp>
        <p:nvGrpSpPr>
          <p:cNvPr id="72" name="Grupp 152">
            <a:extLst>
              <a:ext uri="{FF2B5EF4-FFF2-40B4-BE49-F238E27FC236}">
                <a16:creationId xmlns:a16="http://schemas.microsoft.com/office/drawing/2014/main" id="{0C399044-DA60-4ED5-8A3A-D10768776F94}"/>
              </a:ext>
            </a:extLst>
          </p:cNvPr>
          <p:cNvGrpSpPr/>
          <p:nvPr/>
        </p:nvGrpSpPr>
        <p:grpSpPr>
          <a:xfrm>
            <a:off x="2741532" y="2835637"/>
            <a:ext cx="1627549" cy="1790303"/>
            <a:chOff x="8348273" y="1475198"/>
            <a:chExt cx="2253636" cy="2478999"/>
          </a:xfrm>
        </p:grpSpPr>
        <p:sp>
          <p:nvSpPr>
            <p:cNvPr id="73" name="Rektangel 153">
              <a:extLst>
                <a:ext uri="{FF2B5EF4-FFF2-40B4-BE49-F238E27FC236}">
                  <a16:creationId xmlns:a16="http://schemas.microsoft.com/office/drawing/2014/main" id="{81C2CD5C-2824-4600-858D-47D39321615B}"/>
                </a:ext>
              </a:extLst>
            </p:cNvPr>
            <p:cNvSpPr/>
            <p:nvPr/>
          </p:nvSpPr>
          <p:spPr bwMode="auto">
            <a:xfrm>
              <a:off x="8856636" y="1851786"/>
              <a:ext cx="1254369" cy="1295399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" name="Frihandsfigur: Form 154">
              <a:extLst>
                <a:ext uri="{FF2B5EF4-FFF2-40B4-BE49-F238E27FC236}">
                  <a16:creationId xmlns:a16="http://schemas.microsoft.com/office/drawing/2014/main" id="{1E054843-10BE-49A4-ABBA-1122AC0D807E}"/>
                </a:ext>
              </a:extLst>
            </p:cNvPr>
            <p:cNvSpPr/>
            <p:nvPr/>
          </p:nvSpPr>
          <p:spPr bwMode="auto">
            <a:xfrm>
              <a:off x="8381642" y="2437940"/>
              <a:ext cx="2185930" cy="1471247"/>
            </a:xfrm>
            <a:custGeom>
              <a:avLst/>
              <a:gdLst>
                <a:gd name="connsiteX0" fmla="*/ 0 w 2185930"/>
                <a:gd name="connsiteY0" fmla="*/ 0 h 1471247"/>
                <a:gd name="connsiteX1" fmla="*/ 789724 w 2185930"/>
                <a:gd name="connsiteY1" fmla="*/ 734052 h 1471247"/>
                <a:gd name="connsiteX2" fmla="*/ 803238 w 2185930"/>
                <a:gd name="connsiteY2" fmla="*/ 721462 h 1471247"/>
                <a:gd name="connsiteX3" fmla="*/ 1080935 w 2185930"/>
                <a:gd name="connsiteY3" fmla="*/ 633046 h 1471247"/>
                <a:gd name="connsiteX4" fmla="*/ 1358632 w 2185930"/>
                <a:gd name="connsiteY4" fmla="*/ 721462 h 1471247"/>
                <a:gd name="connsiteX5" fmla="*/ 1384163 w 2185930"/>
                <a:gd name="connsiteY5" fmla="*/ 745247 h 1471247"/>
                <a:gd name="connsiteX6" fmla="*/ 2185930 w 2185930"/>
                <a:gd name="connsiteY6" fmla="*/ 0 h 1471247"/>
                <a:gd name="connsiteX7" fmla="*/ 2185930 w 2185930"/>
                <a:gd name="connsiteY7" fmla="*/ 1471247 h 1471247"/>
                <a:gd name="connsiteX8" fmla="*/ 1582828 w 2185930"/>
                <a:gd name="connsiteY8" fmla="*/ 1471247 h 1471247"/>
                <a:gd name="connsiteX9" fmla="*/ 603102 w 2185930"/>
                <a:gd name="connsiteY9" fmla="*/ 1471247 h 1471247"/>
                <a:gd name="connsiteX10" fmla="*/ 0 w 2185930"/>
                <a:gd name="connsiteY10" fmla="*/ 1471247 h 147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5930" h="1471247">
                  <a:moveTo>
                    <a:pt x="0" y="0"/>
                  </a:moveTo>
                  <a:lnTo>
                    <a:pt x="789724" y="734052"/>
                  </a:lnTo>
                  <a:lnTo>
                    <a:pt x="803238" y="721462"/>
                  </a:lnTo>
                  <a:cubicBezTo>
                    <a:pt x="874307" y="666834"/>
                    <a:pt x="972488" y="633046"/>
                    <a:pt x="1080935" y="633046"/>
                  </a:cubicBezTo>
                  <a:cubicBezTo>
                    <a:pt x="1189383" y="633046"/>
                    <a:pt x="1287564" y="666834"/>
                    <a:pt x="1358632" y="721462"/>
                  </a:cubicBezTo>
                  <a:lnTo>
                    <a:pt x="1384163" y="745247"/>
                  </a:lnTo>
                  <a:lnTo>
                    <a:pt x="2185930" y="0"/>
                  </a:lnTo>
                  <a:lnTo>
                    <a:pt x="2185930" y="1471247"/>
                  </a:lnTo>
                  <a:lnTo>
                    <a:pt x="1582828" y="1471247"/>
                  </a:lnTo>
                  <a:lnTo>
                    <a:pt x="603102" y="1471247"/>
                  </a:lnTo>
                  <a:lnTo>
                    <a:pt x="0" y="1471247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5" name="Frihandsfigur: Form 155">
              <a:extLst>
                <a:ext uri="{FF2B5EF4-FFF2-40B4-BE49-F238E27FC236}">
                  <a16:creationId xmlns:a16="http://schemas.microsoft.com/office/drawing/2014/main" id="{07C39D19-8784-4ADE-821B-5AA3B2170722}"/>
                </a:ext>
              </a:extLst>
            </p:cNvPr>
            <p:cNvSpPr/>
            <p:nvPr/>
          </p:nvSpPr>
          <p:spPr>
            <a:xfrm>
              <a:off x="8348273" y="1475198"/>
              <a:ext cx="2253636" cy="2478999"/>
            </a:xfrm>
            <a:custGeom>
              <a:avLst/>
              <a:gdLst>
                <a:gd name="connsiteX0" fmla="*/ 573436 w 619930"/>
                <a:gd name="connsiteY0" fmla="*/ 616831 h 681923"/>
                <a:gd name="connsiteX1" fmla="*/ 418453 w 619930"/>
                <a:gd name="connsiteY1" fmla="*/ 469598 h 681923"/>
                <a:gd name="connsiteX2" fmla="*/ 573436 w 619930"/>
                <a:gd name="connsiteY2" fmla="*/ 322364 h 681923"/>
                <a:gd name="connsiteX3" fmla="*/ 573436 w 619930"/>
                <a:gd name="connsiteY3" fmla="*/ 616831 h 681923"/>
                <a:gd name="connsiteX4" fmla="*/ 71292 w 619930"/>
                <a:gd name="connsiteY4" fmla="*/ 635429 h 681923"/>
                <a:gd name="connsiteX5" fmla="*/ 224725 w 619930"/>
                <a:gd name="connsiteY5" fmla="*/ 490520 h 681923"/>
                <a:gd name="connsiteX6" fmla="*/ 235574 w 619930"/>
                <a:gd name="connsiteY6" fmla="*/ 480446 h 681923"/>
                <a:gd name="connsiteX7" fmla="*/ 385132 w 619930"/>
                <a:gd name="connsiteY7" fmla="*/ 480446 h 681923"/>
                <a:gd name="connsiteX8" fmla="*/ 395981 w 619930"/>
                <a:gd name="connsiteY8" fmla="*/ 490520 h 681923"/>
                <a:gd name="connsiteX9" fmla="*/ 548639 w 619930"/>
                <a:gd name="connsiteY9" fmla="*/ 635429 h 681923"/>
                <a:gd name="connsiteX10" fmla="*/ 71292 w 619930"/>
                <a:gd name="connsiteY10" fmla="*/ 635429 h 681923"/>
                <a:gd name="connsiteX11" fmla="*/ 46495 w 619930"/>
                <a:gd name="connsiteY11" fmla="*/ 321589 h 681923"/>
                <a:gd name="connsiteX12" fmla="*/ 201478 w 619930"/>
                <a:gd name="connsiteY12" fmla="*/ 468823 h 681923"/>
                <a:gd name="connsiteX13" fmla="*/ 46495 w 619930"/>
                <a:gd name="connsiteY13" fmla="*/ 616056 h 681923"/>
                <a:gd name="connsiteX14" fmla="*/ 46495 w 619930"/>
                <a:gd name="connsiteY14" fmla="*/ 321589 h 681923"/>
                <a:gd name="connsiteX15" fmla="*/ 154983 w 619930"/>
                <a:gd name="connsiteY15" fmla="*/ 123986 h 681923"/>
                <a:gd name="connsiteX16" fmla="*/ 464948 w 619930"/>
                <a:gd name="connsiteY16" fmla="*/ 123986 h 681923"/>
                <a:gd name="connsiteX17" fmla="*/ 464948 w 619930"/>
                <a:gd name="connsiteY17" fmla="*/ 382032 h 681923"/>
                <a:gd name="connsiteX18" fmla="*/ 395206 w 619930"/>
                <a:gd name="connsiteY18" fmla="*/ 448675 h 681923"/>
                <a:gd name="connsiteX19" fmla="*/ 224725 w 619930"/>
                <a:gd name="connsiteY19" fmla="*/ 448675 h 681923"/>
                <a:gd name="connsiteX20" fmla="*/ 154983 w 619930"/>
                <a:gd name="connsiteY20" fmla="*/ 382032 h 681923"/>
                <a:gd name="connsiteX21" fmla="*/ 154983 w 619930"/>
                <a:gd name="connsiteY21" fmla="*/ 123986 h 681923"/>
                <a:gd name="connsiteX22" fmla="*/ 511443 w 619930"/>
                <a:gd name="connsiteY22" fmla="*/ 144909 h 681923"/>
                <a:gd name="connsiteX23" fmla="*/ 511443 w 619930"/>
                <a:gd name="connsiteY23" fmla="*/ 77491 h 681923"/>
                <a:gd name="connsiteX24" fmla="*/ 402955 w 619930"/>
                <a:gd name="connsiteY24" fmla="*/ 77491 h 681923"/>
                <a:gd name="connsiteX25" fmla="*/ 309965 w 619930"/>
                <a:gd name="connsiteY25" fmla="*/ 0 h 681923"/>
                <a:gd name="connsiteX26" fmla="*/ 216976 w 619930"/>
                <a:gd name="connsiteY26" fmla="*/ 77491 h 681923"/>
                <a:gd name="connsiteX27" fmla="*/ 108488 w 619930"/>
                <a:gd name="connsiteY27" fmla="*/ 77491 h 681923"/>
                <a:gd name="connsiteX28" fmla="*/ 108488 w 619930"/>
                <a:gd name="connsiteY28" fmla="*/ 145684 h 681923"/>
                <a:gd name="connsiteX29" fmla="*/ 0 w 619930"/>
                <a:gd name="connsiteY29" fmla="*/ 248747 h 681923"/>
                <a:gd name="connsiteX30" fmla="*/ 0 w 619930"/>
                <a:gd name="connsiteY30" fmla="*/ 681924 h 681923"/>
                <a:gd name="connsiteX31" fmla="*/ 619931 w 619930"/>
                <a:gd name="connsiteY31" fmla="*/ 681924 h 681923"/>
                <a:gd name="connsiteX32" fmla="*/ 619931 w 619930"/>
                <a:gd name="connsiteY32" fmla="*/ 248747 h 681923"/>
                <a:gd name="connsiteX33" fmla="*/ 511443 w 619930"/>
                <a:gd name="connsiteY33" fmla="*/ 144909 h 6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9930" h="681923">
                  <a:moveTo>
                    <a:pt x="573436" y="616831"/>
                  </a:moveTo>
                  <a:lnTo>
                    <a:pt x="418453" y="469598"/>
                  </a:lnTo>
                  <a:lnTo>
                    <a:pt x="573436" y="322364"/>
                  </a:lnTo>
                  <a:lnTo>
                    <a:pt x="573436" y="616831"/>
                  </a:lnTo>
                  <a:close/>
                  <a:moveTo>
                    <a:pt x="71292" y="635429"/>
                  </a:moveTo>
                  <a:lnTo>
                    <a:pt x="224725" y="490520"/>
                  </a:lnTo>
                  <a:lnTo>
                    <a:pt x="235574" y="480446"/>
                  </a:lnTo>
                  <a:cubicBezTo>
                    <a:pt x="277419" y="440926"/>
                    <a:pt x="343287" y="440926"/>
                    <a:pt x="385132" y="480446"/>
                  </a:cubicBezTo>
                  <a:lnTo>
                    <a:pt x="395981" y="490520"/>
                  </a:lnTo>
                  <a:lnTo>
                    <a:pt x="548639" y="635429"/>
                  </a:lnTo>
                  <a:lnTo>
                    <a:pt x="71292" y="635429"/>
                  </a:lnTo>
                  <a:close/>
                  <a:moveTo>
                    <a:pt x="46495" y="321589"/>
                  </a:moveTo>
                  <a:lnTo>
                    <a:pt x="201478" y="468823"/>
                  </a:lnTo>
                  <a:lnTo>
                    <a:pt x="46495" y="616056"/>
                  </a:lnTo>
                  <a:lnTo>
                    <a:pt x="46495" y="321589"/>
                  </a:lnTo>
                  <a:close/>
                  <a:moveTo>
                    <a:pt x="154983" y="123986"/>
                  </a:moveTo>
                  <a:lnTo>
                    <a:pt x="464948" y="123986"/>
                  </a:lnTo>
                  <a:lnTo>
                    <a:pt x="464948" y="382032"/>
                  </a:lnTo>
                  <a:lnTo>
                    <a:pt x="395206" y="448675"/>
                  </a:lnTo>
                  <a:cubicBezTo>
                    <a:pt x="344837" y="409929"/>
                    <a:pt x="275094" y="409929"/>
                    <a:pt x="224725" y="448675"/>
                  </a:cubicBezTo>
                  <a:lnTo>
                    <a:pt x="154983" y="382032"/>
                  </a:lnTo>
                  <a:lnTo>
                    <a:pt x="154983" y="123986"/>
                  </a:lnTo>
                  <a:close/>
                  <a:moveTo>
                    <a:pt x="511443" y="144909"/>
                  </a:moveTo>
                  <a:lnTo>
                    <a:pt x="511443" y="77491"/>
                  </a:lnTo>
                  <a:lnTo>
                    <a:pt x="402955" y="77491"/>
                  </a:lnTo>
                  <a:lnTo>
                    <a:pt x="309965" y="0"/>
                  </a:lnTo>
                  <a:lnTo>
                    <a:pt x="216976" y="77491"/>
                  </a:lnTo>
                  <a:lnTo>
                    <a:pt x="108488" y="77491"/>
                  </a:lnTo>
                  <a:lnTo>
                    <a:pt x="108488" y="145684"/>
                  </a:lnTo>
                  <a:lnTo>
                    <a:pt x="0" y="248747"/>
                  </a:lnTo>
                  <a:lnTo>
                    <a:pt x="0" y="681924"/>
                  </a:lnTo>
                  <a:lnTo>
                    <a:pt x="619931" y="681924"/>
                  </a:lnTo>
                  <a:lnTo>
                    <a:pt x="619931" y="248747"/>
                  </a:lnTo>
                  <a:lnTo>
                    <a:pt x="511443" y="144909"/>
                  </a:lnTo>
                  <a:close/>
                </a:path>
              </a:pathLst>
            </a:custGeom>
            <a:solidFill>
              <a:srgbClr val="5BAC26"/>
            </a:solidFill>
            <a:ln w="77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23" charset="-128"/>
              </a:endParaRPr>
            </a:p>
          </p:txBody>
        </p:sp>
        <p:sp>
          <p:nvSpPr>
            <p:cNvPr id="76" name="textruta 237">
              <a:extLst>
                <a:ext uri="{FF2B5EF4-FFF2-40B4-BE49-F238E27FC236}">
                  <a16:creationId xmlns:a16="http://schemas.microsoft.com/office/drawing/2014/main" id="{DA4E9263-5995-4C2F-BEDB-FC6E8F9BDA58}"/>
                </a:ext>
              </a:extLst>
            </p:cNvPr>
            <p:cNvSpPr txBox="1"/>
            <p:nvPr/>
          </p:nvSpPr>
          <p:spPr>
            <a:xfrm>
              <a:off x="8855079" y="2012607"/>
              <a:ext cx="1239055" cy="42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BAC26"/>
                  </a:solidFill>
                  <a:effectLst/>
                  <a:uLnTx/>
                  <a:uFillTx/>
                  <a:ea typeface="ＭＳ Ｐゴシック" pitchFamily="-123" charset="-128"/>
                </a:rPr>
                <a:t>QUOTE</a:t>
              </a:r>
              <a:endPara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ea typeface="ＭＳ Ｐゴシック" pitchFamily="-123" charset="-128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9558"/>
            <a:ext cx="5428442" cy="3262601"/>
          </a:xfrm>
          <a:prstGeom prst="rect">
            <a:avLst/>
          </a:prstGeom>
        </p:spPr>
      </p:pic>
      <p:pic>
        <p:nvPicPr>
          <p:cNvPr id="84" name="Bild 197" descr="Diamant">
            <a:extLst>
              <a:ext uri="{FF2B5EF4-FFF2-40B4-BE49-F238E27FC236}">
                <a16:creationId xmlns:a16="http://schemas.microsoft.com/office/drawing/2014/main" id="{B49F259D-D02B-4D90-A51E-966D4CEAD8B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/>
          </a:blip>
          <a:srcRect t="12102" b="13277"/>
          <a:stretch/>
        </p:blipFill>
        <p:spPr>
          <a:xfrm>
            <a:off x="3180129" y="3443695"/>
            <a:ext cx="749653" cy="559402"/>
          </a:xfrm>
          <a:prstGeom prst="rect">
            <a:avLst/>
          </a:prstGeom>
        </p:spPr>
      </p:pic>
      <p:sp>
        <p:nvSpPr>
          <p:cNvPr id="85" name="Title 2"/>
          <p:cNvSpPr>
            <a:spLocks noGrp="1"/>
          </p:cNvSpPr>
          <p:nvPr>
            <p:ph type="title"/>
          </p:nvPr>
        </p:nvSpPr>
        <p:spPr>
          <a:xfrm>
            <a:off x="600000" y="396167"/>
            <a:ext cx="10992000" cy="828000"/>
          </a:xfrm>
        </p:spPr>
        <p:txBody>
          <a:bodyPr/>
          <a:lstStyle/>
          <a:p>
            <a:r>
              <a:rPr lang="en-US" dirty="0"/>
              <a:t>Quote to Win</a:t>
            </a:r>
          </a:p>
        </p:txBody>
      </p:sp>
      <p:grpSp>
        <p:nvGrpSpPr>
          <p:cNvPr id="25" name="Grupp 140">
            <a:extLst>
              <a:ext uri="{FF2B5EF4-FFF2-40B4-BE49-F238E27FC236}">
                <a16:creationId xmlns:a16="http://schemas.microsoft.com/office/drawing/2014/main" id="{295C1B2D-4366-4A77-AA06-E4B5712DF9C4}"/>
              </a:ext>
            </a:extLst>
          </p:cNvPr>
          <p:cNvGrpSpPr/>
          <p:nvPr/>
        </p:nvGrpSpPr>
        <p:grpSpPr>
          <a:xfrm>
            <a:off x="2770161" y="1309936"/>
            <a:ext cx="1657643" cy="1302487"/>
            <a:chOff x="1731996" y="10886"/>
            <a:chExt cx="8728008" cy="6858000"/>
          </a:xfrm>
        </p:grpSpPr>
        <p:pic>
          <p:nvPicPr>
            <p:cNvPr id="26" name="Bildobjekt 141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6C42EBB-413F-462B-AC11-CAE7F778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27" name="Bildobjekt 142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022A42EF-3F92-4E4B-B543-63B2E09D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8" name="Bildobjekt 143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737738C-7A02-4105-8B0D-AA627E17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29" name="Bildobjekt 144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90790BC9-C42A-4CB0-87FE-27EE2A96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0612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2686447"/>
            <a:ext cx="12192000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effectLst/>
                <a:uLnTx/>
                <a:uFillTx/>
                <a:latin typeface="Arial"/>
                <a:ea typeface="+mn-ea"/>
                <a:cs typeface="+mn-cs"/>
              </a:rPr>
              <a:t>do we want the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effectLst/>
                <a:uLnTx/>
                <a:uFillTx/>
                <a:latin typeface="Arial"/>
                <a:ea typeface="+mn-ea"/>
                <a:cs typeface="+mn-cs"/>
              </a:rPr>
              <a:t>touch?</a:t>
            </a:r>
            <a:endParaRPr kumimoji="0" lang="en-US" sz="4400" b="1" i="0" u="none" strike="noStrike" kern="1200" cap="none" spc="0" normalizeH="0" baseline="0" noProof="0" dirty="0">
              <a:ln w="0"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2.xml><?xml version="1.0" encoding="utf-8"?>
<a:theme xmlns:a="http://schemas.openxmlformats.org/drawingml/2006/main" name="2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3.xml><?xml version="1.0" encoding="utf-8"?>
<a:theme xmlns:a="http://schemas.openxmlformats.org/drawingml/2006/main" name="4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4.xml><?xml version="1.0" encoding="utf-8"?>
<a:theme xmlns:a="http://schemas.openxmlformats.org/drawingml/2006/main" name="5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2352</Words>
  <Application>Microsoft Office PowerPoint</Application>
  <PresentationFormat>Bredbild</PresentationFormat>
  <Paragraphs>639</Paragraphs>
  <Slides>59</Slides>
  <Notes>14</Notes>
  <HiddenSlides>2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8" baseType="lpstr">
      <vt:lpstr>ＭＳ Ｐゴシック</vt:lpstr>
      <vt:lpstr>Arial</vt:lpstr>
      <vt:lpstr>Calibri</vt:lpstr>
      <vt:lpstr>Wingdings</vt:lpstr>
      <vt:lpstr>NCAB Template_20150320</vt:lpstr>
      <vt:lpstr>2_NCAB Template_20150320</vt:lpstr>
      <vt:lpstr>4_NCAB Template_20150320</vt:lpstr>
      <vt:lpstr>5_NCAB Template_20150320</vt:lpstr>
      <vt:lpstr>Worksheet</vt:lpstr>
      <vt:lpstr>Focus on Performance Crawl – Walk – Run</vt:lpstr>
      <vt:lpstr>Guidelines</vt:lpstr>
      <vt:lpstr>Today’s agenda</vt:lpstr>
      <vt:lpstr>VALIDATING RFQS  &amp; FACTORY PRICES What did we  learn last time?</vt:lpstr>
      <vt:lpstr>Validating RFQs &amp; Factory Prices </vt:lpstr>
      <vt:lpstr>Breakout room: Follow-up on SMART-goal </vt:lpstr>
      <vt:lpstr>PowerPoint-presentation</vt:lpstr>
      <vt:lpstr>Quote to Win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Kahneman’s Systems 1 and 2</vt:lpstr>
      <vt:lpstr>PowerPoint-presentation</vt:lpstr>
      <vt:lpstr>Example</vt:lpstr>
      <vt:lpstr>Same rules apply in B2B</vt:lpstr>
      <vt:lpstr>What about more complex products?</vt:lpstr>
      <vt:lpstr>Drivers by Category</vt:lpstr>
      <vt:lpstr>Key takeaways </vt:lpstr>
      <vt:lpstr>Breakout room</vt:lpstr>
      <vt:lpstr>What do you usually check yourself before writing the quote?  What do you usually check yourself before you send it to the customer?</vt:lpstr>
      <vt:lpstr>What do you usually check yourself before writing the quote?  What do you usually check yourself before you send it to the customer?</vt:lpstr>
      <vt:lpstr>PowerPoint-presentation</vt:lpstr>
      <vt:lpstr>Reflection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Gross Margin example 1 </vt:lpstr>
      <vt:lpstr>Result example 1</vt:lpstr>
      <vt:lpstr>Exercise 2  8% discount. </vt:lpstr>
      <vt:lpstr>Exercise 2 Result  8% discount</vt:lpstr>
      <vt:lpstr>Gross Margin walk thru 3   How much more sales do you need to get if you lower price by 5%?  </vt:lpstr>
      <vt:lpstr>Exercise 3</vt:lpstr>
      <vt:lpstr>PowerPoint-presentation</vt:lpstr>
      <vt:lpstr>Key takeaways – Gross Margin &amp; Gross Profit </vt:lpstr>
      <vt:lpstr>Working capital</vt:lpstr>
      <vt:lpstr>Why focus on working capital?</vt:lpstr>
      <vt:lpstr>Why focus on working capital?</vt:lpstr>
      <vt:lpstr>Shifting from Air to Sea transport </vt:lpstr>
      <vt:lpstr>Shifting from Air to Sea transport </vt:lpstr>
      <vt:lpstr>Shifting from Air to Sea transport </vt:lpstr>
      <vt:lpstr>Shifting from Air to Sea transport </vt:lpstr>
      <vt:lpstr>What Price and Gross Margin do we need to maintain Contribution?</vt:lpstr>
      <vt:lpstr>What Price and Gross Margin do we need to maintain Contribution?</vt:lpstr>
      <vt:lpstr>What Price and Gross Margin do we need to maintain Contribution?</vt:lpstr>
      <vt:lpstr>What Price and Gross Margin do we need to maintain Contribution?</vt:lpstr>
      <vt:lpstr>Key takeaways – Working Capital </vt:lpstr>
      <vt:lpstr>Key takeaways</vt:lpstr>
      <vt:lpstr>Reflection</vt:lpstr>
      <vt:lpstr>Next clinic (Apr 13): ”Quote follow-up”</vt:lpstr>
      <vt:lpstr>My SMART-goal until next time – How will you practice IRL? Crawl – Walk – Run</vt:lpstr>
      <vt:lpstr>PowerPoint-presentation</vt:lpstr>
      <vt:lpstr>Next clinic (Apr 13): ”Quote follow-up”</vt:lpstr>
      <vt:lpstr>My SMART-goal until next time – How will you practice IRL? Crawl – Walk – Run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Thompson</dc:creator>
  <cp:lastModifiedBy>Michael Larsson</cp:lastModifiedBy>
  <cp:revision>218</cp:revision>
  <dcterms:created xsi:type="dcterms:W3CDTF">2019-11-19T15:28:55Z</dcterms:created>
  <dcterms:modified xsi:type="dcterms:W3CDTF">2022-03-22T21:02:55Z</dcterms:modified>
</cp:coreProperties>
</file>