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80" r:id="rId3"/>
    <p:sldMasterId id="2147483691" r:id="rId4"/>
  </p:sldMasterIdLst>
  <p:notesMasterIdLst>
    <p:notesMasterId r:id="rId44"/>
  </p:notesMasterIdLst>
  <p:sldIdLst>
    <p:sldId id="352" r:id="rId5"/>
    <p:sldId id="353" r:id="rId6"/>
    <p:sldId id="354" r:id="rId7"/>
    <p:sldId id="355" r:id="rId8"/>
    <p:sldId id="384" r:id="rId9"/>
    <p:sldId id="392" r:id="rId10"/>
    <p:sldId id="357" r:id="rId11"/>
    <p:sldId id="358" r:id="rId12"/>
    <p:sldId id="336" r:id="rId13"/>
    <p:sldId id="403" r:id="rId14"/>
    <p:sldId id="398" r:id="rId15"/>
    <p:sldId id="400" r:id="rId16"/>
    <p:sldId id="402" r:id="rId17"/>
    <p:sldId id="401" r:id="rId18"/>
    <p:sldId id="397" r:id="rId19"/>
    <p:sldId id="373" r:id="rId20"/>
    <p:sldId id="375" r:id="rId21"/>
    <p:sldId id="360" r:id="rId22"/>
    <p:sldId id="314" r:id="rId23"/>
    <p:sldId id="370" r:id="rId24"/>
    <p:sldId id="388" r:id="rId25"/>
    <p:sldId id="404" r:id="rId26"/>
    <p:sldId id="379" r:id="rId27"/>
    <p:sldId id="405" r:id="rId28"/>
    <p:sldId id="406" r:id="rId29"/>
    <p:sldId id="407" r:id="rId30"/>
    <p:sldId id="408" r:id="rId31"/>
    <p:sldId id="409" r:id="rId32"/>
    <p:sldId id="391" r:id="rId33"/>
    <p:sldId id="418" r:id="rId34"/>
    <p:sldId id="412" r:id="rId35"/>
    <p:sldId id="419" r:id="rId36"/>
    <p:sldId id="423" r:id="rId37"/>
    <p:sldId id="424" r:id="rId38"/>
    <p:sldId id="422" r:id="rId39"/>
    <p:sldId id="416" r:id="rId40"/>
    <p:sldId id="361" r:id="rId41"/>
    <p:sldId id="363" r:id="rId42"/>
    <p:sldId id="362" r:id="rId43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  <a:srgbClr val="D53D20"/>
    <a:srgbClr val="E85127"/>
    <a:srgbClr val="F6F8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451" autoAdjust="0"/>
    <p:restoredTop sz="90204" autoAdjust="0"/>
  </p:normalViewPr>
  <p:slideViewPr>
    <p:cSldViewPr snapToGrid="0">
      <p:cViewPr varScale="1">
        <p:scale>
          <a:sx n="152" d="100"/>
          <a:sy n="152" d="100"/>
        </p:scale>
        <p:origin x="15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13949-EB57-4C4C-9B4A-320166D28A70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A770E-BA0D-4B6F-A3E7-8E3E6849C3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448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ABA60-79F1-45EA-BC54-50464D16240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760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ABA60-79F1-45EA-BC54-50464D16240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51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Features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facts about NCAB. 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Advantages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point out *what the features do. 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Benefits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describe why this *could be important for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customer.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ABA60-79F1-45EA-BC54-50464D16240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797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Features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facts about NCAB. 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Advantages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point out *what the features do. 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Benefits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describe why this *could be important for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customer.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ABA60-79F1-45EA-BC54-50464D16240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7075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Features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facts about NCAB. 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Advantages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point out *what the features do. 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Benefits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describe why this *could be important for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customer.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ABA60-79F1-45EA-BC54-50464D16240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3010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Features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facts about NCAB. 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Advantages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point out *what the features do. 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Benefits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describe why this *could be important for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customer.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ABA60-79F1-45EA-BC54-50464D16240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267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0" y="3"/>
            <a:ext cx="12192000" cy="5843588"/>
          </a:xfrm>
          <a:gradFill rotWithShape="1">
            <a:gsLst>
              <a:gs pos="0">
                <a:srgbClr val="D1D9DB">
                  <a:lumMod val="90000"/>
                </a:srgbClr>
              </a:gs>
              <a:gs pos="100000">
                <a:srgbClr val="FFFFFF"/>
              </a:gs>
            </a:gsLst>
            <a:lin ang="16200000" scaled="0"/>
          </a:gradFill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rtlCol="0" anchor="ctr" anchorCtr="0"/>
          <a:lstStyle>
            <a:lvl1pPr>
              <a:defRPr kumimoji="0" lang="en-US" sz="1200" i="0" u="none" strike="noStrike" kern="0" cap="none" spc="10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</a:lstStyle>
          <a:p>
            <a:pPr marL="0" marR="0" lvl="0" indent="0" algn="ctr" defTabSz="457178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6" name="Rektangel 3"/>
          <p:cNvSpPr/>
          <p:nvPr userDrawn="1"/>
        </p:nvSpPr>
        <p:spPr>
          <a:xfrm>
            <a:off x="0" y="5802308"/>
            <a:ext cx="12201600" cy="1055693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00" y="3060000"/>
            <a:ext cx="10992000" cy="2387600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NCAB GROUP ©  | October 2018</a:t>
            </a:r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A8F976-6DE0-4424-8FFB-77A2DCA3C683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1D60369F-44D3-EA47-86B7-3693F4F9FF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703" y="6009159"/>
            <a:ext cx="1952021" cy="68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668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0" y="3"/>
            <a:ext cx="12192000" cy="5843588"/>
          </a:xfrm>
          <a:gradFill rotWithShape="1">
            <a:gsLst>
              <a:gs pos="0">
                <a:srgbClr val="D1D9DB">
                  <a:lumMod val="90000"/>
                </a:srgbClr>
              </a:gs>
              <a:gs pos="100000">
                <a:srgbClr val="FFFFFF"/>
              </a:gs>
            </a:gsLst>
            <a:lin ang="16200000" scaled="0"/>
          </a:gradFill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rtlCol="0" anchor="ctr" anchorCtr="0"/>
          <a:lstStyle>
            <a:lvl1pPr>
              <a:defRPr kumimoji="0" lang="en-US" sz="1200" i="0" u="none" strike="noStrike" kern="0" cap="none" spc="10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</a:lstStyle>
          <a:p>
            <a:pPr marL="0" marR="0" lvl="0" indent="0" algn="ctr" defTabSz="457178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6" name="Rektangel 3"/>
          <p:cNvSpPr/>
          <p:nvPr userDrawn="1"/>
        </p:nvSpPr>
        <p:spPr>
          <a:xfrm>
            <a:off x="0" y="5802308"/>
            <a:ext cx="12201600" cy="1055693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00" y="3060000"/>
            <a:ext cx="10992000" cy="2387600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NCAB GROUP © </a:t>
            </a:r>
            <a:r>
              <a:rPr lang="en-US" b="0" dirty="0"/>
              <a:t>| Corporate Presentation</a:t>
            </a:r>
            <a:endParaRPr lang="sv-SE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A8F976-6DE0-4424-8FFB-77A2DCA3C68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1D60369F-44D3-EA47-86B7-3693F4F9FF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703" y="6009159"/>
            <a:ext cx="1952021" cy="68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521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00" y="864000"/>
            <a:ext cx="10992000" cy="828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1"/>
          </p:nvPr>
        </p:nvSpPr>
        <p:spPr>
          <a:xfrm>
            <a:off x="600000" y="360000"/>
            <a:ext cx="10992000" cy="5760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 cap="all" baseline="0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07" y="1944004"/>
            <a:ext cx="10992001" cy="4049997"/>
          </a:xfrm>
        </p:spPr>
        <p:txBody>
          <a:bodyPr>
            <a:normAutofit/>
          </a:bodyPr>
          <a:lstStyle>
            <a:lvl1pPr marL="457178" indent="-457178">
              <a:buFontTx/>
              <a:buBlip>
                <a:blip r:embed="rId2"/>
              </a:buBlip>
              <a:defRPr sz="3200"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NCAB GROUP © </a:t>
            </a:r>
            <a:r>
              <a:rPr lang="en-US" b="0" dirty="0"/>
              <a:t>| Corporate Presentation</a:t>
            </a:r>
            <a:endParaRPr lang="sv-SE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A8F976-6DE0-4424-8FFB-77A2DCA3C6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4619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07" y="864000"/>
            <a:ext cx="10992001" cy="82800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07" y="360000"/>
            <a:ext cx="10992001" cy="5760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600007" y="1944005"/>
            <a:ext cx="10992001" cy="404999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NCAB GROUP © </a:t>
            </a:r>
            <a:r>
              <a:rPr lang="en-US" b="0" dirty="0"/>
              <a:t>| Corporate Presentation</a:t>
            </a:r>
            <a:endParaRPr lang="sv-SE" b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1A8F976-6DE0-4424-8FFB-77A2DCA3C683}" type="slidenum">
              <a:rPr lang="sv-SE" smtClean="0"/>
              <a:t>‹#›</a:t>
            </a:fld>
            <a:endParaRPr lang="sv-SE"/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66A5DB2D-A91B-054E-882B-FB2BA4F8F4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812" y="6358625"/>
            <a:ext cx="918633" cy="3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65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-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425EF546-8DA5-C248-9062-AA1DA8DC403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sv-SE" dirty="0"/>
              <a:t>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07" y="864000"/>
            <a:ext cx="10992001" cy="82800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200">
                <a:solidFill>
                  <a:schemeClr val="accent6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07" y="360000"/>
            <a:ext cx="10992001" cy="5760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cap="all" baseline="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600007" y="1944005"/>
            <a:ext cx="5225060" cy="4049996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NCAB GROUP © </a:t>
            </a:r>
            <a:r>
              <a:rPr lang="en-US" b="0" dirty="0"/>
              <a:t>| Corporate Presentation</a:t>
            </a:r>
            <a:endParaRPr lang="sv-SE" b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1A8F976-6DE0-4424-8FFB-77A2DCA3C683}" type="slidenum">
              <a:rPr lang="sv-SE" smtClean="0"/>
              <a:t>‹#›</a:t>
            </a:fld>
            <a:endParaRPr lang="sv-SE"/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66A5DB2D-A91B-054E-882B-FB2BA4F8F4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812" y="6358625"/>
            <a:ext cx="918633" cy="3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605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gradFill rotWithShape="1">
            <a:gsLst>
              <a:gs pos="0">
                <a:srgbClr val="D1D9DB">
                  <a:lumMod val="90000"/>
                </a:srgbClr>
              </a:gs>
              <a:gs pos="100000">
                <a:srgbClr val="FFFFFF"/>
              </a:gs>
            </a:gsLst>
            <a:lin ang="16200000" scaled="0"/>
          </a:gradFill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rtlCol="0" anchor="ctr" anchorCtr="0"/>
          <a:lstStyle>
            <a:lvl1pPr>
              <a:defRPr kumimoji="0" lang="en-US" sz="1200" i="0" u="none" strike="noStrike" kern="0" cap="none" spc="10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</a:lstStyle>
          <a:p>
            <a:pPr marL="0" marR="0" lvl="0" indent="0" algn="ctr" defTabSz="457178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0007" y="360000"/>
            <a:ext cx="10992001" cy="576000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cap="all" baseline="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NCAB GROUP © </a:t>
            </a:r>
            <a:r>
              <a:rPr lang="en-US" b="0" dirty="0"/>
              <a:t>| Corporate Presentation</a:t>
            </a:r>
            <a:endParaRPr lang="sv-SE" b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A8F976-6DE0-4424-8FFB-77A2DCA3C683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FEA711DB-9C2D-CE47-A2BF-24923059E1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812" y="6358625"/>
            <a:ext cx="918633" cy="3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281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007" y="360000"/>
            <a:ext cx="10992001" cy="5760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 cap="all" baseline="0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243" y="1952192"/>
            <a:ext cx="5376000" cy="404180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7332" y="1952192"/>
            <a:ext cx="5376000" cy="404180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NCAB GROUP © </a:t>
            </a:r>
            <a:r>
              <a:rPr lang="en-US" b="0" dirty="0"/>
              <a:t>| Corporate Presentation</a:t>
            </a:r>
            <a:endParaRPr lang="sv-SE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A8F976-6DE0-4424-8FFB-77A2DCA3C6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6618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600007" y="360000"/>
            <a:ext cx="10992001" cy="576000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cap="all" baseline="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NCAB GROUP © </a:t>
            </a:r>
            <a:r>
              <a:rPr lang="en-US" b="0" dirty="0"/>
              <a:t>| Corporate Presentation</a:t>
            </a:r>
            <a:endParaRPr lang="sv-SE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A8F976-6DE0-4424-8FFB-77A2DCA3C6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6691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600007" y="360000"/>
            <a:ext cx="10992001" cy="576000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cap="all" baseline="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00007" y="1944005"/>
            <a:ext cx="10992001" cy="404999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sv-SE"/>
              <a:t>Klicka på ikonen för att lägga till ett diagram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NCAB GROUP © </a:t>
            </a:r>
            <a:r>
              <a:rPr lang="en-US" b="0" dirty="0"/>
              <a:t>| Corporate Presentation</a:t>
            </a:r>
            <a:endParaRPr lang="sv-SE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A8F976-6DE0-4424-8FFB-77A2DCA3C6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8352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NCAB GROUP © </a:t>
            </a:r>
            <a:r>
              <a:rPr lang="en-US" b="0" dirty="0"/>
              <a:t>| Corporate Presentation</a:t>
            </a:r>
            <a:endParaRPr lang="sv-SE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A8F976-6DE0-4424-8FFB-77A2DCA3C6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89311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0" y="3"/>
            <a:ext cx="12192000" cy="5843588"/>
          </a:xfrm>
          <a:gradFill rotWithShape="1">
            <a:gsLst>
              <a:gs pos="0">
                <a:srgbClr val="D1D9DB">
                  <a:lumMod val="90000"/>
                </a:srgbClr>
              </a:gs>
              <a:gs pos="100000">
                <a:srgbClr val="FFFFFF"/>
              </a:gs>
            </a:gsLst>
            <a:lin ang="16200000" scaled="0"/>
          </a:gradFill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rtlCol="0" anchor="ctr" anchorCtr="0"/>
          <a:lstStyle>
            <a:lvl1pPr>
              <a:defRPr kumimoji="0" lang="en-US" sz="1200" i="0" u="none" strike="noStrike" kern="0" cap="none" spc="10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</a:lstStyle>
          <a:p>
            <a:pPr marL="0" marR="0" lvl="0" indent="0" algn="ctr" defTabSz="45716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6" name="Rektangel 3"/>
          <p:cNvSpPr/>
          <p:nvPr userDrawn="1"/>
        </p:nvSpPr>
        <p:spPr>
          <a:xfrm>
            <a:off x="0" y="5802308"/>
            <a:ext cx="12201600" cy="1055693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00" y="3060000"/>
            <a:ext cx="10992000" cy="2387600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NCAB GROUP ©  | October 2018</a:t>
            </a:r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A8F976-6DE0-4424-8FFB-77A2DCA3C683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1D60369F-44D3-EA47-86B7-3693F4F9FF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704" y="6009160"/>
            <a:ext cx="1952021" cy="68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33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00" y="864000"/>
            <a:ext cx="10992000" cy="828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1"/>
          </p:nvPr>
        </p:nvSpPr>
        <p:spPr>
          <a:xfrm>
            <a:off x="600000" y="360000"/>
            <a:ext cx="10992000" cy="5760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 cap="all" baseline="0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07" y="1944004"/>
            <a:ext cx="10992001" cy="4392001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NCAB GROUP ©  | October 2018</a:t>
            </a:r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A8F976-6DE0-4424-8FFB-77A2DCA3C683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5759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00" y="864000"/>
            <a:ext cx="10992000" cy="828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1"/>
          </p:nvPr>
        </p:nvSpPr>
        <p:spPr>
          <a:xfrm>
            <a:off x="600000" y="360000"/>
            <a:ext cx="10992000" cy="5760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 cap="all" baseline="0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09" y="1944005"/>
            <a:ext cx="10992001" cy="4392001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NCAB GROUP ©  | October 2018</a:t>
            </a:r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A8F976-6DE0-4424-8FFB-77A2DCA3C683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8235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09" y="864000"/>
            <a:ext cx="10992001" cy="82800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09" y="360000"/>
            <a:ext cx="10992001" cy="5760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600009" y="1944006"/>
            <a:ext cx="10992001" cy="43920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NCAB GROUP ©  | October 2018</a:t>
            </a:r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1A8F976-6DE0-4424-8FFB-77A2DCA3C683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66A5DB2D-A91B-054E-882B-FB2BA4F8F4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813" y="6358626"/>
            <a:ext cx="918633" cy="3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13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gradFill rotWithShape="1">
            <a:gsLst>
              <a:gs pos="0">
                <a:srgbClr val="D1D9DB">
                  <a:lumMod val="90000"/>
                </a:srgbClr>
              </a:gs>
              <a:gs pos="100000">
                <a:srgbClr val="FFFFFF"/>
              </a:gs>
            </a:gsLst>
            <a:lin ang="16200000" scaled="0"/>
          </a:gradFill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rtlCol="0" anchor="ctr" anchorCtr="0"/>
          <a:lstStyle>
            <a:lvl1pPr>
              <a:defRPr kumimoji="0" lang="en-US" sz="1200" i="0" u="none" strike="noStrike" kern="0" cap="none" spc="10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</a:lstStyle>
          <a:p>
            <a:pPr marL="0" marR="0" lvl="0" indent="0" algn="ctr" defTabSz="45716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0009" y="360000"/>
            <a:ext cx="10992001" cy="576000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cap="all" baseline="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NCAB GROUP ©  | October 2018</a:t>
            </a:r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A8F976-6DE0-4424-8FFB-77A2DCA3C683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FEA711DB-9C2D-CE47-A2BF-24923059E1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813" y="6358626"/>
            <a:ext cx="918633" cy="3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607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009" y="360000"/>
            <a:ext cx="10992001" cy="5760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 cap="all" baseline="0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243" y="1952192"/>
            <a:ext cx="5376000" cy="4392000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7332" y="1952192"/>
            <a:ext cx="5376000" cy="4392000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NCAB GROUP ©  | October 2018</a:t>
            </a:r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A8F976-6DE0-4424-8FFB-77A2DCA3C683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4476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600009" y="360000"/>
            <a:ext cx="10992001" cy="576000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cap="all" baseline="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NCAB GROUP ©  | October 2018</a:t>
            </a:r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A8F976-6DE0-4424-8FFB-77A2DCA3C683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7630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600009" y="360000"/>
            <a:ext cx="10992001" cy="576000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cap="all" baseline="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00009" y="1944006"/>
            <a:ext cx="10992001" cy="439200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sv-SE"/>
              <a:t>Klicka på ikonen för att lägga till ett diagram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NCAB GROUP ©  | October 2018</a:t>
            </a:r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A8F976-6DE0-4424-8FFB-77A2DCA3C683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2330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NCAB GROUP ©  | October 2018</a:t>
            </a:r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A8F976-6DE0-4424-8FFB-77A2DCA3C683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3293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00" y="864000"/>
            <a:ext cx="10992000" cy="82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1"/>
          </p:nvPr>
        </p:nvSpPr>
        <p:spPr>
          <a:xfrm>
            <a:off x="600000" y="360000"/>
            <a:ext cx="10992000" cy="5760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 cap="all" baseline="0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04" y="1944002"/>
            <a:ext cx="10992001" cy="4392001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NCAB GROUP ©  |  Insert Header and footer to change text</a:t>
            </a:r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A8F976-6DE0-4424-8FFB-77A2DCA3C683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246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B0E90-4788-4548-ACBC-D5F95280B120}" type="datetimeFigureOut">
              <a:rPr lang="sv-SE" smtClean="0"/>
              <a:t>2022-03-07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2E602-7609-4AA5-A16F-50E84BFF9D8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9836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0" y="3"/>
            <a:ext cx="12192000" cy="5843588"/>
          </a:xfrm>
          <a:gradFill rotWithShape="1">
            <a:gsLst>
              <a:gs pos="0">
                <a:srgbClr val="D1D9DB">
                  <a:lumMod val="90000"/>
                </a:srgbClr>
              </a:gs>
              <a:gs pos="100000">
                <a:srgbClr val="FFFFFF"/>
              </a:gs>
            </a:gsLst>
            <a:lin ang="16200000" scaled="0"/>
          </a:gradFill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rtlCol="0" anchor="ctr" anchorCtr="0"/>
          <a:lstStyle>
            <a:lvl1pPr>
              <a:defRPr kumimoji="0" lang="en-US" sz="1200" i="0" u="none" strike="noStrike" kern="0" cap="none" spc="10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</a:lstStyle>
          <a:p>
            <a:pPr marL="0" marR="0" lvl="0" indent="0" algn="ctr" defTabSz="457178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6" name="Rektangel 3"/>
          <p:cNvSpPr/>
          <p:nvPr userDrawn="1"/>
        </p:nvSpPr>
        <p:spPr>
          <a:xfrm>
            <a:off x="0" y="5802308"/>
            <a:ext cx="12201600" cy="1055693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0000" y="3060000"/>
            <a:ext cx="10992000" cy="2387600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1D60369F-44D3-EA47-86B7-3693F4F9FF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703" y="6009159"/>
            <a:ext cx="1952021" cy="68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68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07" y="864000"/>
            <a:ext cx="10992001" cy="82800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07" y="360000"/>
            <a:ext cx="10992001" cy="5760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600007" y="1944005"/>
            <a:ext cx="10992001" cy="43920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NCAB GROUP ©  | October 2018</a:t>
            </a:r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1A8F976-6DE0-4424-8FFB-77A2DCA3C683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66A5DB2D-A91B-054E-882B-FB2BA4F8F4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812" y="6358625"/>
            <a:ext cx="918633" cy="3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464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00" y="864000"/>
            <a:ext cx="10992000" cy="828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1"/>
          </p:nvPr>
        </p:nvSpPr>
        <p:spPr>
          <a:xfrm>
            <a:off x="600000" y="360000"/>
            <a:ext cx="10992000" cy="5760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 cap="all" baseline="0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07" y="1944004"/>
            <a:ext cx="10992001" cy="4392001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9394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07" y="864000"/>
            <a:ext cx="10992001" cy="82800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6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07" y="360000"/>
            <a:ext cx="10992001" cy="5760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cap="all" baseline="0">
                <a:solidFill>
                  <a:schemeClr val="bg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600007" y="1944005"/>
            <a:ext cx="10992001" cy="43920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66A5DB2D-A91B-054E-882B-FB2BA4F8F4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812" y="6358625"/>
            <a:ext cx="918633" cy="3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5832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gradFill rotWithShape="1">
            <a:gsLst>
              <a:gs pos="0">
                <a:srgbClr val="D1D9DB">
                  <a:lumMod val="90000"/>
                </a:srgbClr>
              </a:gs>
              <a:gs pos="100000">
                <a:srgbClr val="FFFFFF"/>
              </a:gs>
            </a:gsLst>
            <a:lin ang="16200000" scaled="0"/>
          </a:gradFill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rtlCol="0" anchor="ctr" anchorCtr="0"/>
          <a:lstStyle>
            <a:lvl1pPr>
              <a:defRPr kumimoji="0" lang="en-US" sz="1200" i="0" u="none" strike="noStrike" kern="0" cap="none" spc="10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</a:lstStyle>
          <a:p>
            <a:pPr marL="0" marR="0" lvl="0" indent="0" algn="ctr" defTabSz="457178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0007" y="360000"/>
            <a:ext cx="10992001" cy="576000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cap="all" baseline="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FEA711DB-9C2D-CE47-A2BF-24923059E1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812" y="6358625"/>
            <a:ext cx="918633" cy="3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5266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007" y="360000"/>
            <a:ext cx="10992001" cy="5760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 cap="all" baseline="0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243" y="1952192"/>
            <a:ext cx="5376000" cy="4392000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7332" y="1952192"/>
            <a:ext cx="5376000" cy="4392000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4345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600007" y="360000"/>
            <a:ext cx="10992001" cy="576000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cap="all" baseline="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</p:spTree>
    <p:extLst>
      <p:ext uri="{BB962C8B-B14F-4D97-AF65-F5344CB8AC3E}">
        <p14:creationId xmlns:p14="http://schemas.microsoft.com/office/powerpoint/2010/main" val="4678660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600007" y="360000"/>
            <a:ext cx="10992001" cy="576000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cap="all" baseline="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00007" y="1944005"/>
            <a:ext cx="10992001" cy="439200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sv-SE"/>
              <a:t>Klicka på ikonen för att lägga till ett diagram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92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248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gradFill rotWithShape="1">
            <a:gsLst>
              <a:gs pos="0">
                <a:srgbClr val="D1D9DB">
                  <a:lumMod val="90000"/>
                </a:srgbClr>
              </a:gs>
              <a:gs pos="100000">
                <a:srgbClr val="FFFFFF"/>
              </a:gs>
            </a:gsLst>
            <a:lin ang="16200000" scaled="0"/>
          </a:gradFill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rtlCol="0" anchor="ctr" anchorCtr="0"/>
          <a:lstStyle>
            <a:lvl1pPr>
              <a:defRPr kumimoji="0" lang="en-US" sz="1200" i="0" u="none" strike="noStrike" kern="0" cap="none" spc="10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</a:lstStyle>
          <a:p>
            <a:pPr marL="0" marR="0" lvl="0" indent="0" algn="ctr" defTabSz="457178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0007" y="360000"/>
            <a:ext cx="10992001" cy="576000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cap="all" baseline="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NCAB GROUP ©  | October 2018</a:t>
            </a:r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A8F976-6DE0-4424-8FFB-77A2DCA3C683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FEA711DB-9C2D-CE47-A2BF-24923059E1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812" y="6358625"/>
            <a:ext cx="918633" cy="3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15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007" y="360000"/>
            <a:ext cx="10992001" cy="5760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 cap="all" baseline="0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243" y="1952192"/>
            <a:ext cx="5376000" cy="4392000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7332" y="1952192"/>
            <a:ext cx="5376000" cy="4392000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NCAB GROUP ©  | October 2018</a:t>
            </a:r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A8F976-6DE0-4424-8FFB-77A2DCA3C683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31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600007" y="360000"/>
            <a:ext cx="10992001" cy="576000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cap="all" baseline="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NCAB GROUP ©  | October 2018</a:t>
            </a:r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A8F976-6DE0-4424-8FFB-77A2DCA3C683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853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600007" y="360000"/>
            <a:ext cx="10992001" cy="576000"/>
          </a:xfrm>
        </p:spPr>
        <p:txBody>
          <a:bodyPr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cap="all" baseline="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00007" y="1944005"/>
            <a:ext cx="10992001" cy="439200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sv-SE"/>
              <a:t>Klicka på ikonen för att lägga till ett diagram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NCAB GROUP ©  | October 2018</a:t>
            </a:r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A8F976-6DE0-4424-8FFB-77A2DCA3C683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600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NCAB GROUP ©  | October 2018</a:t>
            </a:r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A8F976-6DE0-4424-8FFB-77A2DCA3C683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003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00" y="864000"/>
            <a:ext cx="10992000" cy="82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1"/>
          </p:nvPr>
        </p:nvSpPr>
        <p:spPr>
          <a:xfrm>
            <a:off x="600000" y="360000"/>
            <a:ext cx="10992000" cy="5760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 cap="all" baseline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02" y="1944001"/>
            <a:ext cx="10992001" cy="4392001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NCAB GROUP ©  |  Insert Header and footer to change text</a:t>
            </a:r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1A8F976-6DE0-4424-8FFB-77A2DCA3C683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516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32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3"/>
          <p:cNvSpPr/>
          <p:nvPr/>
        </p:nvSpPr>
        <p:spPr bwMode="auto">
          <a:xfrm>
            <a:off x="7" y="0"/>
            <a:ext cx="12191999" cy="6858000"/>
          </a:xfrm>
          <a:prstGeom prst="rect">
            <a:avLst/>
          </a:prstGeom>
          <a:gradFill rotWithShape="1">
            <a:gsLst>
              <a:gs pos="0">
                <a:srgbClr val="D1D9DB">
                  <a:lumMod val="90000"/>
                </a:srgbClr>
              </a:gs>
              <a:gs pos="100000">
                <a:srgbClr val="FFFFFF"/>
              </a:gs>
            </a:gsLst>
            <a:lin ang="16200000" scaled="0"/>
          </a:gradFill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rtlCol="0" anchor="ctr" anchorCtr="0"/>
          <a:lstStyle/>
          <a:p>
            <a:pPr algn="ctr" defTabSz="457178" fontAlgn="base">
              <a:spcBef>
                <a:spcPct val="0"/>
              </a:spcBef>
              <a:spcAft>
                <a:spcPct val="0"/>
              </a:spcAft>
              <a:defRPr/>
            </a:pPr>
            <a:endParaRPr lang="sv-SE" sz="1200" b="1" kern="0" spc="100" dirty="0" err="1">
              <a:solidFill>
                <a:srgbClr val="FFFFFF"/>
              </a:solidFill>
              <a:cs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0000" y="864000"/>
            <a:ext cx="10992000" cy="828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00" y="1944000"/>
            <a:ext cx="10992000" cy="439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112000" y="6407649"/>
            <a:ext cx="6480000" cy="3138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NCAB GROUP ©  | October 2018</a:t>
            </a:r>
            <a:endParaRPr lang="sv-S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45073" y="6407649"/>
            <a:ext cx="438835" cy="3138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8F976-6DE0-4424-8FFB-77A2DCA3C683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CFEA4D77-D034-AA4E-BF09-8832E91C68D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812" y="6358625"/>
            <a:ext cx="918633" cy="3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513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dt="0"/>
  <p:txStyles>
    <p:titleStyle>
      <a:lvl1pPr algn="l" defTabSz="914354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914354" rtl="0" eaLnBrk="1" latinLnBrk="0" hangingPunct="1">
        <a:lnSpc>
          <a:spcPct val="12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37168" indent="-457178" algn="l" defTabSz="914354" rtl="0" eaLnBrk="1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02865" indent="-342882" algn="l" defTabSz="914354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882857" indent="-342882" algn="l" defTabSz="914354" rtl="0" eaLnBrk="1" latinLnBrk="0" hangingPunct="1">
        <a:lnSpc>
          <a:spcPct val="120000"/>
        </a:lnSpc>
        <a:spcBef>
          <a:spcPts val="0"/>
        </a:spcBef>
        <a:spcAft>
          <a:spcPts val="700"/>
        </a:spcAft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062847" indent="-342882" algn="l" defTabSz="914354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242838" indent="-3428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422828" indent="-3428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602820" indent="-3428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1782810" indent="-3428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3151">
          <p15:clr>
            <a:srgbClr val="F26B43"/>
          </p15:clr>
        </p15:guide>
        <p15:guide id="4" orient="horz" pos="911">
          <p15:clr>
            <a:srgbClr val="F26B43"/>
          </p15:clr>
        </p15:guide>
        <p15:guide id="5" orient="horz" pos="2993">
          <p15:clr>
            <a:srgbClr val="F26B43"/>
          </p15:clr>
        </p15:guide>
        <p15:guide id="6" pos="274">
          <p15:clr>
            <a:srgbClr val="F26B43"/>
          </p15:clr>
        </p15:guide>
        <p15:guide id="7" pos="5479">
          <p15:clr>
            <a:srgbClr val="F26B43"/>
          </p15:clr>
        </p15:guide>
        <p15:guide id="8" orient="horz" pos="401">
          <p15:clr>
            <a:srgbClr val="F26B43"/>
          </p15:clr>
        </p15:guide>
        <p15:guide id="9" orient="horz" pos="803">
          <p15:clr>
            <a:srgbClr val="F26B43"/>
          </p15:clr>
        </p15:guide>
        <p15:guide id="10" pos="33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3"/>
          <p:cNvSpPr/>
          <p:nvPr/>
        </p:nvSpPr>
        <p:spPr bwMode="auto">
          <a:xfrm>
            <a:off x="7" y="0"/>
            <a:ext cx="12191999" cy="6858000"/>
          </a:xfrm>
          <a:prstGeom prst="rect">
            <a:avLst/>
          </a:prstGeom>
          <a:gradFill rotWithShape="1">
            <a:gsLst>
              <a:gs pos="0">
                <a:srgbClr val="D1D9DB">
                  <a:lumMod val="90000"/>
                </a:srgbClr>
              </a:gs>
              <a:gs pos="100000">
                <a:srgbClr val="FFFFFF"/>
              </a:gs>
            </a:gsLst>
            <a:lin ang="16200000" scaled="0"/>
          </a:gradFill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rtlCol="0" anchor="ctr" anchorCtr="0"/>
          <a:lstStyle/>
          <a:p>
            <a:pPr marL="0" marR="0" lvl="0" indent="0" algn="ctr" defTabSz="45717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1" i="0" u="none" strike="noStrike" kern="0" cap="none" spc="10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0000" y="864000"/>
            <a:ext cx="10992000" cy="828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00" y="1944000"/>
            <a:ext cx="10992000" cy="405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37168" marR="0" lvl="1" indent="-457178" algn="l" defTabSz="91435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Blip>
                <a:blip r:embed="rId11"/>
              </a:buBlip>
              <a:tabLst/>
              <a:defRPr/>
            </a:pPr>
            <a:r>
              <a:rPr lang="sv-SE" dirty="0"/>
              <a:t>Klicka här för att ändra format på bakgrundstexten</a:t>
            </a:r>
          </a:p>
          <a:p>
            <a:pPr lvl="2"/>
            <a:r>
              <a:rPr lang="sv-SE" dirty="0"/>
              <a:t>Nivå två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620092" y="6407649"/>
            <a:ext cx="6480000" cy="3138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NCAB GROUP © </a:t>
            </a:r>
            <a:r>
              <a:rPr lang="en-US" b="0" dirty="0"/>
              <a:t>| Corporate Presentation</a:t>
            </a:r>
            <a:endParaRPr lang="sv-SE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53165" y="6407649"/>
            <a:ext cx="438835" cy="3138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8F976-6DE0-4424-8FFB-77A2DCA3C683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CFEA4D77-D034-AA4E-BF09-8832E91C68DF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812" y="6358625"/>
            <a:ext cx="918633" cy="3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4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hdr="0" dt="0"/>
  <p:txStyles>
    <p:titleStyle>
      <a:lvl1pPr algn="l" defTabSz="914354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914354" rtl="0" eaLnBrk="1" latinLnBrk="0" hangingPunct="1">
        <a:lnSpc>
          <a:spcPct val="120000"/>
        </a:lnSpc>
        <a:spcBef>
          <a:spcPts val="0"/>
        </a:spcBef>
        <a:spcAft>
          <a:spcPts val="1200"/>
        </a:spcAft>
        <a:buFontTx/>
        <a:buBlip>
          <a:blip r:embed="rId11"/>
        </a:buBlip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37168" marR="0" indent="-457178" algn="l" defTabSz="914354" rtl="0" eaLnBrk="1" fontAlgn="auto" latinLnBrk="0" hangingPunct="1">
        <a:lnSpc>
          <a:spcPct val="120000"/>
        </a:lnSpc>
        <a:spcBef>
          <a:spcPts val="0"/>
        </a:spcBef>
        <a:spcAft>
          <a:spcPts val="1000"/>
        </a:spcAft>
        <a:buClrTx/>
        <a:buSzTx/>
        <a:buFontTx/>
        <a:buBlip>
          <a:blip r:embed="rId11"/>
        </a:buBlip>
        <a:tabLst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02865" indent="-342882" algn="l" defTabSz="914354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FontTx/>
        <a:buBlip>
          <a:blip r:embed="rId11"/>
        </a:buBlip>
        <a:defRPr sz="2667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882857" indent="-342882" algn="l" defTabSz="914354" rtl="0" eaLnBrk="1" latinLnBrk="0" hangingPunct="1">
        <a:lnSpc>
          <a:spcPct val="120000"/>
        </a:lnSpc>
        <a:spcBef>
          <a:spcPts val="0"/>
        </a:spcBef>
        <a:spcAft>
          <a:spcPts val="700"/>
        </a:spcAft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062847" indent="-342882" algn="l" defTabSz="914354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242838" indent="-3428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422828" indent="-3428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602820" indent="-3428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1782810" indent="-3428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3151">
          <p15:clr>
            <a:srgbClr val="F26B43"/>
          </p15:clr>
        </p15:guide>
        <p15:guide id="4" orient="horz" pos="911">
          <p15:clr>
            <a:srgbClr val="F26B43"/>
          </p15:clr>
        </p15:guide>
        <p15:guide id="5" orient="horz" pos="2993">
          <p15:clr>
            <a:srgbClr val="F26B43"/>
          </p15:clr>
        </p15:guide>
        <p15:guide id="6" pos="274">
          <p15:clr>
            <a:srgbClr val="F26B43"/>
          </p15:clr>
        </p15:guide>
        <p15:guide id="7" pos="5479">
          <p15:clr>
            <a:srgbClr val="F26B43"/>
          </p15:clr>
        </p15:guide>
        <p15:guide id="8" orient="horz" pos="401">
          <p15:clr>
            <a:srgbClr val="F26B43"/>
          </p15:clr>
        </p15:guide>
        <p15:guide id="9" orient="horz" pos="803">
          <p15:clr>
            <a:srgbClr val="F26B43"/>
          </p15:clr>
        </p15:guide>
        <p15:guide id="10" pos="33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3"/>
          <p:cNvSpPr/>
          <p:nvPr/>
        </p:nvSpPr>
        <p:spPr bwMode="auto">
          <a:xfrm>
            <a:off x="8" y="0"/>
            <a:ext cx="12191999" cy="6858000"/>
          </a:xfrm>
          <a:prstGeom prst="rect">
            <a:avLst/>
          </a:prstGeom>
          <a:gradFill rotWithShape="1">
            <a:gsLst>
              <a:gs pos="0">
                <a:srgbClr val="D1D9DB">
                  <a:lumMod val="90000"/>
                </a:srgbClr>
              </a:gs>
              <a:gs pos="100000">
                <a:srgbClr val="FFFFFF"/>
              </a:gs>
            </a:gsLst>
            <a:lin ang="16200000" scaled="0"/>
          </a:gradFill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rtlCol="0" anchor="ctr" anchorCtr="0"/>
          <a:lstStyle/>
          <a:p>
            <a:pPr algn="ctr" defTabSz="457167" fontAlgn="base">
              <a:spcBef>
                <a:spcPct val="0"/>
              </a:spcBef>
              <a:spcAft>
                <a:spcPct val="0"/>
              </a:spcAft>
              <a:defRPr/>
            </a:pPr>
            <a:endParaRPr lang="sv-SE" sz="1200" b="1" kern="0" spc="100" dirty="0" err="1">
              <a:solidFill>
                <a:srgbClr val="FFFFFF"/>
              </a:solidFill>
              <a:cs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0000" y="864000"/>
            <a:ext cx="10992000" cy="828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00" y="1944000"/>
            <a:ext cx="10992000" cy="439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112000" y="6407649"/>
            <a:ext cx="6480000" cy="3138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>
                    <a:tint val="75000"/>
                  </a:srgbClr>
                </a:solidFill>
              </a:rPr>
              <a:t>NCAB GROUP ©  | October 2018</a:t>
            </a:r>
            <a:endParaRPr lang="sv-SE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45073" y="6407649"/>
            <a:ext cx="438835" cy="3138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8F976-6DE0-4424-8FFB-77A2DCA3C683}" type="slidenum">
              <a:rPr lang="sv-SE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sv-SE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CFEA4D77-D034-AA4E-BF09-8832E91C68DF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813" y="6358626"/>
            <a:ext cx="918633" cy="3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11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</p:sldLayoutIdLst>
  <p:hf hdr="0" dt="0"/>
  <p:txStyles>
    <p:titleStyle>
      <a:lvl1pPr algn="l" defTabSz="914332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457167" indent="-457167" algn="l" defTabSz="914332" rtl="0" eaLnBrk="1" latinLnBrk="0" hangingPunct="1">
        <a:lnSpc>
          <a:spcPct val="12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37152" indent="-457167" algn="l" defTabSz="914332" rtl="0" eaLnBrk="1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02848" indent="-342874" algn="l" defTabSz="914332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882835" indent="-342874" algn="l" defTabSz="914332" rtl="0" eaLnBrk="1" latinLnBrk="0" hangingPunct="1">
        <a:lnSpc>
          <a:spcPct val="120000"/>
        </a:lnSpc>
        <a:spcBef>
          <a:spcPts val="0"/>
        </a:spcBef>
        <a:spcAft>
          <a:spcPts val="700"/>
        </a:spcAft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062820" indent="-342874" algn="l" defTabSz="914332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242808" indent="-342874" algn="l" defTabSz="914332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422792" indent="-342874" algn="l" defTabSz="914332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602780" indent="-342874" algn="l" defTabSz="914332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1782766" indent="-342874" algn="l" defTabSz="914332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3151">
          <p15:clr>
            <a:srgbClr val="F26B43"/>
          </p15:clr>
        </p15:guide>
        <p15:guide id="4" orient="horz" pos="911">
          <p15:clr>
            <a:srgbClr val="F26B43"/>
          </p15:clr>
        </p15:guide>
        <p15:guide id="5" orient="horz" pos="2993">
          <p15:clr>
            <a:srgbClr val="F26B43"/>
          </p15:clr>
        </p15:guide>
        <p15:guide id="6" pos="274">
          <p15:clr>
            <a:srgbClr val="F26B43"/>
          </p15:clr>
        </p15:guide>
        <p15:guide id="7" pos="5479">
          <p15:clr>
            <a:srgbClr val="F26B43"/>
          </p15:clr>
        </p15:guide>
        <p15:guide id="8" orient="horz" pos="401">
          <p15:clr>
            <a:srgbClr val="F26B43"/>
          </p15:clr>
        </p15:guide>
        <p15:guide id="9" orient="horz" pos="803">
          <p15:clr>
            <a:srgbClr val="F26B43"/>
          </p15:clr>
        </p15:guide>
        <p15:guide id="10" pos="33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3"/>
          <p:cNvSpPr/>
          <p:nvPr/>
        </p:nvSpPr>
        <p:spPr bwMode="auto">
          <a:xfrm>
            <a:off x="7" y="0"/>
            <a:ext cx="12191999" cy="6858000"/>
          </a:xfrm>
          <a:prstGeom prst="rect">
            <a:avLst/>
          </a:prstGeom>
          <a:gradFill rotWithShape="1">
            <a:gsLst>
              <a:gs pos="0">
                <a:srgbClr val="D1D9DB">
                  <a:lumMod val="90000"/>
                </a:srgbClr>
              </a:gs>
              <a:gs pos="100000">
                <a:srgbClr val="FFFFFF"/>
              </a:gs>
            </a:gsLst>
            <a:lin ang="16200000" scaled="0"/>
          </a:gradFill>
          <a:ln w="254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rtlCol="0" anchor="ctr" anchorCtr="0"/>
          <a:lstStyle/>
          <a:p>
            <a:pPr algn="ctr" defTabSz="457178" fontAlgn="base">
              <a:spcBef>
                <a:spcPct val="0"/>
              </a:spcBef>
              <a:spcAft>
                <a:spcPct val="0"/>
              </a:spcAft>
              <a:defRPr/>
            </a:pPr>
            <a:endParaRPr lang="sv-SE" sz="1200" b="1" kern="0" spc="100" dirty="0" err="1">
              <a:solidFill>
                <a:srgbClr val="FFFFFF"/>
              </a:solidFill>
              <a:cs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0000" y="864000"/>
            <a:ext cx="10992000" cy="828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0000" y="1944000"/>
            <a:ext cx="10992000" cy="439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CFEA4D77-D034-AA4E-BF09-8832E91C68D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812" y="6358625"/>
            <a:ext cx="918633" cy="32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033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</p:sldLayoutIdLst>
  <p:hf hdr="0" dt="0"/>
  <p:txStyles>
    <p:titleStyle>
      <a:lvl1pPr algn="l" defTabSz="914354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914354" rtl="0" eaLnBrk="1" latinLnBrk="0" hangingPunct="1">
        <a:lnSpc>
          <a:spcPct val="12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37168" indent="-457178" algn="l" defTabSz="914354" rtl="0" eaLnBrk="1" latinLnBrk="0" hangingPunct="1">
        <a:lnSpc>
          <a:spcPct val="12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02865" indent="-342882" algn="l" defTabSz="914354" rtl="0" eaLnBrk="1" latinLnBrk="0" hangingPunct="1">
        <a:lnSpc>
          <a:spcPct val="12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882857" indent="-342882" algn="l" defTabSz="914354" rtl="0" eaLnBrk="1" latinLnBrk="0" hangingPunct="1">
        <a:lnSpc>
          <a:spcPct val="120000"/>
        </a:lnSpc>
        <a:spcBef>
          <a:spcPts val="0"/>
        </a:spcBef>
        <a:spcAft>
          <a:spcPts val="700"/>
        </a:spcAft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062847" indent="-342882" algn="l" defTabSz="914354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242838" indent="-3428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422828" indent="-3428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602820" indent="-3428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1782810" indent="-342882" algn="l" defTabSz="91435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orient="horz" pos="3151">
          <p15:clr>
            <a:srgbClr val="F26B43"/>
          </p15:clr>
        </p15:guide>
        <p15:guide id="4" orient="horz" pos="911">
          <p15:clr>
            <a:srgbClr val="F26B43"/>
          </p15:clr>
        </p15:guide>
        <p15:guide id="5" orient="horz" pos="2993">
          <p15:clr>
            <a:srgbClr val="F26B43"/>
          </p15:clr>
        </p15:guide>
        <p15:guide id="6" pos="274">
          <p15:clr>
            <a:srgbClr val="F26B43"/>
          </p15:clr>
        </p15:guide>
        <p15:guide id="7" pos="5479">
          <p15:clr>
            <a:srgbClr val="F26B43"/>
          </p15:clr>
        </p15:guide>
        <p15:guide id="8" orient="horz" pos="401">
          <p15:clr>
            <a:srgbClr val="F26B43"/>
          </p15:clr>
        </p15:guide>
        <p15:guide id="9" orient="horz" pos="803">
          <p15:clr>
            <a:srgbClr val="F26B43"/>
          </p15:clr>
        </p15:guide>
        <p15:guide id="10" pos="3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symahr.net/ncab" TargetMode="External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Isosceles Triangle 118"/>
          <p:cNvSpPr/>
          <p:nvPr/>
        </p:nvSpPr>
        <p:spPr>
          <a:xfrm rot="2463209">
            <a:off x="9444574" y="-649393"/>
            <a:ext cx="3395100" cy="1992440"/>
          </a:xfrm>
          <a:custGeom>
            <a:avLst/>
            <a:gdLst>
              <a:gd name="connsiteX0" fmla="*/ 0 w 2496538"/>
              <a:gd name="connsiteY0" fmla="*/ 1741512 h 1741512"/>
              <a:gd name="connsiteX1" fmla="*/ 2037325 w 2496538"/>
              <a:gd name="connsiteY1" fmla="*/ 0 h 1741512"/>
              <a:gd name="connsiteX2" fmla="*/ 2496538 w 2496538"/>
              <a:gd name="connsiteY2" fmla="*/ 1741512 h 1741512"/>
              <a:gd name="connsiteX3" fmla="*/ 0 w 2496538"/>
              <a:gd name="connsiteY3" fmla="*/ 1741512 h 1741512"/>
              <a:gd name="connsiteX0" fmla="*/ 0 w 2755341"/>
              <a:gd name="connsiteY0" fmla="*/ 1741512 h 1741512"/>
              <a:gd name="connsiteX1" fmla="*/ 2037325 w 2755341"/>
              <a:gd name="connsiteY1" fmla="*/ 0 h 1741512"/>
              <a:gd name="connsiteX2" fmla="*/ 2755341 w 2755341"/>
              <a:gd name="connsiteY2" fmla="*/ 864580 h 1741512"/>
              <a:gd name="connsiteX3" fmla="*/ 0 w 2755341"/>
              <a:gd name="connsiteY3" fmla="*/ 1741512 h 1741512"/>
              <a:gd name="connsiteX0" fmla="*/ 0 w 2891119"/>
              <a:gd name="connsiteY0" fmla="*/ 1741512 h 1741512"/>
              <a:gd name="connsiteX1" fmla="*/ 2037325 w 2891119"/>
              <a:gd name="connsiteY1" fmla="*/ 0 h 1741512"/>
              <a:gd name="connsiteX2" fmla="*/ 2891119 w 2891119"/>
              <a:gd name="connsiteY2" fmla="*/ 999702 h 1741512"/>
              <a:gd name="connsiteX3" fmla="*/ 0 w 2891119"/>
              <a:gd name="connsiteY3" fmla="*/ 1741512 h 1741512"/>
              <a:gd name="connsiteX0" fmla="*/ 0 w 2672503"/>
              <a:gd name="connsiteY0" fmla="*/ 1587310 h 1587310"/>
              <a:gd name="connsiteX1" fmla="*/ 1818709 w 2672503"/>
              <a:gd name="connsiteY1" fmla="*/ 0 h 1587310"/>
              <a:gd name="connsiteX2" fmla="*/ 2672503 w 2672503"/>
              <a:gd name="connsiteY2" fmla="*/ 999702 h 1587310"/>
              <a:gd name="connsiteX3" fmla="*/ 0 w 2672503"/>
              <a:gd name="connsiteY3" fmla="*/ 1587310 h 1587310"/>
              <a:gd name="connsiteX0" fmla="*/ 0 w 2555477"/>
              <a:gd name="connsiteY0" fmla="*/ 1503487 h 1503487"/>
              <a:gd name="connsiteX1" fmla="*/ 1701683 w 2555477"/>
              <a:gd name="connsiteY1" fmla="*/ 0 h 1503487"/>
              <a:gd name="connsiteX2" fmla="*/ 2555477 w 2555477"/>
              <a:gd name="connsiteY2" fmla="*/ 999702 h 1503487"/>
              <a:gd name="connsiteX3" fmla="*/ 0 w 2555477"/>
              <a:gd name="connsiteY3" fmla="*/ 1503487 h 1503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5477" h="1503487">
                <a:moveTo>
                  <a:pt x="0" y="1503487"/>
                </a:moveTo>
                <a:lnTo>
                  <a:pt x="1701683" y="0"/>
                </a:lnTo>
                <a:lnTo>
                  <a:pt x="2555477" y="999702"/>
                </a:lnTo>
                <a:lnTo>
                  <a:pt x="0" y="15034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 rot="1706214">
            <a:off x="9920591" y="388063"/>
            <a:ext cx="2676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 just </a:t>
            </a:r>
            <a:r>
              <a:rPr kumimoji="0" lang="sv-S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learning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b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sv-S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but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sv-S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D53D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doing</a:t>
            </a:r>
            <a:endParaRPr kumimoji="0" lang="sv-SE" sz="1600" b="1" i="0" u="none" strike="noStrike" kern="1200" cap="none" spc="0" normalizeH="0" baseline="0" noProof="0" dirty="0">
              <a:ln>
                <a:noFill/>
              </a:ln>
              <a:solidFill>
                <a:srgbClr val="D53D2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0" name="Picture 1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5351">
            <a:off x="11403857" y="128082"/>
            <a:ext cx="661393" cy="502903"/>
          </a:xfrm>
          <a:prstGeom prst="rect">
            <a:avLst/>
          </a:prstGeom>
        </p:spPr>
      </p:pic>
      <p:cxnSp>
        <p:nvCxnSpPr>
          <p:cNvPr id="4" name="Straight Connector 3"/>
          <p:cNvCxnSpPr>
            <a:cxnSpLocks/>
          </p:cNvCxnSpPr>
          <p:nvPr/>
        </p:nvCxnSpPr>
        <p:spPr>
          <a:xfrm>
            <a:off x="772754" y="3049313"/>
            <a:ext cx="11063647" cy="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73893" y="2268142"/>
            <a:ext cx="1090320" cy="287981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OCTOBER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64215" y="2268142"/>
            <a:ext cx="1704565" cy="287981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NOVEMBER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415290" y="2268142"/>
            <a:ext cx="861289" cy="287981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DECEMBER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36195" y="2268142"/>
            <a:ext cx="907677" cy="287981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JANUARY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993342" y="2268142"/>
            <a:ext cx="1691973" cy="287981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MARCH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85315" y="2268142"/>
            <a:ext cx="861291" cy="287981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APRIL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546605" y="2268142"/>
            <a:ext cx="1691972" cy="287981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MAY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238576" y="2268142"/>
            <a:ext cx="849469" cy="287981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JUNE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Flowchart: Connector 70"/>
          <p:cNvSpPr/>
          <p:nvPr/>
        </p:nvSpPr>
        <p:spPr>
          <a:xfrm>
            <a:off x="673893" y="2860386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6" name="Rectangle 115"/>
          <p:cNvSpPr/>
          <p:nvPr/>
        </p:nvSpPr>
        <p:spPr>
          <a:xfrm>
            <a:off x="5143871" y="2268142"/>
            <a:ext cx="849472" cy="287981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FEBRUARY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960103A-F465-4D76-8FE6-8FC339323157}"/>
              </a:ext>
            </a:extLst>
          </p:cNvPr>
          <p:cNvGrpSpPr/>
          <p:nvPr/>
        </p:nvGrpSpPr>
        <p:grpSpPr>
          <a:xfrm>
            <a:off x="1074101" y="2860388"/>
            <a:ext cx="405231" cy="364800"/>
            <a:chOff x="870967" y="2448912"/>
            <a:chExt cx="303923" cy="273600"/>
          </a:xfrm>
        </p:grpSpPr>
        <p:sp>
          <p:nvSpPr>
            <p:cNvPr id="16" name="Flowchart: Connector 15"/>
            <p:cNvSpPr/>
            <p:nvPr/>
          </p:nvSpPr>
          <p:spPr>
            <a:xfrm>
              <a:off x="886128" y="2448912"/>
              <a:ext cx="273600" cy="273600"/>
            </a:xfrm>
            <a:prstGeom prst="flowChartConnector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70967" y="2487359"/>
              <a:ext cx="303923" cy="176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9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27</a:t>
              </a:r>
              <a:endParaRPr kumimoji="0" lang="en-US" sz="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CCD75AE-0BDB-4951-903F-ABD74ACB7846}"/>
              </a:ext>
            </a:extLst>
          </p:cNvPr>
          <p:cNvGrpSpPr/>
          <p:nvPr/>
        </p:nvGrpSpPr>
        <p:grpSpPr>
          <a:xfrm>
            <a:off x="1914945" y="2860386"/>
            <a:ext cx="424121" cy="364800"/>
            <a:chOff x="1460973" y="2449036"/>
            <a:chExt cx="318091" cy="273600"/>
          </a:xfrm>
        </p:grpSpPr>
        <p:sp>
          <p:nvSpPr>
            <p:cNvPr id="32" name="Oval 31"/>
            <p:cNvSpPr/>
            <p:nvPr/>
          </p:nvSpPr>
          <p:spPr>
            <a:xfrm>
              <a:off x="1481424" y="2449036"/>
              <a:ext cx="273600" cy="2736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TextBox 49"/>
            <p:cNvSpPr txBox="1"/>
            <p:nvPr/>
          </p:nvSpPr>
          <p:spPr>
            <a:xfrm>
              <a:off x="1460973" y="2483730"/>
              <a:ext cx="318091" cy="176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9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10</a:t>
              </a:r>
              <a:endParaRPr kumimoji="0" lang="en-US" sz="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67ED9C7-3EC7-42D7-95CE-18D55F7C79F7}"/>
              </a:ext>
            </a:extLst>
          </p:cNvPr>
          <p:cNvGrpSpPr/>
          <p:nvPr/>
        </p:nvGrpSpPr>
        <p:grpSpPr>
          <a:xfrm>
            <a:off x="2774680" y="2860384"/>
            <a:ext cx="424121" cy="364800"/>
            <a:chOff x="2110069" y="2449036"/>
            <a:chExt cx="318091" cy="273600"/>
          </a:xfrm>
        </p:grpSpPr>
        <p:sp>
          <p:nvSpPr>
            <p:cNvPr id="35" name="Oval 34"/>
            <p:cNvSpPr/>
            <p:nvPr/>
          </p:nvSpPr>
          <p:spPr>
            <a:xfrm>
              <a:off x="2130026" y="2449036"/>
              <a:ext cx="273600" cy="2736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TextBox 51"/>
            <p:cNvSpPr txBox="1"/>
            <p:nvPr/>
          </p:nvSpPr>
          <p:spPr>
            <a:xfrm>
              <a:off x="2110069" y="2489173"/>
              <a:ext cx="318091" cy="17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9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24</a:t>
              </a:r>
              <a:endParaRPr kumimoji="0" lang="en-US" sz="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4C68E4B-5BCC-496A-BC55-FE68BC2259C5}"/>
              </a:ext>
            </a:extLst>
          </p:cNvPr>
          <p:cNvGrpSpPr/>
          <p:nvPr/>
        </p:nvGrpSpPr>
        <p:grpSpPr>
          <a:xfrm>
            <a:off x="3634414" y="2860384"/>
            <a:ext cx="424121" cy="364800"/>
            <a:chOff x="2764838" y="2449036"/>
            <a:chExt cx="318091" cy="273600"/>
          </a:xfrm>
        </p:grpSpPr>
        <p:sp>
          <p:nvSpPr>
            <p:cNvPr id="37" name="Oval 36"/>
            <p:cNvSpPr/>
            <p:nvPr/>
          </p:nvSpPr>
          <p:spPr>
            <a:xfrm>
              <a:off x="2786791" y="2449036"/>
              <a:ext cx="273600" cy="2736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TextBox 53"/>
            <p:cNvSpPr txBox="1"/>
            <p:nvPr/>
          </p:nvSpPr>
          <p:spPr>
            <a:xfrm>
              <a:off x="2764838" y="2489173"/>
              <a:ext cx="318091" cy="17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9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8</a:t>
              </a:r>
              <a:endParaRPr kumimoji="0" lang="en-US" sz="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F24F987-27D9-4280-BD6A-CF519BC9340B}"/>
              </a:ext>
            </a:extLst>
          </p:cNvPr>
          <p:cNvGrpSpPr/>
          <p:nvPr/>
        </p:nvGrpSpPr>
        <p:grpSpPr>
          <a:xfrm>
            <a:off x="4494149" y="2860384"/>
            <a:ext cx="424121" cy="364800"/>
            <a:chOff x="3395481" y="2449036"/>
            <a:chExt cx="318091" cy="273600"/>
          </a:xfrm>
        </p:grpSpPr>
        <p:sp>
          <p:nvSpPr>
            <p:cNvPr id="39" name="Oval 38"/>
            <p:cNvSpPr/>
            <p:nvPr/>
          </p:nvSpPr>
          <p:spPr>
            <a:xfrm>
              <a:off x="3418436" y="2449036"/>
              <a:ext cx="273600" cy="2736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TextBox 55"/>
            <p:cNvSpPr txBox="1"/>
            <p:nvPr/>
          </p:nvSpPr>
          <p:spPr>
            <a:xfrm>
              <a:off x="3395481" y="2489173"/>
              <a:ext cx="318091" cy="17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9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12</a:t>
              </a:r>
              <a:endParaRPr kumimoji="0" lang="en-US" sz="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D3E9B6F-8974-47CA-A31B-96EA034A5976}"/>
              </a:ext>
            </a:extLst>
          </p:cNvPr>
          <p:cNvGrpSpPr/>
          <p:nvPr/>
        </p:nvGrpSpPr>
        <p:grpSpPr>
          <a:xfrm>
            <a:off x="5353884" y="2860386"/>
            <a:ext cx="424121" cy="364800"/>
            <a:chOff x="3998600" y="2449036"/>
            <a:chExt cx="318091" cy="273600"/>
          </a:xfrm>
        </p:grpSpPr>
        <p:sp>
          <p:nvSpPr>
            <p:cNvPr id="41" name="Oval 40"/>
            <p:cNvSpPr/>
            <p:nvPr/>
          </p:nvSpPr>
          <p:spPr>
            <a:xfrm>
              <a:off x="4015005" y="2449036"/>
              <a:ext cx="273600" cy="2736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TextBox 56"/>
            <p:cNvSpPr txBox="1"/>
            <p:nvPr/>
          </p:nvSpPr>
          <p:spPr>
            <a:xfrm>
              <a:off x="3998600" y="2485193"/>
              <a:ext cx="318091" cy="176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9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9</a:t>
              </a:r>
              <a:endParaRPr kumimoji="0" lang="en-US" sz="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EB98EDC-E299-4007-B29B-85EC64823745}"/>
              </a:ext>
            </a:extLst>
          </p:cNvPr>
          <p:cNvGrpSpPr/>
          <p:nvPr/>
        </p:nvGrpSpPr>
        <p:grpSpPr>
          <a:xfrm>
            <a:off x="6213618" y="2860386"/>
            <a:ext cx="412561" cy="364800"/>
            <a:chOff x="4590932" y="2449036"/>
            <a:chExt cx="309421" cy="273600"/>
          </a:xfrm>
        </p:grpSpPr>
        <p:sp>
          <p:nvSpPr>
            <p:cNvPr id="43" name="Oval 42"/>
            <p:cNvSpPr/>
            <p:nvPr/>
          </p:nvSpPr>
          <p:spPr>
            <a:xfrm>
              <a:off x="4607952" y="2449036"/>
              <a:ext cx="273600" cy="273600"/>
            </a:xfrm>
            <a:prstGeom prst="ellipse">
              <a:avLst/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TextBox 57"/>
            <p:cNvSpPr txBox="1"/>
            <p:nvPr/>
          </p:nvSpPr>
          <p:spPr>
            <a:xfrm>
              <a:off x="4590932" y="2492512"/>
              <a:ext cx="309421" cy="161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  <a:endPara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8C29BBD-2E98-4369-928C-B28E464D304E}"/>
              </a:ext>
            </a:extLst>
          </p:cNvPr>
          <p:cNvGrpSpPr/>
          <p:nvPr/>
        </p:nvGrpSpPr>
        <p:grpSpPr>
          <a:xfrm>
            <a:off x="7061793" y="2860387"/>
            <a:ext cx="412561" cy="364800"/>
            <a:chOff x="5184444" y="2449036"/>
            <a:chExt cx="309421" cy="273600"/>
          </a:xfrm>
        </p:grpSpPr>
        <p:sp>
          <p:nvSpPr>
            <p:cNvPr id="45" name="Oval 44"/>
            <p:cNvSpPr/>
            <p:nvPr/>
          </p:nvSpPr>
          <p:spPr>
            <a:xfrm>
              <a:off x="5194765" y="2449036"/>
              <a:ext cx="273600" cy="2736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TextBox 58"/>
            <p:cNvSpPr txBox="1"/>
            <p:nvPr/>
          </p:nvSpPr>
          <p:spPr>
            <a:xfrm>
              <a:off x="5184444" y="2489522"/>
              <a:ext cx="309421" cy="176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9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23</a:t>
              </a:r>
              <a:endParaRPr kumimoji="0" lang="en-US" sz="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102E595-460B-4EB1-9B48-74E66DA0C6FE}"/>
              </a:ext>
            </a:extLst>
          </p:cNvPr>
          <p:cNvGrpSpPr/>
          <p:nvPr/>
        </p:nvGrpSpPr>
        <p:grpSpPr>
          <a:xfrm>
            <a:off x="7909968" y="2860384"/>
            <a:ext cx="412561" cy="364800"/>
            <a:chOff x="5757300" y="2449036"/>
            <a:chExt cx="309421" cy="273600"/>
          </a:xfrm>
        </p:grpSpPr>
        <p:sp>
          <p:nvSpPr>
            <p:cNvPr id="47" name="Oval 46"/>
            <p:cNvSpPr/>
            <p:nvPr/>
          </p:nvSpPr>
          <p:spPr>
            <a:xfrm>
              <a:off x="5775207" y="2449036"/>
              <a:ext cx="273600" cy="2736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TextBox 59"/>
            <p:cNvSpPr txBox="1"/>
            <p:nvPr/>
          </p:nvSpPr>
          <p:spPr>
            <a:xfrm>
              <a:off x="5757300" y="2489173"/>
              <a:ext cx="309421" cy="17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9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13</a:t>
              </a:r>
              <a:endParaRPr kumimoji="0" lang="en-US" sz="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9D64175-3C95-4B81-B865-832E2CE52226}"/>
              </a:ext>
            </a:extLst>
          </p:cNvPr>
          <p:cNvGrpSpPr/>
          <p:nvPr/>
        </p:nvGrpSpPr>
        <p:grpSpPr>
          <a:xfrm>
            <a:off x="8758142" y="2860386"/>
            <a:ext cx="412561" cy="364800"/>
            <a:chOff x="6345554" y="2449036"/>
            <a:chExt cx="309421" cy="273600"/>
          </a:xfrm>
        </p:grpSpPr>
        <p:sp>
          <p:nvSpPr>
            <p:cNvPr id="49" name="Oval 48"/>
            <p:cNvSpPr/>
            <p:nvPr/>
          </p:nvSpPr>
          <p:spPr>
            <a:xfrm>
              <a:off x="6360001" y="2449036"/>
              <a:ext cx="273600" cy="2736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TextBox 60"/>
            <p:cNvSpPr txBox="1"/>
            <p:nvPr/>
          </p:nvSpPr>
          <p:spPr>
            <a:xfrm>
              <a:off x="6345554" y="2483730"/>
              <a:ext cx="309421" cy="176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9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4</a:t>
              </a:r>
              <a:endParaRPr kumimoji="0" lang="en-US" sz="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61131B9-9004-45E6-AF6B-6D79A1EEC5CB}"/>
              </a:ext>
            </a:extLst>
          </p:cNvPr>
          <p:cNvGrpSpPr/>
          <p:nvPr/>
        </p:nvGrpSpPr>
        <p:grpSpPr>
          <a:xfrm>
            <a:off x="9606317" y="2860386"/>
            <a:ext cx="412561" cy="364800"/>
            <a:chOff x="6934791" y="2449036"/>
            <a:chExt cx="309421" cy="273600"/>
          </a:xfrm>
        </p:grpSpPr>
        <p:sp>
          <p:nvSpPr>
            <p:cNvPr id="51" name="Oval 50"/>
            <p:cNvSpPr/>
            <p:nvPr/>
          </p:nvSpPr>
          <p:spPr>
            <a:xfrm>
              <a:off x="6947185" y="2449036"/>
              <a:ext cx="273600" cy="2736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TextBox 61"/>
            <p:cNvSpPr txBox="1"/>
            <p:nvPr/>
          </p:nvSpPr>
          <p:spPr>
            <a:xfrm>
              <a:off x="6934791" y="2483171"/>
              <a:ext cx="309421" cy="176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9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25</a:t>
              </a:r>
              <a:endParaRPr kumimoji="0" lang="en-US" sz="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35CE31A-57F6-4A36-BDBC-755E869C71C5}"/>
              </a:ext>
            </a:extLst>
          </p:cNvPr>
          <p:cNvGrpSpPr/>
          <p:nvPr/>
        </p:nvGrpSpPr>
        <p:grpSpPr>
          <a:xfrm>
            <a:off x="10454492" y="2860389"/>
            <a:ext cx="412561" cy="364800"/>
            <a:chOff x="7551686" y="2449036"/>
            <a:chExt cx="309421" cy="273600"/>
          </a:xfrm>
        </p:grpSpPr>
        <p:sp>
          <p:nvSpPr>
            <p:cNvPr id="53" name="Oval 52"/>
            <p:cNvSpPr/>
            <p:nvPr/>
          </p:nvSpPr>
          <p:spPr>
            <a:xfrm>
              <a:off x="7571526" y="2449036"/>
              <a:ext cx="273600" cy="273600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TextBox 62"/>
            <p:cNvSpPr txBox="1"/>
            <p:nvPr/>
          </p:nvSpPr>
          <p:spPr>
            <a:xfrm>
              <a:off x="7551686" y="2471680"/>
              <a:ext cx="309421" cy="146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667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14-15</a:t>
              </a:r>
              <a:endParaRPr kumimoji="0" lang="en-US" sz="66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30BA1F3-621D-4943-B0EB-278BF6165AB8}"/>
              </a:ext>
            </a:extLst>
          </p:cNvPr>
          <p:cNvGrpSpPr/>
          <p:nvPr/>
        </p:nvGrpSpPr>
        <p:grpSpPr>
          <a:xfrm>
            <a:off x="11302666" y="2860383"/>
            <a:ext cx="412561" cy="364800"/>
            <a:chOff x="8476999" y="2448847"/>
            <a:chExt cx="309421" cy="273600"/>
          </a:xfrm>
        </p:grpSpPr>
        <p:sp>
          <p:nvSpPr>
            <p:cNvPr id="55" name="Oval 54"/>
            <p:cNvSpPr/>
            <p:nvPr/>
          </p:nvSpPr>
          <p:spPr>
            <a:xfrm>
              <a:off x="8494908" y="2448847"/>
              <a:ext cx="273600" cy="27360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TextBox 63"/>
            <p:cNvSpPr txBox="1"/>
            <p:nvPr/>
          </p:nvSpPr>
          <p:spPr>
            <a:xfrm>
              <a:off x="8476999" y="2492323"/>
              <a:ext cx="309421" cy="176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933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</a:t>
              </a:r>
              <a:endParaRPr kumimoji="0" lang="en-US" sz="9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5" name="Freeform 64"/>
          <p:cNvSpPr/>
          <p:nvPr/>
        </p:nvSpPr>
        <p:spPr>
          <a:xfrm>
            <a:off x="917477" y="3344345"/>
            <a:ext cx="745131" cy="436107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t" anchorCtr="0">
            <a:noAutofit/>
          </a:bodyPr>
          <a:lstStyle/>
          <a:p>
            <a:pPr marL="0" marR="0" lvl="0" indent="0" algn="ctr" defTabSz="41485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 Start – </a:t>
            </a:r>
            <a:r>
              <a:rPr kumimoji="0" lang="sv-S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sales</a:t>
            </a: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sv-S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basics</a:t>
            </a: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Freeform 65"/>
          <p:cNvSpPr/>
          <p:nvPr/>
        </p:nvSpPr>
        <p:spPr>
          <a:xfrm>
            <a:off x="1772360" y="3344346"/>
            <a:ext cx="745131" cy="431973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t" anchorCtr="0">
            <a:noAutofit/>
          </a:bodyPr>
          <a:lstStyle/>
          <a:p>
            <a:pPr marL="0" marR="0" lvl="0" indent="0" algn="ctr" defTabSz="41485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 </a:t>
            </a:r>
            <a:r>
              <a:rPr kumimoji="0" lang="sv-S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USPs</a:t>
            </a:r>
            <a:endParaRPr kumimoji="0" lang="sv-SE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Freeform 66"/>
          <p:cNvSpPr/>
          <p:nvPr/>
        </p:nvSpPr>
        <p:spPr>
          <a:xfrm>
            <a:off x="2607631" y="3335933"/>
            <a:ext cx="745131" cy="431973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t" anchorCtr="0">
            <a:noAutofit/>
          </a:bodyPr>
          <a:lstStyle/>
          <a:p>
            <a:pPr marL="0" marR="0" lvl="0" indent="0" algn="ctr" defTabSz="41485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 </a:t>
            </a:r>
            <a:r>
              <a:rPr kumimoji="0" lang="sv-S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Objection</a:t>
            </a: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handling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Freeform 68"/>
          <p:cNvSpPr/>
          <p:nvPr/>
        </p:nvSpPr>
        <p:spPr>
          <a:xfrm>
            <a:off x="6055869" y="3339788"/>
            <a:ext cx="808288" cy="431973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t" anchorCtr="0">
            <a:noAutofit/>
          </a:bodyPr>
          <a:lstStyle/>
          <a:p>
            <a:pPr marL="0" marR="0" lvl="0" indent="0" algn="ctr" defTabSz="41485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7. </a:t>
            </a:r>
            <a:r>
              <a:rPr kumimoji="0" lang="sv-S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Validating</a:t>
            </a: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sv-S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RFQs</a:t>
            </a: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&amp;</a:t>
            </a:r>
            <a:r>
              <a:rPr kumimoji="0" lang="sv-SE" sz="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sv-SE" sz="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Factory</a:t>
            </a:r>
            <a:r>
              <a:rPr kumimoji="0" lang="sv-SE" sz="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Prices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Freeform 71"/>
          <p:cNvSpPr/>
          <p:nvPr/>
        </p:nvSpPr>
        <p:spPr>
          <a:xfrm>
            <a:off x="6878501" y="3339788"/>
            <a:ext cx="745131" cy="431973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t" anchorCtr="0">
            <a:noAutofit/>
          </a:bodyPr>
          <a:lstStyle/>
          <a:p>
            <a:pPr marL="0" marR="0" lvl="0" indent="0" algn="ctr" defTabSz="41485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8. </a:t>
            </a:r>
            <a:r>
              <a:rPr kumimoji="0" lang="sv-S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Quoting</a:t>
            </a: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&amp; Gross </a:t>
            </a:r>
            <a:r>
              <a:rPr kumimoji="0" lang="sv-S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Margin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7683475" y="3339788"/>
            <a:ext cx="866143" cy="431973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t" anchorCtr="0">
            <a:noAutofit/>
          </a:bodyPr>
          <a:lstStyle/>
          <a:p>
            <a:pPr marL="0" marR="0" lvl="0" indent="0" algn="ctr" defTabSz="41485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9. </a:t>
            </a:r>
            <a:r>
              <a:rPr kumimoji="0" lang="sv-S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Quote</a:t>
            </a: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sv-S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follow-up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Freeform 74"/>
          <p:cNvSpPr/>
          <p:nvPr/>
        </p:nvSpPr>
        <p:spPr>
          <a:xfrm>
            <a:off x="4236194" y="3344346"/>
            <a:ext cx="1018213" cy="431973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t" anchorCtr="0">
            <a:noAutofit/>
          </a:bodyPr>
          <a:lstStyle/>
          <a:p>
            <a:pPr marL="0" marR="0" lvl="0" indent="0" algn="ctr" defTabSz="41485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5. </a:t>
            </a:r>
            <a:r>
              <a:rPr kumimoji="0" lang="sv-S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Negotiation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Freeform 75"/>
          <p:cNvSpPr/>
          <p:nvPr/>
        </p:nvSpPr>
        <p:spPr>
          <a:xfrm>
            <a:off x="8534779" y="3339788"/>
            <a:ext cx="834157" cy="431973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t" anchorCtr="0">
            <a:noAutofit/>
          </a:bodyPr>
          <a:lstStyle/>
          <a:p>
            <a:pPr marL="0" marR="0" lvl="0" indent="0" algn="ctr" defTabSz="41485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10. </a:t>
            </a:r>
            <a:r>
              <a:rPr kumimoji="0" lang="sv-S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Strategic</a:t>
            </a: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business </a:t>
            </a:r>
            <a:r>
              <a:rPr kumimoji="0" lang="sv-S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intelligence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Freeform 77"/>
          <p:cNvSpPr/>
          <p:nvPr/>
        </p:nvSpPr>
        <p:spPr>
          <a:xfrm>
            <a:off x="3453284" y="3348478"/>
            <a:ext cx="863760" cy="431973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t" anchorCtr="0">
            <a:noAutofit/>
          </a:bodyPr>
          <a:lstStyle/>
          <a:p>
            <a:pPr marL="0" marR="0" lvl="0" indent="0" algn="ctr" defTabSz="41485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 SPIN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Freeform 78"/>
          <p:cNvSpPr/>
          <p:nvPr/>
        </p:nvSpPr>
        <p:spPr>
          <a:xfrm>
            <a:off x="9410623" y="3339788"/>
            <a:ext cx="764063" cy="431973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t" anchorCtr="0">
            <a:noAutofit/>
          </a:bodyPr>
          <a:lstStyle/>
          <a:p>
            <a:pPr marL="0" marR="0" lvl="0" indent="0" algn="ctr" defTabSz="41485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11. </a:t>
            </a:r>
            <a:r>
              <a:rPr kumimoji="0" lang="sv-S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Complaint</a:t>
            </a: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handling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Freeform 80"/>
          <p:cNvSpPr/>
          <p:nvPr/>
        </p:nvSpPr>
        <p:spPr>
          <a:xfrm>
            <a:off x="10239053" y="3344346"/>
            <a:ext cx="917147" cy="431973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t" anchorCtr="0">
            <a:noAutofit/>
          </a:bodyPr>
          <a:lstStyle/>
          <a:p>
            <a:pPr marL="0" marR="0" lvl="0" indent="0" algn="ctr" defTabSz="41485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D53D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12. Workshop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D53D2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Freeform 81"/>
          <p:cNvSpPr/>
          <p:nvPr/>
        </p:nvSpPr>
        <p:spPr>
          <a:xfrm>
            <a:off x="11026004" y="3339788"/>
            <a:ext cx="873112" cy="431973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t" anchorCtr="0">
            <a:noAutofit/>
          </a:bodyPr>
          <a:lstStyle/>
          <a:p>
            <a:pPr marL="0" marR="0" lvl="0" indent="0" algn="ctr" defTabSz="41485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13. </a:t>
            </a:r>
            <a:r>
              <a:rPr kumimoji="0" lang="sv-SE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Follow-up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89293" y="3341472"/>
            <a:ext cx="957955" cy="369332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6. How to pick</a:t>
            </a:r>
            <a:br>
              <a:rPr kumimoji="0" lang="en-US" sz="8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right factory</a:t>
            </a:r>
          </a:p>
        </p:txBody>
      </p:sp>
      <p:sp>
        <p:nvSpPr>
          <p:cNvPr id="84" name="Rectangle 83"/>
          <p:cNvSpPr/>
          <p:nvPr/>
        </p:nvSpPr>
        <p:spPr>
          <a:xfrm>
            <a:off x="11088045" y="2268142"/>
            <a:ext cx="748355" cy="287981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JULY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Freeform 69">
            <a:extLst>
              <a:ext uri="{FF2B5EF4-FFF2-40B4-BE49-F238E27FC236}">
                <a16:creationId xmlns:a16="http://schemas.microsoft.com/office/drawing/2014/main" id="{8D76B28F-3775-4F04-969B-E50902247408}"/>
              </a:ext>
            </a:extLst>
          </p:cNvPr>
          <p:cNvSpPr/>
          <p:nvPr/>
        </p:nvSpPr>
        <p:spPr>
          <a:xfrm>
            <a:off x="1280159" y="4699709"/>
            <a:ext cx="2117812" cy="280696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b" anchorCtr="0">
            <a:noAutofit/>
          </a:bodyPr>
          <a:lstStyle/>
          <a:p>
            <a:pPr marL="0" marR="0" lvl="0" indent="0" algn="l" defTabSz="41485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67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Self-study &amp; SMART-goals  </a:t>
            </a:r>
            <a:endParaRPr kumimoji="0" lang="en-US" sz="1067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Flowchart: Connector 102">
            <a:extLst>
              <a:ext uri="{FF2B5EF4-FFF2-40B4-BE49-F238E27FC236}">
                <a16:creationId xmlns:a16="http://schemas.microsoft.com/office/drawing/2014/main" id="{3259B409-B5AF-410F-BE08-44AC193E838B}"/>
              </a:ext>
            </a:extLst>
          </p:cNvPr>
          <p:cNvSpPr/>
          <p:nvPr/>
        </p:nvSpPr>
        <p:spPr>
          <a:xfrm>
            <a:off x="824772" y="5103184"/>
            <a:ext cx="364800" cy="364800"/>
          </a:xfrm>
          <a:prstGeom prst="flowChartConnector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5" name="Freeform 112">
            <a:extLst>
              <a:ext uri="{FF2B5EF4-FFF2-40B4-BE49-F238E27FC236}">
                <a16:creationId xmlns:a16="http://schemas.microsoft.com/office/drawing/2014/main" id="{F8F78DFB-B03D-4203-8A04-2D0EE806305B}"/>
              </a:ext>
            </a:extLst>
          </p:cNvPr>
          <p:cNvSpPr/>
          <p:nvPr/>
        </p:nvSpPr>
        <p:spPr>
          <a:xfrm>
            <a:off x="1280160" y="5155836"/>
            <a:ext cx="2044473" cy="280696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b" anchorCtr="0">
            <a:noAutofit/>
          </a:bodyPr>
          <a:lstStyle/>
          <a:p>
            <a:pPr marL="0" marR="0" lvl="0" indent="0" algn="l" defTabSz="41485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67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Online </a:t>
            </a:r>
            <a:r>
              <a:rPr kumimoji="0" lang="sv-SE" sz="10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Clinics</a:t>
            </a:r>
            <a:r>
              <a:rPr kumimoji="0" lang="sv-SE" sz="1067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en-US" sz="1067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68168A78-35F8-405A-AD8F-A5CB4FAAA28D}"/>
              </a:ext>
            </a:extLst>
          </p:cNvPr>
          <p:cNvSpPr/>
          <p:nvPr/>
        </p:nvSpPr>
        <p:spPr>
          <a:xfrm>
            <a:off x="824772" y="5604528"/>
            <a:ext cx="364800" cy="364800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8" name="Freeform 114">
            <a:extLst>
              <a:ext uri="{FF2B5EF4-FFF2-40B4-BE49-F238E27FC236}">
                <a16:creationId xmlns:a16="http://schemas.microsoft.com/office/drawing/2014/main" id="{D289DCE7-05FF-4F5B-B8FE-EB3655268645}"/>
              </a:ext>
            </a:extLst>
          </p:cNvPr>
          <p:cNvSpPr/>
          <p:nvPr/>
        </p:nvSpPr>
        <p:spPr>
          <a:xfrm>
            <a:off x="1280161" y="5640380"/>
            <a:ext cx="1907356" cy="280696"/>
          </a:xfrm>
          <a:custGeom>
            <a:avLst/>
            <a:gdLst>
              <a:gd name="connsiteX0" fmla="*/ 0 w 558848"/>
              <a:gd name="connsiteY0" fmla="*/ 0 h 1625600"/>
              <a:gd name="connsiteX1" fmla="*/ 558848 w 558848"/>
              <a:gd name="connsiteY1" fmla="*/ 0 h 1625600"/>
              <a:gd name="connsiteX2" fmla="*/ 558848 w 558848"/>
              <a:gd name="connsiteY2" fmla="*/ 1625600 h 1625600"/>
              <a:gd name="connsiteX3" fmla="*/ 0 w 558848"/>
              <a:gd name="connsiteY3" fmla="*/ 1625600 h 1625600"/>
              <a:gd name="connsiteX4" fmla="*/ 0 w 558848"/>
              <a:gd name="connsiteY4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8848" h="1625600">
                <a:moveTo>
                  <a:pt x="0" y="0"/>
                </a:moveTo>
                <a:lnTo>
                  <a:pt x="558848" y="0"/>
                </a:lnTo>
                <a:lnTo>
                  <a:pt x="558848" y="1625600"/>
                </a:lnTo>
                <a:lnTo>
                  <a:pt x="0" y="16256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379" tIns="66379" rIns="66379" bIns="66379" numCol="1" spcCol="1270" anchor="b" anchorCtr="0">
            <a:noAutofit/>
          </a:bodyPr>
          <a:lstStyle/>
          <a:p>
            <a:pPr marL="0" marR="0" lvl="0" indent="0" algn="l" defTabSz="41485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67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Offline</a:t>
            </a:r>
            <a:r>
              <a:rPr kumimoji="0" lang="sv-SE" sz="1067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workshop </a:t>
            </a:r>
            <a:endParaRPr kumimoji="0" lang="en-US" sz="1067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id="{2A202EFC-57EA-49F0-A1D2-323EC560A367}"/>
              </a:ext>
            </a:extLst>
          </p:cNvPr>
          <p:cNvSpPr/>
          <p:nvPr/>
        </p:nvSpPr>
        <p:spPr>
          <a:xfrm>
            <a:off x="6661585" y="2860386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7" name="Flowchart: Connector 86">
            <a:extLst>
              <a:ext uri="{FF2B5EF4-FFF2-40B4-BE49-F238E27FC236}">
                <a16:creationId xmlns:a16="http://schemas.microsoft.com/office/drawing/2014/main" id="{1F238D56-96C5-4582-8AEA-9932FB44CA3C}"/>
              </a:ext>
            </a:extLst>
          </p:cNvPr>
          <p:cNvSpPr/>
          <p:nvPr/>
        </p:nvSpPr>
        <p:spPr>
          <a:xfrm>
            <a:off x="5813411" y="2860386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8" name="Flowchart: Connector 87">
            <a:extLst>
              <a:ext uri="{FF2B5EF4-FFF2-40B4-BE49-F238E27FC236}">
                <a16:creationId xmlns:a16="http://schemas.microsoft.com/office/drawing/2014/main" id="{B56F3951-38FF-4881-A661-0762B1F2397B}"/>
              </a:ext>
            </a:extLst>
          </p:cNvPr>
          <p:cNvSpPr/>
          <p:nvPr/>
        </p:nvSpPr>
        <p:spPr>
          <a:xfrm>
            <a:off x="4953676" y="2860386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1" name="Flowchart: Connector 90">
            <a:extLst>
              <a:ext uri="{FF2B5EF4-FFF2-40B4-BE49-F238E27FC236}">
                <a16:creationId xmlns:a16="http://schemas.microsoft.com/office/drawing/2014/main" id="{06723AE7-8F9B-45E2-8F9D-E20D9A97CD2B}"/>
              </a:ext>
            </a:extLst>
          </p:cNvPr>
          <p:cNvSpPr/>
          <p:nvPr/>
        </p:nvSpPr>
        <p:spPr>
          <a:xfrm>
            <a:off x="4093941" y="2860386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3" name="Flowchart: Connector 92">
            <a:extLst>
              <a:ext uri="{FF2B5EF4-FFF2-40B4-BE49-F238E27FC236}">
                <a16:creationId xmlns:a16="http://schemas.microsoft.com/office/drawing/2014/main" id="{5528E64B-8773-4A83-BE53-AB29F908AEF9}"/>
              </a:ext>
            </a:extLst>
          </p:cNvPr>
          <p:cNvSpPr/>
          <p:nvPr/>
        </p:nvSpPr>
        <p:spPr>
          <a:xfrm>
            <a:off x="3234207" y="2860386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4" name="Flowchart: Connector 93">
            <a:extLst>
              <a:ext uri="{FF2B5EF4-FFF2-40B4-BE49-F238E27FC236}">
                <a16:creationId xmlns:a16="http://schemas.microsoft.com/office/drawing/2014/main" id="{5D66F566-610C-486A-9C73-47A4C923E57E}"/>
              </a:ext>
            </a:extLst>
          </p:cNvPr>
          <p:cNvSpPr/>
          <p:nvPr/>
        </p:nvSpPr>
        <p:spPr>
          <a:xfrm>
            <a:off x="2374472" y="2860386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6" name="Flowchart: Connector 95">
            <a:extLst>
              <a:ext uri="{FF2B5EF4-FFF2-40B4-BE49-F238E27FC236}">
                <a16:creationId xmlns:a16="http://schemas.microsoft.com/office/drawing/2014/main" id="{D515C81B-6BF4-4175-A9CD-650B33B01578}"/>
              </a:ext>
            </a:extLst>
          </p:cNvPr>
          <p:cNvSpPr/>
          <p:nvPr/>
        </p:nvSpPr>
        <p:spPr>
          <a:xfrm>
            <a:off x="1514737" y="2860386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7" name="Flowchart: Connector 96">
            <a:extLst>
              <a:ext uri="{FF2B5EF4-FFF2-40B4-BE49-F238E27FC236}">
                <a16:creationId xmlns:a16="http://schemas.microsoft.com/office/drawing/2014/main" id="{37426D6F-EA68-4A3C-8F2D-909B03815AEC}"/>
              </a:ext>
            </a:extLst>
          </p:cNvPr>
          <p:cNvSpPr/>
          <p:nvPr/>
        </p:nvSpPr>
        <p:spPr>
          <a:xfrm>
            <a:off x="9206109" y="2860386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9" name="Flowchart: Connector 98">
            <a:extLst>
              <a:ext uri="{FF2B5EF4-FFF2-40B4-BE49-F238E27FC236}">
                <a16:creationId xmlns:a16="http://schemas.microsoft.com/office/drawing/2014/main" id="{C3406AFD-6C86-4813-98D2-8470B0E2C4D1}"/>
              </a:ext>
            </a:extLst>
          </p:cNvPr>
          <p:cNvSpPr/>
          <p:nvPr/>
        </p:nvSpPr>
        <p:spPr>
          <a:xfrm>
            <a:off x="8357935" y="2860386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9" name="Flowchart: Connector 108">
            <a:extLst>
              <a:ext uri="{FF2B5EF4-FFF2-40B4-BE49-F238E27FC236}">
                <a16:creationId xmlns:a16="http://schemas.microsoft.com/office/drawing/2014/main" id="{7E563764-4863-4169-8D7D-98B5B327AA8D}"/>
              </a:ext>
            </a:extLst>
          </p:cNvPr>
          <p:cNvSpPr/>
          <p:nvPr/>
        </p:nvSpPr>
        <p:spPr>
          <a:xfrm>
            <a:off x="7509760" y="2860386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0" name="Flowchart: Connector 109">
            <a:extLst>
              <a:ext uri="{FF2B5EF4-FFF2-40B4-BE49-F238E27FC236}">
                <a16:creationId xmlns:a16="http://schemas.microsoft.com/office/drawing/2014/main" id="{37A8FCE1-1111-42C9-9BDA-357D06CDBC36}"/>
              </a:ext>
            </a:extLst>
          </p:cNvPr>
          <p:cNvSpPr/>
          <p:nvPr/>
        </p:nvSpPr>
        <p:spPr>
          <a:xfrm>
            <a:off x="10902459" y="2860386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1" name="Flowchart: Connector 110">
            <a:extLst>
              <a:ext uri="{FF2B5EF4-FFF2-40B4-BE49-F238E27FC236}">
                <a16:creationId xmlns:a16="http://schemas.microsoft.com/office/drawing/2014/main" id="{4A660F72-572B-40CA-9B2D-6DD441EF29AD}"/>
              </a:ext>
            </a:extLst>
          </p:cNvPr>
          <p:cNvSpPr/>
          <p:nvPr/>
        </p:nvSpPr>
        <p:spPr>
          <a:xfrm>
            <a:off x="10054284" y="2860386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2" name="Flowchart: Connector 111">
            <a:extLst>
              <a:ext uri="{FF2B5EF4-FFF2-40B4-BE49-F238E27FC236}">
                <a16:creationId xmlns:a16="http://schemas.microsoft.com/office/drawing/2014/main" id="{515FEFBC-7EC5-4C5D-BC69-C238EC3946DB}"/>
              </a:ext>
            </a:extLst>
          </p:cNvPr>
          <p:cNvSpPr/>
          <p:nvPr/>
        </p:nvSpPr>
        <p:spPr>
          <a:xfrm>
            <a:off x="824772" y="4620825"/>
            <a:ext cx="364800" cy="364800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Title 33">
            <a:extLst>
              <a:ext uri="{FF2B5EF4-FFF2-40B4-BE49-F238E27FC236}">
                <a16:creationId xmlns:a16="http://schemas.microsoft.com/office/drawing/2014/main" id="{131EACED-B69A-4E30-9707-6C286470D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Aft>
                <a:spcPts val="1600"/>
              </a:spcAft>
            </a:pPr>
            <a:r>
              <a:rPr lang="en-GB" sz="2400" dirty="0">
                <a:latin typeface="+mn-lt"/>
              </a:rPr>
              <a:t>Focus on Performance</a:t>
            </a:r>
            <a:br>
              <a:rPr lang="en-GB" sz="2400" dirty="0">
                <a:latin typeface="+mn-lt"/>
              </a:rPr>
            </a:br>
            <a:r>
              <a:rPr lang="en-GB" sz="2133" b="0" i="1" dirty="0">
                <a:solidFill>
                  <a:schemeClr val="tx1"/>
                </a:solidFill>
                <a:latin typeface="+mn-lt"/>
              </a:rPr>
              <a:t>Crawl – Walk – Run</a:t>
            </a:r>
            <a:endParaRPr lang="en-SE" sz="2400" b="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9CDC6270-F6E1-46D1-B862-56DA2FFE35F1}"/>
              </a:ext>
            </a:extLst>
          </p:cNvPr>
          <p:cNvSpPr/>
          <p:nvPr/>
        </p:nvSpPr>
        <p:spPr>
          <a:xfrm>
            <a:off x="728172" y="2882142"/>
            <a:ext cx="272393" cy="2879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Star: 5 Points 113">
            <a:extLst>
              <a:ext uri="{FF2B5EF4-FFF2-40B4-BE49-F238E27FC236}">
                <a16:creationId xmlns:a16="http://schemas.microsoft.com/office/drawing/2014/main" id="{0CAA0BC9-4C21-4039-97E3-94FA95AD5FB4}"/>
              </a:ext>
            </a:extLst>
          </p:cNvPr>
          <p:cNvSpPr/>
          <p:nvPr/>
        </p:nvSpPr>
        <p:spPr>
          <a:xfrm>
            <a:off x="5847030" y="2882142"/>
            <a:ext cx="272393" cy="2879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Star: 5 Points 114">
            <a:extLst>
              <a:ext uri="{FF2B5EF4-FFF2-40B4-BE49-F238E27FC236}">
                <a16:creationId xmlns:a16="http://schemas.microsoft.com/office/drawing/2014/main" id="{1A0447D7-058E-4812-A9D1-78B737576CA2}"/>
              </a:ext>
            </a:extLst>
          </p:cNvPr>
          <p:cNvSpPr/>
          <p:nvPr/>
        </p:nvSpPr>
        <p:spPr>
          <a:xfrm>
            <a:off x="4989765" y="2882142"/>
            <a:ext cx="272393" cy="2879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Star: 5 Points 116">
            <a:extLst>
              <a:ext uri="{FF2B5EF4-FFF2-40B4-BE49-F238E27FC236}">
                <a16:creationId xmlns:a16="http://schemas.microsoft.com/office/drawing/2014/main" id="{8B7BF546-2AD8-4640-AA6E-C72EB492D152}"/>
              </a:ext>
            </a:extLst>
          </p:cNvPr>
          <p:cNvSpPr/>
          <p:nvPr/>
        </p:nvSpPr>
        <p:spPr>
          <a:xfrm>
            <a:off x="4138786" y="2882142"/>
            <a:ext cx="272393" cy="2879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Star: 5 Points 117">
            <a:extLst>
              <a:ext uri="{FF2B5EF4-FFF2-40B4-BE49-F238E27FC236}">
                <a16:creationId xmlns:a16="http://schemas.microsoft.com/office/drawing/2014/main" id="{AFCA582E-1977-494B-BFF5-4BF4BA5201E1}"/>
              </a:ext>
            </a:extLst>
          </p:cNvPr>
          <p:cNvSpPr/>
          <p:nvPr/>
        </p:nvSpPr>
        <p:spPr>
          <a:xfrm>
            <a:off x="3280350" y="2882142"/>
            <a:ext cx="272393" cy="2879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Star: 5 Points 120">
            <a:extLst>
              <a:ext uri="{FF2B5EF4-FFF2-40B4-BE49-F238E27FC236}">
                <a16:creationId xmlns:a16="http://schemas.microsoft.com/office/drawing/2014/main" id="{C684B635-7C55-4DBE-B4F9-1D14A4F59182}"/>
              </a:ext>
            </a:extLst>
          </p:cNvPr>
          <p:cNvSpPr/>
          <p:nvPr/>
        </p:nvSpPr>
        <p:spPr>
          <a:xfrm>
            <a:off x="2414944" y="2882142"/>
            <a:ext cx="272393" cy="2879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Star: 5 Points 121">
            <a:extLst>
              <a:ext uri="{FF2B5EF4-FFF2-40B4-BE49-F238E27FC236}">
                <a16:creationId xmlns:a16="http://schemas.microsoft.com/office/drawing/2014/main" id="{823BCEAC-1F08-4170-907B-C8875B0A6526}"/>
              </a:ext>
            </a:extLst>
          </p:cNvPr>
          <p:cNvSpPr/>
          <p:nvPr/>
        </p:nvSpPr>
        <p:spPr>
          <a:xfrm>
            <a:off x="1537752" y="2882142"/>
            <a:ext cx="272393" cy="2879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Star: 5 Points 122">
            <a:extLst>
              <a:ext uri="{FF2B5EF4-FFF2-40B4-BE49-F238E27FC236}">
                <a16:creationId xmlns:a16="http://schemas.microsoft.com/office/drawing/2014/main" id="{8930381C-43CC-4160-9298-AE57AC58DEC7}"/>
              </a:ext>
            </a:extLst>
          </p:cNvPr>
          <p:cNvSpPr/>
          <p:nvPr/>
        </p:nvSpPr>
        <p:spPr>
          <a:xfrm>
            <a:off x="8397050" y="2882142"/>
            <a:ext cx="272393" cy="2879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Star: 5 Points 123">
            <a:extLst>
              <a:ext uri="{FF2B5EF4-FFF2-40B4-BE49-F238E27FC236}">
                <a16:creationId xmlns:a16="http://schemas.microsoft.com/office/drawing/2014/main" id="{8F076A4E-3870-4A3E-BDF5-D8F0A740987C}"/>
              </a:ext>
            </a:extLst>
          </p:cNvPr>
          <p:cNvSpPr/>
          <p:nvPr/>
        </p:nvSpPr>
        <p:spPr>
          <a:xfrm>
            <a:off x="7560817" y="2882142"/>
            <a:ext cx="272393" cy="2879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Star: 5 Points 124">
            <a:extLst>
              <a:ext uri="{FF2B5EF4-FFF2-40B4-BE49-F238E27FC236}">
                <a16:creationId xmlns:a16="http://schemas.microsoft.com/office/drawing/2014/main" id="{35C4E535-A6C4-4235-96C8-4AA5E1AF0348}"/>
              </a:ext>
            </a:extLst>
          </p:cNvPr>
          <p:cNvSpPr/>
          <p:nvPr/>
        </p:nvSpPr>
        <p:spPr>
          <a:xfrm>
            <a:off x="6698076" y="2882142"/>
            <a:ext cx="272393" cy="2879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Star: 5 Points 125">
            <a:extLst>
              <a:ext uri="{FF2B5EF4-FFF2-40B4-BE49-F238E27FC236}">
                <a16:creationId xmlns:a16="http://schemas.microsoft.com/office/drawing/2014/main" id="{A8A419CD-F191-4C92-8E6A-E6919084B02A}"/>
              </a:ext>
            </a:extLst>
          </p:cNvPr>
          <p:cNvSpPr/>
          <p:nvPr/>
        </p:nvSpPr>
        <p:spPr>
          <a:xfrm>
            <a:off x="10099338" y="2882142"/>
            <a:ext cx="272393" cy="2879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Star: 5 Points 126">
            <a:extLst>
              <a:ext uri="{FF2B5EF4-FFF2-40B4-BE49-F238E27FC236}">
                <a16:creationId xmlns:a16="http://schemas.microsoft.com/office/drawing/2014/main" id="{9F26CAEA-5E47-40CF-ABE6-D037ECC3FF78}"/>
              </a:ext>
            </a:extLst>
          </p:cNvPr>
          <p:cNvSpPr/>
          <p:nvPr/>
        </p:nvSpPr>
        <p:spPr>
          <a:xfrm>
            <a:off x="9254365" y="2882142"/>
            <a:ext cx="272393" cy="2879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Star: 5 Points 127">
            <a:extLst>
              <a:ext uri="{FF2B5EF4-FFF2-40B4-BE49-F238E27FC236}">
                <a16:creationId xmlns:a16="http://schemas.microsoft.com/office/drawing/2014/main" id="{4DE435CC-2CA7-4D0E-A5F7-3870CF1D25A1}"/>
              </a:ext>
            </a:extLst>
          </p:cNvPr>
          <p:cNvSpPr/>
          <p:nvPr/>
        </p:nvSpPr>
        <p:spPr>
          <a:xfrm>
            <a:off x="10947513" y="2882142"/>
            <a:ext cx="272393" cy="287981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20E86D-0E0C-410C-8C2C-DD0B4B38FB7B}"/>
              </a:ext>
            </a:extLst>
          </p:cNvPr>
          <p:cNvSpPr/>
          <p:nvPr/>
        </p:nvSpPr>
        <p:spPr>
          <a:xfrm>
            <a:off x="5284910" y="4255849"/>
            <a:ext cx="6499737" cy="236136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j-lt"/>
              </a:rPr>
              <a:t>Self Study: </a:t>
            </a:r>
          </a:p>
          <a:p>
            <a:pPr marL="380990" lvl="0" indent="-380990" algn="ctr" defTabSz="1219170"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rPr>
              <a:t>Quoting like a Needs Analyst: </a:t>
            </a:r>
          </a:p>
          <a:p>
            <a:pPr marL="342900" lvl="0" indent="-342900" algn="ctr" defTabSz="1219170">
              <a:buFontTx/>
              <a:buChar char="-"/>
              <a:defRPr/>
            </a:pPr>
            <a:r>
              <a:rPr lang="en-US" sz="2000" dirty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rPr>
              <a:t>"Lesson 1: </a:t>
            </a:r>
            <a:r>
              <a:rPr lang="en-US" sz="2000" b="1" dirty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rPr>
              <a:t>Introduction</a:t>
            </a:r>
            <a:r>
              <a:rPr lang="en-US" sz="2000" dirty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rPr>
              <a:t>“</a:t>
            </a:r>
            <a:br>
              <a:rPr lang="en-US" sz="2000" dirty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rPr>
            </a:br>
            <a:r>
              <a:rPr lang="en-US" sz="2000" dirty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rPr>
              <a:t>-  "Lesson 2: </a:t>
            </a:r>
            <a:r>
              <a:rPr lang="en-US" sz="2000" b="1" dirty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rPr>
              <a:t>Validating RFQs</a:t>
            </a:r>
            <a:r>
              <a:rPr lang="en-US" sz="2000" dirty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rPr>
              <a:t>"  </a:t>
            </a:r>
          </a:p>
          <a:p>
            <a:pPr marL="380990" marR="0" lvl="0" indent="-38099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j-lt"/>
              </a:rPr>
              <a:t>SMART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j-lt"/>
              </a:rPr>
              <a:t>-goal</a:t>
            </a:r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D4058A69-E183-4577-91C7-D55B768FD464}"/>
              </a:ext>
            </a:extLst>
          </p:cNvPr>
          <p:cNvSpPr/>
          <p:nvPr/>
        </p:nvSpPr>
        <p:spPr>
          <a:xfrm>
            <a:off x="5733118" y="2735922"/>
            <a:ext cx="1165434" cy="1161709"/>
          </a:xfrm>
          <a:prstGeom prst="round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831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0" grpId="0"/>
      <p:bldP spid="105" grpId="0"/>
      <p:bldP spid="108" grpId="0"/>
      <p:bldP spid="2" grpId="0" animBg="1"/>
      <p:bldP spid="114" grpId="0" animBg="1"/>
      <p:bldP spid="115" grpId="0" animBg="1"/>
      <p:bldP spid="117" grpId="0" animBg="1"/>
      <p:bldP spid="118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5" grpId="0" animBg="1"/>
      <p:bldP spid="9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Why should we call the customer, investigate &amp; validate the RFQ?</a:t>
            </a:r>
          </a:p>
        </p:txBody>
      </p:sp>
    </p:spTree>
    <p:extLst>
      <p:ext uri="{BB962C8B-B14F-4D97-AF65-F5344CB8AC3E}">
        <p14:creationId xmlns:p14="http://schemas.microsoft.com/office/powerpoint/2010/main" val="3577761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2365" y="421708"/>
            <a:ext cx="10992000" cy="828000"/>
          </a:xfrm>
        </p:spPr>
        <p:txBody>
          <a:bodyPr>
            <a:normAutofit fontScale="90000"/>
          </a:bodyPr>
          <a:lstStyle/>
          <a:p>
            <a:r>
              <a:rPr lang="sv-SE" dirty="0"/>
              <a:t>Quote </a:t>
            </a:r>
            <a:r>
              <a:rPr lang="sv-SE" dirty="0" err="1"/>
              <a:t>statistics</a:t>
            </a:r>
            <a:r>
              <a:rPr lang="sv-SE" dirty="0"/>
              <a:t> </a:t>
            </a:r>
            <a:r>
              <a:rPr lang="sv-SE" sz="2133" dirty="0">
                <a:solidFill>
                  <a:schemeClr val="tx1"/>
                </a:solidFill>
              </a:rPr>
              <a:t>2021, IQuote, SuperOffice</a:t>
            </a:r>
            <a:br>
              <a:rPr lang="sv-SE" dirty="0"/>
            </a:br>
            <a:br>
              <a:rPr lang="sv-SE" dirty="0"/>
            </a:br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NCAB GROUP © </a:t>
            </a:r>
            <a:r>
              <a:rPr lang="en-US" b="0" dirty="0"/>
              <a:t>| Corporate Presentation</a:t>
            </a:r>
            <a:endParaRPr lang="sv-SE" b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A8F976-6DE0-4424-8FFB-77A2DCA3C683}" type="slidenum">
              <a:rPr lang="sv-SE" smtClean="0"/>
              <a:t>11</a:t>
            </a:fld>
            <a:endParaRPr lang="sv-SE"/>
          </a:p>
        </p:txBody>
      </p:sp>
      <p:sp>
        <p:nvSpPr>
          <p:cNvPr id="13" name="Högerpil 12"/>
          <p:cNvSpPr/>
          <p:nvPr/>
        </p:nvSpPr>
        <p:spPr>
          <a:xfrm>
            <a:off x="943896" y="1249709"/>
            <a:ext cx="5535563" cy="11002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65´348 Quotes made</a:t>
            </a:r>
          </a:p>
        </p:txBody>
      </p:sp>
      <p:sp>
        <p:nvSpPr>
          <p:cNvPr id="33" name="Högerpil 32"/>
          <p:cNvSpPr/>
          <p:nvPr/>
        </p:nvSpPr>
        <p:spPr>
          <a:xfrm>
            <a:off x="6479459" y="1249708"/>
            <a:ext cx="2616951" cy="1100200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20´086 Sold</a:t>
            </a:r>
          </a:p>
        </p:txBody>
      </p:sp>
      <p:sp>
        <p:nvSpPr>
          <p:cNvPr id="16" name="Rektangel med rundade hörn 15"/>
          <p:cNvSpPr/>
          <p:nvPr/>
        </p:nvSpPr>
        <p:spPr>
          <a:xfrm>
            <a:off x="9169298" y="1612744"/>
            <a:ext cx="2422703" cy="3741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30,7% Sold</a:t>
            </a:r>
          </a:p>
        </p:txBody>
      </p:sp>
      <p:sp>
        <p:nvSpPr>
          <p:cNvPr id="5" name="Rektangel 4"/>
          <p:cNvSpPr/>
          <p:nvPr/>
        </p:nvSpPr>
        <p:spPr>
          <a:xfrm>
            <a:off x="943895" y="2445344"/>
            <a:ext cx="4912823" cy="422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Totally 3600 Customers Quoted</a:t>
            </a:r>
          </a:p>
        </p:txBody>
      </p:sp>
      <p:sp>
        <p:nvSpPr>
          <p:cNvPr id="15" name="Rektangel 14"/>
          <p:cNvSpPr/>
          <p:nvPr/>
        </p:nvSpPr>
        <p:spPr>
          <a:xfrm>
            <a:off x="943897" y="5408606"/>
            <a:ext cx="2068465" cy="3984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 Prospects</a:t>
            </a:r>
          </a:p>
        </p:txBody>
      </p:sp>
      <p:sp>
        <p:nvSpPr>
          <p:cNvPr id="18" name="Rektangel med rundade hörn 17"/>
          <p:cNvSpPr/>
          <p:nvPr/>
        </p:nvSpPr>
        <p:spPr>
          <a:xfrm>
            <a:off x="9206040" y="5425648"/>
            <a:ext cx="2385961" cy="40074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18,6% Sold</a:t>
            </a:r>
          </a:p>
        </p:txBody>
      </p:sp>
      <p:sp>
        <p:nvSpPr>
          <p:cNvPr id="19" name="Rektangel 18"/>
          <p:cNvSpPr/>
          <p:nvPr/>
        </p:nvSpPr>
        <p:spPr>
          <a:xfrm>
            <a:off x="943896" y="4861434"/>
            <a:ext cx="2068464" cy="39847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Sales Funnel</a:t>
            </a:r>
          </a:p>
        </p:txBody>
      </p:sp>
      <p:sp>
        <p:nvSpPr>
          <p:cNvPr id="20" name="Rektangel 19"/>
          <p:cNvSpPr/>
          <p:nvPr/>
        </p:nvSpPr>
        <p:spPr>
          <a:xfrm>
            <a:off x="5112775" y="5425649"/>
            <a:ext cx="3873909" cy="3984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5´000 Quotes</a:t>
            </a:r>
          </a:p>
        </p:txBody>
      </p:sp>
      <p:sp>
        <p:nvSpPr>
          <p:cNvPr id="21" name="Rektangel 20"/>
          <p:cNvSpPr/>
          <p:nvPr/>
        </p:nvSpPr>
        <p:spPr>
          <a:xfrm>
            <a:off x="5112774" y="4865791"/>
            <a:ext cx="3873909" cy="39847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7´600 Quotes</a:t>
            </a:r>
          </a:p>
        </p:txBody>
      </p:sp>
      <p:sp>
        <p:nvSpPr>
          <p:cNvPr id="22" name="Rektangel med rundade hörn 21"/>
          <p:cNvSpPr/>
          <p:nvPr/>
        </p:nvSpPr>
        <p:spPr>
          <a:xfrm>
            <a:off x="9206038" y="4884766"/>
            <a:ext cx="2385961" cy="40074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20,7% Sold</a:t>
            </a:r>
          </a:p>
        </p:txBody>
      </p:sp>
      <p:sp>
        <p:nvSpPr>
          <p:cNvPr id="23" name="Rektangel 22"/>
          <p:cNvSpPr/>
          <p:nvPr/>
        </p:nvSpPr>
        <p:spPr>
          <a:xfrm>
            <a:off x="943896" y="4330813"/>
            <a:ext cx="2068465" cy="3984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Weak</a:t>
            </a:r>
          </a:p>
        </p:txBody>
      </p:sp>
      <p:sp>
        <p:nvSpPr>
          <p:cNvPr id="24" name="Rektangel med rundade hörn 23"/>
          <p:cNvSpPr/>
          <p:nvPr/>
        </p:nvSpPr>
        <p:spPr>
          <a:xfrm>
            <a:off x="9206038" y="4315180"/>
            <a:ext cx="2385961" cy="4007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29,1% Sold</a:t>
            </a:r>
          </a:p>
        </p:txBody>
      </p:sp>
      <p:sp>
        <p:nvSpPr>
          <p:cNvPr id="26" name="Rektangel 25"/>
          <p:cNvSpPr/>
          <p:nvPr/>
        </p:nvSpPr>
        <p:spPr>
          <a:xfrm>
            <a:off x="943896" y="3768098"/>
            <a:ext cx="2068465" cy="3984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Medium</a:t>
            </a:r>
          </a:p>
        </p:txBody>
      </p:sp>
      <p:sp>
        <p:nvSpPr>
          <p:cNvPr id="27" name="Rektangel 26"/>
          <p:cNvSpPr/>
          <p:nvPr/>
        </p:nvSpPr>
        <p:spPr>
          <a:xfrm>
            <a:off x="5112774" y="4315181"/>
            <a:ext cx="3873909" cy="3984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9´200 Quotes</a:t>
            </a:r>
          </a:p>
        </p:txBody>
      </p:sp>
      <p:sp>
        <p:nvSpPr>
          <p:cNvPr id="28" name="Rektangel 27"/>
          <p:cNvSpPr/>
          <p:nvPr/>
        </p:nvSpPr>
        <p:spPr>
          <a:xfrm>
            <a:off x="5112774" y="3749123"/>
            <a:ext cx="3873909" cy="3984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34´000Quotes</a:t>
            </a:r>
          </a:p>
        </p:txBody>
      </p:sp>
      <p:sp>
        <p:nvSpPr>
          <p:cNvPr id="29" name="Rektangel med rundade hörn 28"/>
          <p:cNvSpPr/>
          <p:nvPr/>
        </p:nvSpPr>
        <p:spPr>
          <a:xfrm>
            <a:off x="9206038" y="3768098"/>
            <a:ext cx="2385961" cy="40074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30,8% Sold</a:t>
            </a:r>
          </a:p>
        </p:txBody>
      </p:sp>
      <p:sp>
        <p:nvSpPr>
          <p:cNvPr id="30" name="Rektangel 29"/>
          <p:cNvSpPr/>
          <p:nvPr/>
        </p:nvSpPr>
        <p:spPr>
          <a:xfrm>
            <a:off x="943896" y="3199778"/>
            <a:ext cx="2068465" cy="39847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Strong</a:t>
            </a:r>
          </a:p>
        </p:txBody>
      </p:sp>
      <p:sp>
        <p:nvSpPr>
          <p:cNvPr id="31" name="Rektangel 30"/>
          <p:cNvSpPr/>
          <p:nvPr/>
        </p:nvSpPr>
        <p:spPr>
          <a:xfrm>
            <a:off x="5112774" y="3180803"/>
            <a:ext cx="3873909" cy="39847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53´000 Quotes</a:t>
            </a:r>
          </a:p>
        </p:txBody>
      </p:sp>
      <p:sp>
        <p:nvSpPr>
          <p:cNvPr id="32" name="Rektangel med rundade hörn 31"/>
          <p:cNvSpPr/>
          <p:nvPr/>
        </p:nvSpPr>
        <p:spPr>
          <a:xfrm>
            <a:off x="9206038" y="3199778"/>
            <a:ext cx="2385961" cy="40074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35,5% Sold</a:t>
            </a:r>
          </a:p>
        </p:txBody>
      </p:sp>
      <p:sp>
        <p:nvSpPr>
          <p:cNvPr id="25" name="Rektangel 24"/>
          <p:cNvSpPr/>
          <p:nvPr/>
        </p:nvSpPr>
        <p:spPr>
          <a:xfrm>
            <a:off x="3370348" y="5425647"/>
            <a:ext cx="1384440" cy="3984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225</a:t>
            </a:r>
          </a:p>
        </p:txBody>
      </p:sp>
      <p:sp>
        <p:nvSpPr>
          <p:cNvPr id="34" name="Rektangel 33"/>
          <p:cNvSpPr/>
          <p:nvPr/>
        </p:nvSpPr>
        <p:spPr>
          <a:xfrm>
            <a:off x="3370347" y="4882390"/>
            <a:ext cx="1384440" cy="39847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312</a:t>
            </a:r>
          </a:p>
        </p:txBody>
      </p:sp>
      <p:sp>
        <p:nvSpPr>
          <p:cNvPr id="35" name="Rektangel 34"/>
          <p:cNvSpPr/>
          <p:nvPr/>
        </p:nvSpPr>
        <p:spPr>
          <a:xfrm>
            <a:off x="3370347" y="4330813"/>
            <a:ext cx="1384440" cy="3984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361</a:t>
            </a:r>
          </a:p>
        </p:txBody>
      </p:sp>
      <p:sp>
        <p:nvSpPr>
          <p:cNvPr id="36" name="Rektangel 35"/>
          <p:cNvSpPr/>
          <p:nvPr/>
        </p:nvSpPr>
        <p:spPr>
          <a:xfrm>
            <a:off x="3370347" y="3768098"/>
            <a:ext cx="1384440" cy="3984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598</a:t>
            </a:r>
          </a:p>
        </p:txBody>
      </p:sp>
      <p:sp>
        <p:nvSpPr>
          <p:cNvPr id="37" name="Rektangel 36"/>
          <p:cNvSpPr/>
          <p:nvPr/>
        </p:nvSpPr>
        <p:spPr>
          <a:xfrm>
            <a:off x="3370347" y="3199778"/>
            <a:ext cx="1384440" cy="39847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446</a:t>
            </a:r>
          </a:p>
        </p:txBody>
      </p:sp>
      <p:sp>
        <p:nvSpPr>
          <p:cNvPr id="38" name="Högerpil 37"/>
          <p:cNvSpPr/>
          <p:nvPr/>
        </p:nvSpPr>
        <p:spPr>
          <a:xfrm>
            <a:off x="943896" y="1249709"/>
            <a:ext cx="5535563" cy="11002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140´000 Quotes made</a:t>
            </a:r>
          </a:p>
        </p:txBody>
      </p:sp>
      <p:sp>
        <p:nvSpPr>
          <p:cNvPr id="39" name="Högerpil 38"/>
          <p:cNvSpPr/>
          <p:nvPr/>
        </p:nvSpPr>
        <p:spPr>
          <a:xfrm>
            <a:off x="6479459" y="1249708"/>
            <a:ext cx="2616951" cy="1100200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42´980 Sold</a:t>
            </a:r>
          </a:p>
        </p:txBody>
      </p:sp>
      <p:sp>
        <p:nvSpPr>
          <p:cNvPr id="40" name="Rektangel med rundade hörn 39"/>
          <p:cNvSpPr/>
          <p:nvPr/>
        </p:nvSpPr>
        <p:spPr>
          <a:xfrm>
            <a:off x="9096408" y="1356853"/>
            <a:ext cx="2639816" cy="7964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Win Rate 30,7%</a:t>
            </a:r>
          </a:p>
        </p:txBody>
      </p:sp>
    </p:spTree>
    <p:extLst>
      <p:ext uri="{BB962C8B-B14F-4D97-AF65-F5344CB8AC3E}">
        <p14:creationId xmlns:p14="http://schemas.microsoft.com/office/powerpoint/2010/main" val="12307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25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2365" y="421708"/>
            <a:ext cx="10992000" cy="828000"/>
          </a:xfrm>
        </p:spPr>
        <p:txBody>
          <a:bodyPr>
            <a:normAutofit fontScale="90000"/>
          </a:bodyPr>
          <a:lstStyle/>
          <a:p>
            <a:r>
              <a:rPr lang="sv-SE" dirty="0"/>
              <a:t>Quote </a:t>
            </a:r>
            <a:r>
              <a:rPr lang="sv-SE" dirty="0" err="1"/>
              <a:t>statistics</a:t>
            </a:r>
            <a:r>
              <a:rPr lang="sv-SE" dirty="0"/>
              <a:t> </a:t>
            </a:r>
            <a:r>
              <a:rPr lang="sv-SE" sz="2133" dirty="0">
                <a:solidFill>
                  <a:schemeClr val="tx1"/>
                </a:solidFill>
              </a:rPr>
              <a:t>2021, IQuote, SuperOffice</a:t>
            </a:r>
            <a:br>
              <a:rPr lang="sv-SE" dirty="0"/>
            </a:br>
            <a:br>
              <a:rPr lang="sv-SE" dirty="0"/>
            </a:br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NCAB GROUP © </a:t>
            </a:r>
            <a:r>
              <a:rPr lang="en-US" b="0" dirty="0"/>
              <a:t>| Corporate Presentation</a:t>
            </a:r>
            <a:endParaRPr lang="sv-SE" b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A8F976-6DE0-4424-8FFB-77A2DCA3C683}" type="slidenum">
              <a:rPr lang="sv-SE" smtClean="0"/>
              <a:t>12</a:t>
            </a:fld>
            <a:endParaRPr lang="sv-SE"/>
          </a:p>
        </p:txBody>
      </p:sp>
      <p:graphicFrame>
        <p:nvGraphicFramePr>
          <p:cNvPr id="3" name="Tabell 2"/>
          <p:cNvGraphicFramePr>
            <a:graphicFrameLocks noGrp="1"/>
          </p:cNvGraphicFramePr>
          <p:nvPr>
            <p:extLst/>
          </p:nvPr>
        </p:nvGraphicFramePr>
        <p:xfrm>
          <a:off x="809117" y="1398356"/>
          <a:ext cx="8160031" cy="4565336"/>
        </p:xfrm>
        <a:graphic>
          <a:graphicData uri="http://schemas.openxmlformats.org/drawingml/2006/table">
            <a:tbl>
              <a:tblPr/>
              <a:tblGrid>
                <a:gridCol w="741821">
                  <a:extLst>
                    <a:ext uri="{9D8B030D-6E8A-4147-A177-3AD203B41FA5}">
                      <a16:colId xmlns:a16="http://schemas.microsoft.com/office/drawing/2014/main" val="3784909376"/>
                    </a:ext>
                  </a:extLst>
                </a:gridCol>
                <a:gridCol w="741821">
                  <a:extLst>
                    <a:ext uri="{9D8B030D-6E8A-4147-A177-3AD203B41FA5}">
                      <a16:colId xmlns:a16="http://schemas.microsoft.com/office/drawing/2014/main" val="523413790"/>
                    </a:ext>
                  </a:extLst>
                </a:gridCol>
                <a:gridCol w="741821">
                  <a:extLst>
                    <a:ext uri="{9D8B030D-6E8A-4147-A177-3AD203B41FA5}">
                      <a16:colId xmlns:a16="http://schemas.microsoft.com/office/drawing/2014/main" val="2203150913"/>
                    </a:ext>
                  </a:extLst>
                </a:gridCol>
                <a:gridCol w="741821">
                  <a:extLst>
                    <a:ext uri="{9D8B030D-6E8A-4147-A177-3AD203B41FA5}">
                      <a16:colId xmlns:a16="http://schemas.microsoft.com/office/drawing/2014/main" val="2453672140"/>
                    </a:ext>
                  </a:extLst>
                </a:gridCol>
                <a:gridCol w="741821">
                  <a:extLst>
                    <a:ext uri="{9D8B030D-6E8A-4147-A177-3AD203B41FA5}">
                      <a16:colId xmlns:a16="http://schemas.microsoft.com/office/drawing/2014/main" val="2663133962"/>
                    </a:ext>
                  </a:extLst>
                </a:gridCol>
                <a:gridCol w="741821">
                  <a:extLst>
                    <a:ext uri="{9D8B030D-6E8A-4147-A177-3AD203B41FA5}">
                      <a16:colId xmlns:a16="http://schemas.microsoft.com/office/drawing/2014/main" val="806182285"/>
                    </a:ext>
                  </a:extLst>
                </a:gridCol>
                <a:gridCol w="741821">
                  <a:extLst>
                    <a:ext uri="{9D8B030D-6E8A-4147-A177-3AD203B41FA5}">
                      <a16:colId xmlns:a16="http://schemas.microsoft.com/office/drawing/2014/main" val="1048280865"/>
                    </a:ext>
                  </a:extLst>
                </a:gridCol>
                <a:gridCol w="741821">
                  <a:extLst>
                    <a:ext uri="{9D8B030D-6E8A-4147-A177-3AD203B41FA5}">
                      <a16:colId xmlns:a16="http://schemas.microsoft.com/office/drawing/2014/main" val="2859365908"/>
                    </a:ext>
                  </a:extLst>
                </a:gridCol>
                <a:gridCol w="741821">
                  <a:extLst>
                    <a:ext uri="{9D8B030D-6E8A-4147-A177-3AD203B41FA5}">
                      <a16:colId xmlns:a16="http://schemas.microsoft.com/office/drawing/2014/main" val="2897897181"/>
                    </a:ext>
                  </a:extLst>
                </a:gridCol>
                <a:gridCol w="741821">
                  <a:extLst>
                    <a:ext uri="{9D8B030D-6E8A-4147-A177-3AD203B41FA5}">
                      <a16:colId xmlns:a16="http://schemas.microsoft.com/office/drawing/2014/main" val="1437467725"/>
                    </a:ext>
                  </a:extLst>
                </a:gridCol>
                <a:gridCol w="741821">
                  <a:extLst>
                    <a:ext uri="{9D8B030D-6E8A-4147-A177-3AD203B41FA5}">
                      <a16:colId xmlns:a16="http://schemas.microsoft.com/office/drawing/2014/main" val="1704699794"/>
                    </a:ext>
                  </a:extLst>
                </a:gridCol>
              </a:tblGrid>
              <a:tr h="22138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effectLst/>
                          <a:latin typeface="Arial" panose="020B0604020202020204" pitchFamily="34" charset="0"/>
                        </a:rPr>
                        <a:t>Strong</a:t>
                      </a:r>
                    </a:p>
                  </a:txBody>
                  <a:tcPr marL="11100" marR="11100" marT="11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effectLst/>
                          <a:latin typeface="Arial" panose="020B0604020202020204" pitchFamily="34" charset="0"/>
                        </a:rPr>
                        <a:t>A+</a:t>
                      </a:r>
                    </a:p>
                  </a:txBody>
                  <a:tcPr marL="11100" marR="11100" marT="11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11100" marR="11100" marT="11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11100" marR="11100" marT="11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11100" marR="11100" marT="11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11100" marR="11100" marT="11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770672"/>
                  </a:ext>
                </a:extLst>
              </a:tr>
              <a:tr h="21494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OEM</a:t>
                      </a:r>
                    </a:p>
                  </a:txBody>
                  <a:tcPr marL="11100" marR="11100" marT="11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1 511</a:t>
                      </a:r>
                    </a:p>
                  </a:txBody>
                  <a:tcPr marL="11100" marR="11100" marT="11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34,2%</a:t>
                      </a:r>
                    </a:p>
                  </a:txBody>
                  <a:tcPr marL="11100" marR="11100" marT="111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1 609</a:t>
                      </a:r>
                    </a:p>
                  </a:txBody>
                  <a:tcPr marL="11100" marR="11100" marT="11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41,8%</a:t>
                      </a:r>
                    </a:p>
                  </a:txBody>
                  <a:tcPr marL="11100" marR="11100" marT="111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1 829</a:t>
                      </a:r>
                    </a:p>
                  </a:txBody>
                  <a:tcPr marL="11100" marR="11100" marT="11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55,0%</a:t>
                      </a:r>
                    </a:p>
                  </a:txBody>
                  <a:tcPr marL="11100" marR="11100" marT="111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167</a:t>
                      </a:r>
                    </a:p>
                  </a:txBody>
                  <a:tcPr marL="11100" marR="11100" marT="11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50,3%</a:t>
                      </a:r>
                    </a:p>
                  </a:txBody>
                  <a:tcPr marL="11100" marR="11100" marT="111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5 116</a:t>
                      </a:r>
                    </a:p>
                  </a:txBody>
                  <a:tcPr marL="11100" marR="11100" marT="11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44,6%</a:t>
                      </a:r>
                    </a:p>
                  </a:txBody>
                  <a:tcPr marL="11100" marR="11100" marT="111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5229309"/>
                  </a:ext>
                </a:extLst>
              </a:tr>
              <a:tr h="21494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EMS</a:t>
                      </a:r>
                    </a:p>
                  </a:txBody>
                  <a:tcPr marL="11100" marR="11100" marT="11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5 990</a:t>
                      </a:r>
                    </a:p>
                  </a:txBody>
                  <a:tcPr marL="11100" marR="11100" marT="11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27,4%</a:t>
                      </a:r>
                    </a:p>
                  </a:txBody>
                  <a:tcPr marL="11100" marR="11100" marT="111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8 151</a:t>
                      </a:r>
                    </a:p>
                  </a:txBody>
                  <a:tcPr marL="11100" marR="11100" marT="11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34,4%</a:t>
                      </a:r>
                    </a:p>
                  </a:txBody>
                  <a:tcPr marL="11100" marR="11100" marT="111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5 835</a:t>
                      </a:r>
                    </a:p>
                  </a:txBody>
                  <a:tcPr marL="11100" marR="11100" marT="11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34,0%</a:t>
                      </a:r>
                    </a:p>
                  </a:txBody>
                  <a:tcPr marL="11100" marR="11100" marT="111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241</a:t>
                      </a:r>
                    </a:p>
                  </a:txBody>
                  <a:tcPr marL="11100" marR="11100" marT="11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51,4%</a:t>
                      </a:r>
                    </a:p>
                  </a:txBody>
                  <a:tcPr marL="11100" marR="11100" marT="111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20 217</a:t>
                      </a:r>
                    </a:p>
                  </a:txBody>
                  <a:tcPr marL="11100" marR="11100" marT="11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32,4%</a:t>
                      </a:r>
                    </a:p>
                  </a:txBody>
                  <a:tcPr marL="11100" marR="11100" marT="111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7683557"/>
                  </a:ext>
                </a:extLst>
              </a:tr>
              <a:tr h="21494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ODM</a:t>
                      </a:r>
                    </a:p>
                  </a:txBody>
                  <a:tcPr marL="11100" marR="11100" marT="11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151</a:t>
                      </a:r>
                    </a:p>
                  </a:txBody>
                  <a:tcPr marL="11100" marR="11100" marT="11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21,5%</a:t>
                      </a:r>
                    </a:p>
                  </a:txBody>
                  <a:tcPr marL="11100" marR="11100" marT="111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276</a:t>
                      </a:r>
                    </a:p>
                  </a:txBody>
                  <a:tcPr marL="11100" marR="11100" marT="11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32,6%</a:t>
                      </a:r>
                    </a:p>
                  </a:txBody>
                  <a:tcPr marL="11100" marR="11100" marT="111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526</a:t>
                      </a:r>
                    </a:p>
                  </a:txBody>
                  <a:tcPr marL="11100" marR="11100" marT="11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59,8%</a:t>
                      </a:r>
                    </a:p>
                  </a:txBody>
                  <a:tcPr marL="11100" marR="11100" marT="111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83</a:t>
                      </a:r>
                    </a:p>
                  </a:txBody>
                  <a:tcPr marL="11100" marR="11100" marT="11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73,4%</a:t>
                      </a:r>
                    </a:p>
                  </a:txBody>
                  <a:tcPr marL="11100" marR="11100" marT="111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1 043</a:t>
                      </a:r>
                    </a:p>
                  </a:txBody>
                  <a:tcPr marL="11100" marR="11100" marT="11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47,9%</a:t>
                      </a:r>
                    </a:p>
                  </a:txBody>
                  <a:tcPr marL="11100" marR="11100" marT="111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7195334"/>
                  </a:ext>
                </a:extLst>
              </a:tr>
              <a:tr h="22138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11100" marR="11100" marT="11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effectLst/>
                          <a:latin typeface="Arial" panose="020B0604020202020204" pitchFamily="34" charset="0"/>
                        </a:rPr>
                        <a:t>7 652</a:t>
                      </a:r>
                    </a:p>
                  </a:txBody>
                  <a:tcPr marL="11100" marR="11100" marT="11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effectLst/>
                          <a:latin typeface="Arial" panose="020B0604020202020204" pitchFamily="34" charset="0"/>
                        </a:rPr>
                        <a:t>28,7%</a:t>
                      </a:r>
                    </a:p>
                  </a:txBody>
                  <a:tcPr marL="11100" marR="11100" marT="111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effectLst/>
                          <a:latin typeface="Arial" panose="020B0604020202020204" pitchFamily="34" charset="0"/>
                        </a:rPr>
                        <a:t>10 036</a:t>
                      </a:r>
                    </a:p>
                  </a:txBody>
                  <a:tcPr marL="11100" marR="11100" marT="11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effectLst/>
                          <a:latin typeface="Arial" panose="020B0604020202020204" pitchFamily="34" charset="0"/>
                        </a:rPr>
                        <a:t>35,6%</a:t>
                      </a:r>
                    </a:p>
                  </a:txBody>
                  <a:tcPr marL="11100" marR="11100" marT="111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effectLst/>
                          <a:latin typeface="Arial" panose="020B0604020202020204" pitchFamily="34" charset="0"/>
                        </a:rPr>
                        <a:t>8 190</a:t>
                      </a:r>
                    </a:p>
                  </a:txBody>
                  <a:tcPr marL="11100" marR="11100" marT="11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effectLst/>
                          <a:latin typeface="Arial" panose="020B0604020202020204" pitchFamily="34" charset="0"/>
                        </a:rPr>
                        <a:t>40,4%</a:t>
                      </a:r>
                    </a:p>
                  </a:txBody>
                  <a:tcPr marL="11100" marR="11100" marT="111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effectLst/>
                          <a:latin typeface="Arial" panose="020B0604020202020204" pitchFamily="34" charset="0"/>
                        </a:rPr>
                        <a:t>491</a:t>
                      </a:r>
                    </a:p>
                  </a:txBody>
                  <a:tcPr marL="11100" marR="11100" marT="11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effectLst/>
                          <a:latin typeface="Arial" panose="020B0604020202020204" pitchFamily="34" charset="0"/>
                        </a:rPr>
                        <a:t>54,7%</a:t>
                      </a:r>
                    </a:p>
                  </a:txBody>
                  <a:tcPr marL="11100" marR="11100" marT="111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effectLst/>
                          <a:latin typeface="Arial" panose="020B0604020202020204" pitchFamily="34" charset="0"/>
                        </a:rPr>
                        <a:t>26 376</a:t>
                      </a:r>
                    </a:p>
                  </a:txBody>
                  <a:tcPr marL="11100" marR="11100" marT="11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effectLst/>
                          <a:latin typeface="Arial" panose="020B0604020202020204" pitchFamily="34" charset="0"/>
                        </a:rPr>
                        <a:t>35,5%</a:t>
                      </a:r>
                    </a:p>
                  </a:txBody>
                  <a:tcPr marL="11100" marR="11100" marT="111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4330717"/>
                  </a:ext>
                </a:extLst>
              </a:tr>
              <a:tr h="214944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00" marR="11100" marT="111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00" marR="11100" marT="111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00" marR="11100" marT="111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00" marR="11100" marT="111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00" marR="11100" marT="111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00" marR="11100" marT="111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00" marR="11100" marT="111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00" marR="11100" marT="111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00" marR="11100" marT="111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00" marR="11100" marT="111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00" marR="11100" marT="111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0235275"/>
                  </a:ext>
                </a:extLst>
              </a:tr>
              <a:tr h="214944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00" marR="11100" marT="11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00" marR="11100" marT="11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00" marR="11100" marT="11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00" marR="11100" marT="11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00" marR="11100" marT="11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00" marR="11100" marT="11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00" marR="11100" marT="11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00" marR="11100" marT="11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00" marR="11100" marT="11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00" marR="11100" marT="11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00" marR="11100" marT="11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2351829"/>
                  </a:ext>
                </a:extLst>
              </a:tr>
              <a:tr h="221383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00" marR="11100" marT="11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00" marR="11100" marT="11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00" marR="11100" marT="11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00" marR="11100" marT="11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00" marR="11100" marT="11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00" marR="11100" marT="11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00" marR="11100" marT="11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00" marR="11100" marT="11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00" marR="11100" marT="11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00" marR="11100" marT="11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00" marR="11100" marT="11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9317313"/>
                  </a:ext>
                </a:extLst>
              </a:tr>
              <a:tr h="22138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effectLst/>
                          <a:latin typeface="Arial" panose="020B0604020202020204" pitchFamily="34" charset="0"/>
                        </a:rPr>
                        <a:t>Medium</a:t>
                      </a:r>
                    </a:p>
                  </a:txBody>
                  <a:tcPr marL="11100" marR="11100" marT="11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effectLst/>
                          <a:latin typeface="Arial" panose="020B0604020202020204" pitchFamily="34" charset="0"/>
                        </a:rPr>
                        <a:t>A+</a:t>
                      </a:r>
                    </a:p>
                  </a:txBody>
                  <a:tcPr marL="11100" marR="11100" marT="11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11100" marR="11100" marT="11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11100" marR="11100" marT="11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11100" marR="11100" marT="11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11100" marR="11100" marT="11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099318"/>
                  </a:ext>
                </a:extLst>
              </a:tr>
              <a:tr h="21494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OEM</a:t>
                      </a:r>
                    </a:p>
                  </a:txBody>
                  <a:tcPr marL="11100" marR="11100" marT="11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364</a:t>
                      </a:r>
                    </a:p>
                  </a:txBody>
                  <a:tcPr marL="11100" marR="11100" marT="11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32,4%</a:t>
                      </a:r>
                    </a:p>
                  </a:txBody>
                  <a:tcPr marL="11100" marR="11100" marT="111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1 252</a:t>
                      </a:r>
                    </a:p>
                  </a:txBody>
                  <a:tcPr marL="11100" marR="11100" marT="11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38,3%</a:t>
                      </a:r>
                    </a:p>
                  </a:txBody>
                  <a:tcPr marL="11100" marR="11100" marT="111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1 629</a:t>
                      </a:r>
                    </a:p>
                  </a:txBody>
                  <a:tcPr marL="11100" marR="11100" marT="11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45,3%</a:t>
                      </a:r>
                    </a:p>
                  </a:txBody>
                  <a:tcPr marL="11100" marR="11100" marT="111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136</a:t>
                      </a:r>
                    </a:p>
                  </a:txBody>
                  <a:tcPr marL="11100" marR="11100" marT="11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61,7%</a:t>
                      </a:r>
                    </a:p>
                  </a:txBody>
                  <a:tcPr marL="11100" marR="11100" marT="111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3 381</a:t>
                      </a:r>
                    </a:p>
                  </a:txBody>
                  <a:tcPr marL="11100" marR="11100" marT="11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42,0%</a:t>
                      </a:r>
                    </a:p>
                  </a:txBody>
                  <a:tcPr marL="11100" marR="11100" marT="111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7582738"/>
                  </a:ext>
                </a:extLst>
              </a:tr>
              <a:tr h="21494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EMS</a:t>
                      </a:r>
                    </a:p>
                  </a:txBody>
                  <a:tcPr marL="11100" marR="11100" marT="11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2 238</a:t>
                      </a:r>
                    </a:p>
                  </a:txBody>
                  <a:tcPr marL="11100" marR="11100" marT="11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31,9%</a:t>
                      </a:r>
                    </a:p>
                  </a:txBody>
                  <a:tcPr marL="11100" marR="11100" marT="111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4 629</a:t>
                      </a:r>
                    </a:p>
                  </a:txBody>
                  <a:tcPr marL="11100" marR="11100" marT="11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24,5%</a:t>
                      </a:r>
                    </a:p>
                  </a:txBody>
                  <a:tcPr marL="11100" marR="11100" marT="111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5 522</a:t>
                      </a:r>
                    </a:p>
                  </a:txBody>
                  <a:tcPr marL="11100" marR="11100" marT="11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28,2%</a:t>
                      </a:r>
                    </a:p>
                  </a:txBody>
                  <a:tcPr marL="11100" marR="11100" marT="111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626</a:t>
                      </a:r>
                    </a:p>
                  </a:txBody>
                  <a:tcPr marL="11100" marR="11100" marT="11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17,4%</a:t>
                      </a:r>
                    </a:p>
                  </a:txBody>
                  <a:tcPr marL="11100" marR="11100" marT="111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13 015</a:t>
                      </a:r>
                    </a:p>
                  </a:txBody>
                  <a:tcPr marL="11100" marR="11100" marT="11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27,0%</a:t>
                      </a:r>
                    </a:p>
                  </a:txBody>
                  <a:tcPr marL="11100" marR="11100" marT="111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7999061"/>
                  </a:ext>
                </a:extLst>
              </a:tr>
              <a:tr h="21494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ODM</a:t>
                      </a:r>
                    </a:p>
                  </a:txBody>
                  <a:tcPr marL="11100" marR="11100" marT="11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168</a:t>
                      </a:r>
                    </a:p>
                  </a:txBody>
                  <a:tcPr marL="11100" marR="11100" marT="11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10,1%</a:t>
                      </a:r>
                    </a:p>
                  </a:txBody>
                  <a:tcPr marL="11100" marR="11100" marT="111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117</a:t>
                      </a:r>
                    </a:p>
                  </a:txBody>
                  <a:tcPr marL="11100" marR="11100" marT="11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30,7%</a:t>
                      </a:r>
                    </a:p>
                  </a:txBody>
                  <a:tcPr marL="11100" marR="11100" marT="111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682</a:t>
                      </a:r>
                    </a:p>
                  </a:txBody>
                  <a:tcPr marL="11100" marR="11100" marT="11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47,0%</a:t>
                      </a:r>
                    </a:p>
                  </a:txBody>
                  <a:tcPr marL="11100" marR="11100" marT="111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11100" marR="11100" marT="11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52,8%</a:t>
                      </a:r>
                    </a:p>
                  </a:txBody>
                  <a:tcPr marL="11100" marR="11100" marT="111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1 054</a:t>
                      </a:r>
                    </a:p>
                  </a:txBody>
                  <a:tcPr marL="11100" marR="11100" marT="11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39,8%</a:t>
                      </a:r>
                    </a:p>
                  </a:txBody>
                  <a:tcPr marL="11100" marR="11100" marT="111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6355158"/>
                  </a:ext>
                </a:extLst>
              </a:tr>
              <a:tr h="22138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11100" marR="11100" marT="11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effectLst/>
                          <a:latin typeface="Arial" panose="020B0604020202020204" pitchFamily="34" charset="0"/>
                        </a:rPr>
                        <a:t>2 770</a:t>
                      </a:r>
                    </a:p>
                  </a:txBody>
                  <a:tcPr marL="11100" marR="11100" marT="11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effectLst/>
                          <a:latin typeface="Arial" panose="020B0604020202020204" pitchFamily="34" charset="0"/>
                        </a:rPr>
                        <a:t>30,6%</a:t>
                      </a:r>
                    </a:p>
                  </a:txBody>
                  <a:tcPr marL="11100" marR="11100" marT="111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effectLst/>
                          <a:latin typeface="Arial" panose="020B0604020202020204" pitchFamily="34" charset="0"/>
                        </a:rPr>
                        <a:t>5 998</a:t>
                      </a:r>
                    </a:p>
                  </a:txBody>
                  <a:tcPr marL="11100" marR="11100" marT="11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effectLst/>
                          <a:latin typeface="Arial" panose="020B0604020202020204" pitchFamily="34" charset="0"/>
                        </a:rPr>
                        <a:t>27,5%</a:t>
                      </a:r>
                    </a:p>
                  </a:txBody>
                  <a:tcPr marL="11100" marR="11100" marT="111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effectLst/>
                          <a:latin typeface="Arial" panose="020B0604020202020204" pitchFamily="34" charset="0"/>
                        </a:rPr>
                        <a:t>7 833</a:t>
                      </a:r>
                    </a:p>
                  </a:txBody>
                  <a:tcPr marL="11100" marR="11100" marT="11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effectLst/>
                          <a:latin typeface="Arial" panose="020B0604020202020204" pitchFamily="34" charset="0"/>
                        </a:rPr>
                        <a:t>33,4%</a:t>
                      </a:r>
                    </a:p>
                  </a:txBody>
                  <a:tcPr marL="11100" marR="11100" marT="111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effectLst/>
                          <a:latin typeface="Arial" panose="020B0604020202020204" pitchFamily="34" charset="0"/>
                        </a:rPr>
                        <a:t>849</a:t>
                      </a:r>
                    </a:p>
                  </a:txBody>
                  <a:tcPr marL="11100" marR="11100" marT="11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effectLst/>
                          <a:latin typeface="Arial" panose="020B0604020202020204" pitchFamily="34" charset="0"/>
                        </a:rPr>
                        <a:t>28,1%</a:t>
                      </a:r>
                    </a:p>
                  </a:txBody>
                  <a:tcPr marL="11100" marR="11100" marT="111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effectLst/>
                          <a:latin typeface="Arial" panose="020B0604020202020204" pitchFamily="34" charset="0"/>
                        </a:rPr>
                        <a:t>17 450</a:t>
                      </a:r>
                    </a:p>
                  </a:txBody>
                  <a:tcPr marL="11100" marR="11100" marT="11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effectLst/>
                          <a:latin typeface="Arial" panose="020B0604020202020204" pitchFamily="34" charset="0"/>
                        </a:rPr>
                        <a:t>30,7%</a:t>
                      </a:r>
                    </a:p>
                  </a:txBody>
                  <a:tcPr marL="11100" marR="11100" marT="111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4238452"/>
                  </a:ext>
                </a:extLst>
              </a:tr>
              <a:tr h="214944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00" marR="11100" marT="111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00" marR="11100" marT="111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00" marR="11100" marT="111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00" marR="11100" marT="111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00" marR="11100" marT="111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00" marR="11100" marT="111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00" marR="11100" marT="111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00" marR="11100" marT="111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00" marR="11100" marT="111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00" marR="11100" marT="111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00" marR="11100" marT="111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8686395"/>
                  </a:ext>
                </a:extLst>
              </a:tr>
              <a:tr h="214944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00" marR="11100" marT="11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00" marR="11100" marT="11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00" marR="11100" marT="11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00" marR="11100" marT="11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00" marR="11100" marT="11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00" marR="11100" marT="11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00" marR="11100" marT="11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00" marR="11100" marT="11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00" marR="11100" marT="11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00" marR="11100" marT="11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00" marR="11100" marT="11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2164608"/>
                  </a:ext>
                </a:extLst>
              </a:tr>
              <a:tr h="221383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00" marR="11100" marT="11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00" marR="11100" marT="11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00" marR="11100" marT="11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00" marR="11100" marT="11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00" marR="11100" marT="11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00" marR="11100" marT="11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00" marR="11100" marT="11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00" marR="11100" marT="11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00" marR="11100" marT="11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00" marR="11100" marT="11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00" marR="11100" marT="11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7218360"/>
                  </a:ext>
                </a:extLst>
              </a:tr>
              <a:tr h="22138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effectLst/>
                          <a:latin typeface="Arial" panose="020B0604020202020204" pitchFamily="34" charset="0"/>
                        </a:rPr>
                        <a:t>Weak</a:t>
                      </a:r>
                    </a:p>
                  </a:txBody>
                  <a:tcPr marL="11100" marR="11100" marT="11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effectLst/>
                          <a:latin typeface="Arial" panose="020B0604020202020204" pitchFamily="34" charset="0"/>
                        </a:rPr>
                        <a:t>A+</a:t>
                      </a:r>
                    </a:p>
                  </a:txBody>
                  <a:tcPr marL="11100" marR="11100" marT="11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11100" marR="11100" marT="11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11100" marR="11100" marT="11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11100" marR="11100" marT="11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11100" marR="11100" marT="11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165997"/>
                  </a:ext>
                </a:extLst>
              </a:tr>
              <a:tr h="21494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OEM</a:t>
                      </a:r>
                    </a:p>
                  </a:txBody>
                  <a:tcPr marL="11100" marR="11100" marT="11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11100" marR="11100" marT="11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43,8%</a:t>
                      </a:r>
                    </a:p>
                  </a:txBody>
                  <a:tcPr marL="11100" marR="11100" marT="111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206</a:t>
                      </a:r>
                    </a:p>
                  </a:txBody>
                  <a:tcPr marL="11100" marR="11100" marT="11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27,2%</a:t>
                      </a:r>
                    </a:p>
                  </a:txBody>
                  <a:tcPr marL="11100" marR="11100" marT="111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353</a:t>
                      </a:r>
                    </a:p>
                  </a:txBody>
                  <a:tcPr marL="11100" marR="11100" marT="11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44,4%</a:t>
                      </a:r>
                    </a:p>
                  </a:txBody>
                  <a:tcPr marL="11100" marR="11100" marT="111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172</a:t>
                      </a:r>
                    </a:p>
                  </a:txBody>
                  <a:tcPr marL="11100" marR="11100" marT="11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57,0%</a:t>
                      </a:r>
                    </a:p>
                  </a:txBody>
                  <a:tcPr marL="11100" marR="11100" marT="111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788</a:t>
                      </a:r>
                    </a:p>
                  </a:txBody>
                  <a:tcPr marL="11100" marR="11100" marT="11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42,6%</a:t>
                      </a:r>
                    </a:p>
                  </a:txBody>
                  <a:tcPr marL="11100" marR="11100" marT="111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1226925"/>
                  </a:ext>
                </a:extLst>
              </a:tr>
              <a:tr h="21494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EMS</a:t>
                      </a:r>
                    </a:p>
                  </a:txBody>
                  <a:tcPr marL="11100" marR="11100" marT="11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768</a:t>
                      </a:r>
                    </a:p>
                  </a:txBody>
                  <a:tcPr marL="11100" marR="11100" marT="11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17,2%</a:t>
                      </a:r>
                    </a:p>
                  </a:txBody>
                  <a:tcPr marL="11100" marR="11100" marT="111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1 017</a:t>
                      </a:r>
                    </a:p>
                  </a:txBody>
                  <a:tcPr marL="11100" marR="11100" marT="11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22,0%</a:t>
                      </a:r>
                    </a:p>
                  </a:txBody>
                  <a:tcPr marL="11100" marR="11100" marT="111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1 578</a:t>
                      </a:r>
                    </a:p>
                  </a:txBody>
                  <a:tcPr marL="11100" marR="11100" marT="11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29,7%</a:t>
                      </a:r>
                    </a:p>
                  </a:txBody>
                  <a:tcPr marL="11100" marR="11100" marT="111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237</a:t>
                      </a:r>
                    </a:p>
                  </a:txBody>
                  <a:tcPr marL="11100" marR="11100" marT="11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46,4%</a:t>
                      </a:r>
                    </a:p>
                  </a:txBody>
                  <a:tcPr marL="11100" marR="11100" marT="111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3 600</a:t>
                      </a:r>
                    </a:p>
                  </a:txBody>
                  <a:tcPr marL="11100" marR="11100" marT="11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26,0%</a:t>
                      </a:r>
                    </a:p>
                  </a:txBody>
                  <a:tcPr marL="11100" marR="11100" marT="111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7009296"/>
                  </a:ext>
                </a:extLst>
              </a:tr>
              <a:tr h="214944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ODM</a:t>
                      </a:r>
                    </a:p>
                  </a:txBody>
                  <a:tcPr marL="11100" marR="11100" marT="11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11100" marR="11100" marT="11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33,3%</a:t>
                      </a:r>
                    </a:p>
                  </a:txBody>
                  <a:tcPr marL="11100" marR="11100" marT="111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11100" marR="11100" marT="11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>
                          <a:effectLst/>
                          <a:latin typeface="Arial" panose="020B0604020202020204" pitchFamily="34" charset="0"/>
                        </a:rPr>
                        <a:t>23,8%</a:t>
                      </a:r>
                    </a:p>
                  </a:txBody>
                  <a:tcPr marL="11100" marR="11100" marT="111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11100" marR="11100" marT="11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34,7%</a:t>
                      </a:r>
                    </a:p>
                  </a:txBody>
                  <a:tcPr marL="11100" marR="11100" marT="111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11100" marR="11100" marT="11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29,6%</a:t>
                      </a:r>
                    </a:p>
                  </a:txBody>
                  <a:tcPr marL="11100" marR="11100" marT="111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203</a:t>
                      </a:r>
                    </a:p>
                  </a:txBody>
                  <a:tcPr marL="11100" marR="11100" marT="11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>
                          <a:effectLst/>
                          <a:latin typeface="Arial" panose="020B0604020202020204" pitchFamily="34" charset="0"/>
                        </a:rPr>
                        <a:t>31,5%</a:t>
                      </a:r>
                    </a:p>
                  </a:txBody>
                  <a:tcPr marL="11100" marR="11100" marT="111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6446100"/>
                  </a:ext>
                </a:extLst>
              </a:tr>
              <a:tr h="22138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1" i="0" u="none" strike="noStrike"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11100" marR="11100" marT="11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effectLst/>
                          <a:latin typeface="Arial" panose="020B0604020202020204" pitchFamily="34" charset="0"/>
                        </a:rPr>
                        <a:t>831</a:t>
                      </a:r>
                    </a:p>
                  </a:txBody>
                  <a:tcPr marL="11100" marR="11100" marT="11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effectLst/>
                          <a:latin typeface="Arial" panose="020B0604020202020204" pitchFamily="34" charset="0"/>
                        </a:rPr>
                        <a:t>19,1%</a:t>
                      </a:r>
                    </a:p>
                  </a:txBody>
                  <a:tcPr marL="11100" marR="11100" marT="111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effectLst/>
                          <a:latin typeface="Arial" panose="020B0604020202020204" pitchFamily="34" charset="0"/>
                        </a:rPr>
                        <a:t>1 244</a:t>
                      </a:r>
                    </a:p>
                  </a:txBody>
                  <a:tcPr marL="11100" marR="11100" marT="11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effectLst/>
                          <a:latin typeface="Arial" panose="020B0604020202020204" pitchFamily="34" charset="0"/>
                        </a:rPr>
                        <a:t>22,9%</a:t>
                      </a:r>
                    </a:p>
                  </a:txBody>
                  <a:tcPr marL="11100" marR="11100" marT="111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effectLst/>
                          <a:latin typeface="Arial" panose="020B0604020202020204" pitchFamily="34" charset="0"/>
                        </a:rPr>
                        <a:t>2 026</a:t>
                      </a:r>
                    </a:p>
                  </a:txBody>
                  <a:tcPr marL="11100" marR="11100" marT="11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effectLst/>
                          <a:latin typeface="Arial" panose="020B0604020202020204" pitchFamily="34" charset="0"/>
                        </a:rPr>
                        <a:t>32,5%</a:t>
                      </a:r>
                    </a:p>
                  </a:txBody>
                  <a:tcPr marL="11100" marR="11100" marT="111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effectLst/>
                          <a:latin typeface="Arial" panose="020B0604020202020204" pitchFamily="34" charset="0"/>
                        </a:rPr>
                        <a:t>490</a:t>
                      </a:r>
                    </a:p>
                  </a:txBody>
                  <a:tcPr marL="11100" marR="11100" marT="11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effectLst/>
                          <a:latin typeface="Arial" panose="020B0604020202020204" pitchFamily="34" charset="0"/>
                        </a:rPr>
                        <a:t>47,3%</a:t>
                      </a:r>
                    </a:p>
                  </a:txBody>
                  <a:tcPr marL="11100" marR="11100" marT="111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effectLst/>
                          <a:latin typeface="Arial" panose="020B0604020202020204" pitchFamily="34" charset="0"/>
                        </a:rPr>
                        <a:t>4 591</a:t>
                      </a:r>
                    </a:p>
                  </a:txBody>
                  <a:tcPr marL="11100" marR="11100" marT="111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 dirty="0">
                          <a:effectLst/>
                          <a:latin typeface="Arial" panose="020B0604020202020204" pitchFamily="34" charset="0"/>
                        </a:rPr>
                        <a:t>29,0%</a:t>
                      </a:r>
                    </a:p>
                  </a:txBody>
                  <a:tcPr marL="11100" marR="11100" marT="111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3967974"/>
                  </a:ext>
                </a:extLst>
              </a:tr>
            </a:tbl>
          </a:graphicData>
        </a:graphic>
      </p:graphicFrame>
      <p:sp>
        <p:nvSpPr>
          <p:cNvPr id="5" name="Rektangel med rundade hörn 4"/>
          <p:cNvSpPr/>
          <p:nvPr/>
        </p:nvSpPr>
        <p:spPr>
          <a:xfrm>
            <a:off x="1564167" y="3976336"/>
            <a:ext cx="4120707" cy="17250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727 Customers</a:t>
            </a:r>
          </a:p>
          <a:p>
            <a:pPr algn="ctr"/>
            <a:r>
              <a:rPr lang="en-GB" sz="2400" dirty="0"/>
              <a:t>DTAM 352 MUSD</a:t>
            </a:r>
          </a:p>
        </p:txBody>
      </p:sp>
      <p:sp>
        <p:nvSpPr>
          <p:cNvPr id="8" name="Rektangel med rundade hörn 7"/>
          <p:cNvSpPr/>
          <p:nvPr/>
        </p:nvSpPr>
        <p:spPr>
          <a:xfrm>
            <a:off x="6029841" y="1691759"/>
            <a:ext cx="1464931" cy="418686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188</a:t>
            </a:r>
          </a:p>
          <a:p>
            <a:pPr algn="ctr"/>
            <a:r>
              <a:rPr lang="en-GB" sz="2400" dirty="0"/>
              <a:t> </a:t>
            </a:r>
          </a:p>
          <a:p>
            <a:pPr algn="ctr"/>
            <a:r>
              <a:rPr lang="en-GB" sz="2400" dirty="0"/>
              <a:t>DTAM</a:t>
            </a:r>
          </a:p>
          <a:p>
            <a:pPr algn="ctr"/>
            <a:r>
              <a:rPr lang="en-GB" sz="2400" dirty="0">
                <a:solidFill>
                  <a:srgbClr val="FF0000"/>
                </a:solidFill>
              </a:rPr>
              <a:t>9</a:t>
            </a:r>
            <a:r>
              <a:rPr lang="en-GB" sz="2400" dirty="0"/>
              <a:t>MUSD</a:t>
            </a:r>
          </a:p>
        </p:txBody>
      </p:sp>
      <p:sp>
        <p:nvSpPr>
          <p:cNvPr id="9" name="Nedåtpil 8"/>
          <p:cNvSpPr/>
          <p:nvPr/>
        </p:nvSpPr>
        <p:spPr>
          <a:xfrm rot="10800000">
            <a:off x="2929860" y="2783537"/>
            <a:ext cx="1389321" cy="11184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77575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2365" y="421708"/>
            <a:ext cx="10992000" cy="828000"/>
          </a:xfrm>
        </p:spPr>
        <p:txBody>
          <a:bodyPr>
            <a:normAutofit fontScale="90000"/>
          </a:bodyPr>
          <a:lstStyle/>
          <a:p>
            <a:r>
              <a:rPr lang="sv-SE" dirty="0"/>
              <a:t>Quote </a:t>
            </a:r>
            <a:r>
              <a:rPr lang="sv-SE" dirty="0" err="1"/>
              <a:t>statistics</a:t>
            </a:r>
            <a:r>
              <a:rPr lang="sv-SE" dirty="0"/>
              <a:t> </a:t>
            </a:r>
            <a:r>
              <a:rPr lang="sv-SE" sz="2133" dirty="0">
                <a:solidFill>
                  <a:schemeClr val="tx1"/>
                </a:solidFill>
              </a:rPr>
              <a:t>2021, IQuote, SuperOffice</a:t>
            </a:r>
            <a:br>
              <a:rPr lang="sv-SE" dirty="0"/>
            </a:br>
            <a:br>
              <a:rPr lang="sv-SE" dirty="0"/>
            </a:br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NCAB GROUP © </a:t>
            </a:r>
            <a:r>
              <a:rPr lang="en-US" b="0" dirty="0"/>
              <a:t>| Corporate Presentation</a:t>
            </a:r>
            <a:endParaRPr lang="sv-SE" b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A8F976-6DE0-4424-8FFB-77A2DCA3C683}" type="slidenum">
              <a:rPr lang="sv-SE" smtClean="0"/>
              <a:t>13</a:t>
            </a:fld>
            <a:endParaRPr lang="sv-SE"/>
          </a:p>
        </p:txBody>
      </p:sp>
      <p:sp>
        <p:nvSpPr>
          <p:cNvPr id="5" name="Rektangel med rundade hörn 4"/>
          <p:cNvSpPr/>
          <p:nvPr/>
        </p:nvSpPr>
        <p:spPr>
          <a:xfrm>
            <a:off x="895952" y="1249708"/>
            <a:ext cx="4120707" cy="17250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727 Customers</a:t>
            </a:r>
          </a:p>
          <a:p>
            <a:pPr algn="ctr"/>
            <a:r>
              <a:rPr lang="en-GB" sz="2400" dirty="0"/>
              <a:t>DTAM 352 MUSD</a:t>
            </a:r>
          </a:p>
        </p:txBody>
      </p:sp>
      <p:sp>
        <p:nvSpPr>
          <p:cNvPr id="8" name="Rektangel med rundade hörn 7"/>
          <p:cNvSpPr/>
          <p:nvPr/>
        </p:nvSpPr>
        <p:spPr>
          <a:xfrm>
            <a:off x="895952" y="3200399"/>
            <a:ext cx="4120707" cy="145073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188</a:t>
            </a:r>
          </a:p>
          <a:p>
            <a:pPr algn="ctr"/>
            <a:r>
              <a:rPr lang="en-GB" sz="2400" dirty="0"/>
              <a:t>DTAM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</a:rPr>
              <a:t>9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/>
              <a:t>MUSD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6096818" y="2651585"/>
            <a:ext cx="52180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727 Customers,     Potential =   </a:t>
            </a:r>
            <a:r>
              <a:rPr lang="en-GB" b="1" dirty="0">
                <a:solidFill>
                  <a:srgbClr val="C00000"/>
                </a:solidFill>
              </a:rPr>
              <a:t>352´000´000USD</a:t>
            </a:r>
          </a:p>
          <a:p>
            <a:r>
              <a:rPr lang="en-GB" dirty="0"/>
              <a:t>188 </a:t>
            </a:r>
            <a:r>
              <a:rPr lang="en-GB" b="1" dirty="0"/>
              <a:t>C-Customers</a:t>
            </a:r>
            <a:r>
              <a:rPr lang="en-GB" dirty="0"/>
              <a:t> Potential =      9´000´000USD</a:t>
            </a:r>
          </a:p>
        </p:txBody>
      </p:sp>
    </p:spTree>
    <p:extLst>
      <p:ext uri="{BB962C8B-B14F-4D97-AF65-F5344CB8AC3E}">
        <p14:creationId xmlns:p14="http://schemas.microsoft.com/office/powerpoint/2010/main" val="127454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2365" y="421708"/>
            <a:ext cx="10992000" cy="828000"/>
          </a:xfrm>
        </p:spPr>
        <p:txBody>
          <a:bodyPr>
            <a:normAutofit fontScale="90000"/>
          </a:bodyPr>
          <a:lstStyle/>
          <a:p>
            <a:r>
              <a:rPr lang="sv-SE" dirty="0"/>
              <a:t>Quote </a:t>
            </a:r>
            <a:r>
              <a:rPr lang="sv-SE" dirty="0" err="1"/>
              <a:t>statistics</a:t>
            </a:r>
            <a:r>
              <a:rPr lang="sv-SE" dirty="0"/>
              <a:t> </a:t>
            </a:r>
            <a:r>
              <a:rPr lang="sv-SE" sz="2133" dirty="0">
                <a:solidFill>
                  <a:schemeClr val="tx1"/>
                </a:solidFill>
              </a:rPr>
              <a:t>YTD 2021Aug, IQuote, SuperOffice</a:t>
            </a:r>
            <a:br>
              <a:rPr lang="sv-SE" dirty="0"/>
            </a:br>
            <a:br>
              <a:rPr lang="sv-SE" dirty="0"/>
            </a:br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NCAB GROUP © </a:t>
            </a:r>
            <a:r>
              <a:rPr lang="en-US" b="0" dirty="0"/>
              <a:t>| Corporate Presentation</a:t>
            </a:r>
            <a:endParaRPr lang="sv-SE" b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A8F976-6DE0-4424-8FFB-77A2DCA3C683}" type="slidenum">
              <a:rPr lang="sv-SE" smtClean="0"/>
              <a:t>14</a:t>
            </a:fld>
            <a:endParaRPr lang="sv-SE"/>
          </a:p>
        </p:txBody>
      </p:sp>
      <p:sp>
        <p:nvSpPr>
          <p:cNvPr id="13" name="Högerpil 12"/>
          <p:cNvSpPr/>
          <p:nvPr/>
        </p:nvSpPr>
        <p:spPr>
          <a:xfrm>
            <a:off x="943896" y="1249709"/>
            <a:ext cx="5535563" cy="11002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140´000 Quotes made</a:t>
            </a:r>
          </a:p>
        </p:txBody>
      </p:sp>
      <p:sp>
        <p:nvSpPr>
          <p:cNvPr id="33" name="Högerpil 32"/>
          <p:cNvSpPr/>
          <p:nvPr/>
        </p:nvSpPr>
        <p:spPr>
          <a:xfrm>
            <a:off x="6479459" y="1249708"/>
            <a:ext cx="2616951" cy="1100200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42´980 Sold</a:t>
            </a:r>
          </a:p>
        </p:txBody>
      </p:sp>
      <p:sp>
        <p:nvSpPr>
          <p:cNvPr id="16" name="Rektangel med rundade hörn 15"/>
          <p:cNvSpPr/>
          <p:nvPr/>
        </p:nvSpPr>
        <p:spPr>
          <a:xfrm>
            <a:off x="9096408" y="1356853"/>
            <a:ext cx="2639816" cy="7964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Win Rate 30,7%</a:t>
            </a:r>
          </a:p>
        </p:txBody>
      </p:sp>
      <p:sp>
        <p:nvSpPr>
          <p:cNvPr id="17" name="Vänsterböjd pil 16"/>
          <p:cNvSpPr/>
          <p:nvPr/>
        </p:nvSpPr>
        <p:spPr>
          <a:xfrm>
            <a:off x="5344900" y="2302185"/>
            <a:ext cx="1022555" cy="871609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schemeClr val="tx1"/>
              </a:solidFill>
            </a:endParaRPr>
          </a:p>
        </p:txBody>
      </p:sp>
      <p:sp>
        <p:nvSpPr>
          <p:cNvPr id="25" name="textruta 24"/>
          <p:cNvSpPr txBox="1"/>
          <p:nvPr/>
        </p:nvSpPr>
        <p:spPr>
          <a:xfrm>
            <a:off x="865238" y="2245642"/>
            <a:ext cx="4990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7% or 9´800 quotes are </a:t>
            </a:r>
          </a:p>
          <a:p>
            <a:r>
              <a:rPr lang="en-GB" sz="2400" dirty="0"/>
              <a:t>Requotes</a:t>
            </a:r>
          </a:p>
        </p:txBody>
      </p:sp>
      <p:sp>
        <p:nvSpPr>
          <p:cNvPr id="3" name="Rektangel 2"/>
          <p:cNvSpPr/>
          <p:nvPr/>
        </p:nvSpPr>
        <p:spPr>
          <a:xfrm>
            <a:off x="943897" y="1529422"/>
            <a:ext cx="550607" cy="54077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5" name="textruta 4"/>
          <p:cNvSpPr txBox="1"/>
          <p:nvPr/>
        </p:nvSpPr>
        <p:spPr>
          <a:xfrm>
            <a:off x="943897" y="3282864"/>
            <a:ext cx="83118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75% of Requotes are from EMS</a:t>
            </a:r>
          </a:p>
          <a:p>
            <a:r>
              <a:rPr lang="en-GB" sz="2400" dirty="0"/>
              <a:t>…do we ask the right questions before we quoted first time?</a:t>
            </a:r>
          </a:p>
          <a:p>
            <a:endParaRPr lang="en-GB" sz="2400" dirty="0"/>
          </a:p>
        </p:txBody>
      </p:sp>
      <p:sp>
        <p:nvSpPr>
          <p:cNvPr id="4" name="textruta 3"/>
          <p:cNvSpPr txBox="1"/>
          <p:nvPr/>
        </p:nvSpPr>
        <p:spPr>
          <a:xfrm>
            <a:off x="860779" y="4226268"/>
            <a:ext cx="58849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20´000 Quotes to companies are missing:</a:t>
            </a:r>
          </a:p>
          <a:p>
            <a:pPr marL="380990" indent="-380990">
              <a:buFontTx/>
              <a:buChar char="-"/>
            </a:pPr>
            <a:r>
              <a:rPr lang="en-GB" sz="2400" dirty="0"/>
              <a:t>Category: A+, A, B </a:t>
            </a:r>
          </a:p>
          <a:p>
            <a:pPr marL="380990" indent="-380990">
              <a:buFontTx/>
              <a:buChar char="-"/>
            </a:pPr>
            <a:r>
              <a:rPr lang="en-GB" sz="2400" dirty="0"/>
              <a:t>Business: OEM, EMS, ODM </a:t>
            </a:r>
          </a:p>
          <a:p>
            <a:pPr marL="380990" indent="-380990">
              <a:buFontTx/>
              <a:buChar char="-"/>
            </a:pPr>
            <a:r>
              <a:rPr lang="en-GB" sz="2400" dirty="0"/>
              <a:t>Relation: Strong, Weak </a:t>
            </a:r>
            <a:r>
              <a:rPr lang="en-GB" sz="2400" dirty="0" err="1"/>
              <a:t>etc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5548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5" grpId="0"/>
      <p:bldP spid="3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should we call the customer, investigate &amp; validate the RFQ?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0007" y="1587732"/>
            <a:ext cx="10992001" cy="474827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140´000 Quotes/year x 30min = 70´000 Hours</a:t>
            </a:r>
          </a:p>
          <a:p>
            <a:r>
              <a:rPr lang="en-US" dirty="0"/>
              <a:t>We loose 70% = 49´000Hours</a:t>
            </a:r>
          </a:p>
          <a:p>
            <a:r>
              <a:rPr lang="en-US" dirty="0"/>
              <a:t>6´125 working days…or </a:t>
            </a:r>
            <a:r>
              <a:rPr lang="en-US" dirty="0">
                <a:solidFill>
                  <a:srgbClr val="C00000"/>
                </a:solidFill>
              </a:rPr>
              <a:t>26 persons whole work year</a:t>
            </a:r>
            <a:r>
              <a:rPr lang="en-US" dirty="0"/>
              <a:t>.</a:t>
            </a:r>
          </a:p>
          <a:p>
            <a:r>
              <a:rPr lang="en-US" dirty="0"/>
              <a:t>Requotes is over 2,5 man years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Do we need to be </a:t>
            </a:r>
            <a:r>
              <a:rPr lang="en-US" dirty="0">
                <a:solidFill>
                  <a:srgbClr val="C00000"/>
                </a:solidFill>
              </a:rPr>
              <a:t>smarter</a:t>
            </a:r>
            <a:r>
              <a:rPr lang="en-US" dirty="0"/>
              <a:t> and understand what we spend time 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459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8"/>
          <p:cNvSpPr/>
          <p:nvPr/>
        </p:nvSpPr>
        <p:spPr>
          <a:xfrm>
            <a:off x="-1" y="-88899"/>
            <a:ext cx="12407900" cy="6946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6744" y="3705405"/>
            <a:ext cx="3199052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u="sng" dirty="0"/>
              <a:t>RFQ C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DTAM = €1M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1st NCAB order = May 2021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Hit-rate = 15%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Quote requirement = 8L HDI, AS9100 needed, 150um annular ring, high TG, material. 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50, 500, 1000 pcs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21895" y="474545"/>
            <a:ext cx="9763856" cy="627217"/>
          </a:xfrm>
        </p:spPr>
        <p:txBody>
          <a:bodyPr anchor="ctr">
            <a:noAutofit/>
          </a:bodyPr>
          <a:lstStyle/>
          <a:p>
            <a:r>
              <a:rPr lang="sv-SE" sz="2000" dirty="0" err="1"/>
              <a:t>Breakout</a:t>
            </a:r>
            <a:r>
              <a:rPr lang="sv-SE" sz="2000" dirty="0"/>
              <a:t> </a:t>
            </a:r>
            <a:r>
              <a:rPr lang="sv-SE" sz="2000" dirty="0" err="1"/>
              <a:t>room</a:t>
            </a:r>
            <a:r>
              <a:rPr lang="sv-SE" sz="2000" dirty="0"/>
              <a:t> – 4 </a:t>
            </a:r>
            <a:r>
              <a:rPr lang="sv-SE" sz="2000" dirty="0" err="1"/>
              <a:t>types</a:t>
            </a:r>
            <a:r>
              <a:rPr lang="sv-SE" sz="2000" dirty="0"/>
              <a:t> </a:t>
            </a:r>
            <a:r>
              <a:rPr lang="sv-SE" sz="2000" dirty="0" err="1"/>
              <a:t>of</a:t>
            </a:r>
            <a:r>
              <a:rPr lang="sv-SE" sz="2000" dirty="0"/>
              <a:t> </a:t>
            </a:r>
            <a:r>
              <a:rPr lang="sv-SE" sz="2000" dirty="0" err="1"/>
              <a:t>RFQs</a:t>
            </a:r>
            <a:endParaRPr lang="en-US" sz="2000" b="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721895" y="1166485"/>
            <a:ext cx="3199052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u="sng" dirty="0"/>
              <a:t>RFQ A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DTAM = €3M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1st NCAB order = May 2020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Hit-rate = 5%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Quote requirement = 8L HDI, ISO13485 needed. 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50, 5K, 10K pcs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91123" y="1163726"/>
            <a:ext cx="319905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u="sng" dirty="0"/>
              <a:t>RFQ B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DTAM = €3M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1st NCAB order = May 2020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Hit-rate = 5%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Quote requirement = 1L CEM1, 150-200K/batch, 500K EAU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04297" y="3703496"/>
            <a:ext cx="31990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u="sng" dirty="0"/>
              <a:t>RFQ D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DTAM = €3M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1st NCAB order = May 2019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Hit-rate = 35%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Quote requirement = 2L, high frequency/microwave material, galvanic silver finish, 10K/EAU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0352" y="1691011"/>
            <a:ext cx="4492666" cy="35287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36950" y="2339238"/>
            <a:ext cx="17411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rgbClr val="FF0000"/>
                </a:solidFill>
              </a:rPr>
              <a:t>A/B/C/D?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36950" y="4101363"/>
            <a:ext cx="17411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rgbClr val="FF0000"/>
                </a:solidFill>
              </a:rPr>
              <a:t>A/B/C/D?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793391" y="2339238"/>
            <a:ext cx="17411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rgbClr val="FF0000"/>
                </a:solidFill>
              </a:rPr>
              <a:t>A/B/C/D?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880607" y="4101363"/>
            <a:ext cx="17411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rgbClr val="FF0000"/>
                </a:solidFill>
              </a:rPr>
              <a:t>A/B/C/D?</a:t>
            </a:r>
          </a:p>
        </p:txBody>
      </p:sp>
    </p:spTree>
    <p:extLst>
      <p:ext uri="{BB962C8B-B14F-4D97-AF65-F5344CB8AC3E}">
        <p14:creationId xmlns:p14="http://schemas.microsoft.com/office/powerpoint/2010/main" val="385529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 155">
            <a:extLst>
              <a:ext uri="{FF2B5EF4-FFF2-40B4-BE49-F238E27FC236}">
                <a16:creationId xmlns:a16="http://schemas.microsoft.com/office/drawing/2014/main" id="{2C884C75-03E2-4E36-BEEF-FE6BE79928BA}"/>
              </a:ext>
            </a:extLst>
          </p:cNvPr>
          <p:cNvGrpSpPr/>
          <p:nvPr/>
        </p:nvGrpSpPr>
        <p:grpSpPr>
          <a:xfrm>
            <a:off x="7157522" y="335937"/>
            <a:ext cx="496819" cy="6174388"/>
            <a:chOff x="5597065" y="368302"/>
            <a:chExt cx="496819" cy="6174388"/>
          </a:xfrm>
        </p:grpSpPr>
        <p:sp>
          <p:nvSpPr>
            <p:cNvPr id="13" name="textruta 156">
              <a:extLst>
                <a:ext uri="{FF2B5EF4-FFF2-40B4-BE49-F238E27FC236}">
                  <a16:creationId xmlns:a16="http://schemas.microsoft.com/office/drawing/2014/main" id="{057FFA05-FDC1-46B8-BB62-B47CD6D2E9C0}"/>
                </a:ext>
              </a:extLst>
            </p:cNvPr>
            <p:cNvSpPr txBox="1"/>
            <p:nvPr/>
          </p:nvSpPr>
          <p:spPr>
            <a:xfrm rot="16200000">
              <a:off x="4458910" y="1618802"/>
              <a:ext cx="27379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32742B"/>
                  </a:solidFill>
                  <a:effectLst/>
                  <a:uLnTx/>
                  <a:uFillTx/>
                  <a:latin typeface="Arial" pitchFamily="-123" charset="0"/>
                  <a:ea typeface="ＭＳ Ｐゴシック" pitchFamily="-123" charset="-128"/>
                </a:rPr>
                <a:t>Right Project</a:t>
              </a:r>
              <a:endPara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2742B"/>
                </a:solidFill>
                <a:effectLst/>
                <a:uLnTx/>
                <a:uFillTx/>
                <a:latin typeface="Arial" pitchFamily="-123" charset="0"/>
                <a:ea typeface="ＭＳ Ｐゴシック" pitchFamily="-123" charset="-128"/>
              </a:endParaRPr>
            </a:p>
          </p:txBody>
        </p:sp>
        <p:sp>
          <p:nvSpPr>
            <p:cNvPr id="14" name="textruta 157">
              <a:extLst>
                <a:ext uri="{FF2B5EF4-FFF2-40B4-BE49-F238E27FC236}">
                  <a16:creationId xmlns:a16="http://schemas.microsoft.com/office/drawing/2014/main" id="{9BB183C8-9CB3-402B-BBD9-62246CEEC630}"/>
                </a:ext>
              </a:extLst>
            </p:cNvPr>
            <p:cNvSpPr txBox="1"/>
            <p:nvPr/>
          </p:nvSpPr>
          <p:spPr>
            <a:xfrm rot="16200000">
              <a:off x="4306182" y="4735649"/>
              <a:ext cx="30434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A93C17"/>
                  </a:solidFill>
                  <a:effectLst/>
                  <a:uLnTx/>
                  <a:uFillTx/>
                  <a:latin typeface="Arial" pitchFamily="-123" charset="0"/>
                  <a:ea typeface="ＭＳ Ｐゴシック" pitchFamily="-123" charset="-128"/>
                </a:rPr>
                <a:t>Wrong</a:t>
              </a:r>
              <a:r>
                <a:rPr kumimoji="0" lang="sv-SE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A93C17"/>
                  </a:solidFill>
                  <a:effectLst/>
                  <a:uLnTx/>
                  <a:uFillTx/>
                  <a:latin typeface="Arial" pitchFamily="-123" charset="0"/>
                  <a:ea typeface="ＭＳ Ｐゴシック" pitchFamily="-123" charset="-128"/>
                </a:rPr>
                <a:t> Project</a:t>
              </a:r>
              <a:endPara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A93C17"/>
                </a:solidFill>
                <a:effectLst/>
                <a:uLnTx/>
                <a:uFillTx/>
                <a:latin typeface="Arial" pitchFamily="-123" charset="0"/>
                <a:ea typeface="ＭＳ Ｐゴシック" pitchFamily="-123" charset="-128"/>
              </a:endParaRPr>
            </a:p>
          </p:txBody>
        </p:sp>
        <p:cxnSp>
          <p:nvCxnSpPr>
            <p:cNvPr id="15" name="Rak pilkoppling 158">
              <a:extLst>
                <a:ext uri="{FF2B5EF4-FFF2-40B4-BE49-F238E27FC236}">
                  <a16:creationId xmlns:a16="http://schemas.microsoft.com/office/drawing/2014/main" id="{EFEF90FA-ECC5-42B3-B1AF-B645A79D6C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85489" y="368302"/>
              <a:ext cx="8395" cy="6174388"/>
            </a:xfrm>
            <a:prstGeom prst="straightConnector1">
              <a:avLst/>
            </a:prstGeom>
            <a:ln w="762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upp 159">
            <a:extLst>
              <a:ext uri="{FF2B5EF4-FFF2-40B4-BE49-F238E27FC236}">
                <a16:creationId xmlns:a16="http://schemas.microsoft.com/office/drawing/2014/main" id="{36EF7DD4-59A7-4B13-96A1-42BA7CD0C19F}"/>
              </a:ext>
            </a:extLst>
          </p:cNvPr>
          <p:cNvGrpSpPr/>
          <p:nvPr/>
        </p:nvGrpSpPr>
        <p:grpSpPr>
          <a:xfrm>
            <a:off x="3737016" y="3372318"/>
            <a:ext cx="7956540" cy="545397"/>
            <a:chOff x="3540135" y="2919485"/>
            <a:chExt cx="7956540" cy="575672"/>
          </a:xfrm>
        </p:grpSpPr>
        <p:sp>
          <p:nvSpPr>
            <p:cNvPr id="18" name="textruta 160">
              <a:extLst>
                <a:ext uri="{FF2B5EF4-FFF2-40B4-BE49-F238E27FC236}">
                  <a16:creationId xmlns:a16="http://schemas.microsoft.com/office/drawing/2014/main" id="{926EDB1F-0A27-49F5-A339-3FEA9937C6CC}"/>
                </a:ext>
              </a:extLst>
            </p:cNvPr>
            <p:cNvSpPr txBox="1"/>
            <p:nvPr/>
          </p:nvSpPr>
          <p:spPr>
            <a:xfrm>
              <a:off x="8091170" y="3007865"/>
              <a:ext cx="3207104" cy="487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32742B"/>
                  </a:solidFill>
                  <a:effectLst/>
                  <a:uLnTx/>
                  <a:uFillTx/>
                  <a:latin typeface="Arial" pitchFamily="-123" charset="0"/>
                  <a:ea typeface="ＭＳ Ｐゴシック" pitchFamily="-123" charset="-128"/>
                </a:rPr>
                <a:t>Right </a:t>
              </a:r>
              <a:r>
                <a:rPr kumimoji="0" lang="sv-SE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2742B"/>
                  </a:solidFill>
                  <a:effectLst/>
                  <a:uLnTx/>
                  <a:uFillTx/>
                  <a:latin typeface="Arial" pitchFamily="-123" charset="0"/>
                  <a:ea typeface="ＭＳ Ｐゴシック" pitchFamily="-123" charset="-128"/>
                </a:rPr>
                <a:t>Customer</a:t>
              </a:r>
              <a:endPara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32742B"/>
                </a:solidFill>
                <a:effectLst/>
                <a:uLnTx/>
                <a:uFillTx/>
                <a:latin typeface="Arial" pitchFamily="-123" charset="0"/>
                <a:ea typeface="ＭＳ Ｐゴシック" pitchFamily="-123" charset="-128"/>
              </a:endParaRPr>
            </a:p>
          </p:txBody>
        </p:sp>
        <p:sp>
          <p:nvSpPr>
            <p:cNvPr id="22" name="textruta 161">
              <a:extLst>
                <a:ext uri="{FF2B5EF4-FFF2-40B4-BE49-F238E27FC236}">
                  <a16:creationId xmlns:a16="http://schemas.microsoft.com/office/drawing/2014/main" id="{E90316AB-03A5-43E9-9EE9-16D1F1F055B6}"/>
                </a:ext>
              </a:extLst>
            </p:cNvPr>
            <p:cNvSpPr txBox="1"/>
            <p:nvPr/>
          </p:nvSpPr>
          <p:spPr>
            <a:xfrm>
              <a:off x="3620756" y="2990931"/>
              <a:ext cx="3352767" cy="487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A93C17"/>
                  </a:solidFill>
                  <a:effectLst/>
                  <a:uLnTx/>
                  <a:uFillTx/>
                  <a:latin typeface="Arial" pitchFamily="-123" charset="0"/>
                  <a:ea typeface="ＭＳ Ｐゴシック" pitchFamily="-123" charset="-128"/>
                </a:rPr>
                <a:t>Wrong</a:t>
              </a:r>
              <a:r>
                <a:rPr kumimoji="0" lang="sv-SE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A93C17"/>
                  </a:solidFill>
                  <a:effectLst/>
                  <a:uLnTx/>
                  <a:uFillTx/>
                  <a:latin typeface="Arial" pitchFamily="-123" charset="0"/>
                  <a:ea typeface="ＭＳ Ｐゴシック" pitchFamily="-123" charset="-128"/>
                </a:rPr>
                <a:t> </a:t>
              </a:r>
              <a:r>
                <a:rPr kumimoji="0" lang="sv-SE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A93C17"/>
                  </a:solidFill>
                  <a:effectLst/>
                  <a:uLnTx/>
                  <a:uFillTx/>
                  <a:latin typeface="Arial" pitchFamily="-123" charset="0"/>
                  <a:ea typeface="ＭＳ Ｐゴシック" pitchFamily="-123" charset="-128"/>
                </a:rPr>
                <a:t>Customer</a:t>
              </a:r>
              <a:endPara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A93C17"/>
                </a:solidFill>
                <a:effectLst/>
                <a:uLnTx/>
                <a:uFillTx/>
                <a:latin typeface="Arial" pitchFamily="-123" charset="0"/>
                <a:ea typeface="ＭＳ Ｐゴシック" pitchFamily="-123" charset="-128"/>
              </a:endParaRPr>
            </a:p>
          </p:txBody>
        </p:sp>
        <p:cxnSp>
          <p:nvCxnSpPr>
            <p:cNvPr id="23" name="Rak pilkoppling 162">
              <a:extLst>
                <a:ext uri="{FF2B5EF4-FFF2-40B4-BE49-F238E27FC236}">
                  <a16:creationId xmlns:a16="http://schemas.microsoft.com/office/drawing/2014/main" id="{4242C25C-DF6A-4D8B-A179-7B924877F8DD}"/>
                </a:ext>
              </a:extLst>
            </p:cNvPr>
            <p:cNvCxnSpPr>
              <a:cxnSpLocks/>
            </p:cNvCxnSpPr>
            <p:nvPr/>
          </p:nvCxnSpPr>
          <p:spPr>
            <a:xfrm>
              <a:off x="3540135" y="2919485"/>
              <a:ext cx="7956540" cy="18564"/>
            </a:xfrm>
            <a:prstGeom prst="straightConnector1">
              <a:avLst/>
            </a:prstGeom>
            <a:ln w="7620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val 1"/>
          <p:cNvSpPr/>
          <p:nvPr/>
        </p:nvSpPr>
        <p:spPr>
          <a:xfrm>
            <a:off x="4823374" y="933487"/>
            <a:ext cx="1440000" cy="144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A</a:t>
            </a:r>
          </a:p>
        </p:txBody>
      </p:sp>
      <p:sp>
        <p:nvSpPr>
          <p:cNvPr id="11" name="Oval 10"/>
          <p:cNvSpPr/>
          <p:nvPr/>
        </p:nvSpPr>
        <p:spPr>
          <a:xfrm>
            <a:off x="4767579" y="4375635"/>
            <a:ext cx="1440000" cy="144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B</a:t>
            </a:r>
          </a:p>
        </p:txBody>
      </p:sp>
      <p:sp>
        <p:nvSpPr>
          <p:cNvPr id="17" name="Oval 16"/>
          <p:cNvSpPr/>
          <p:nvPr/>
        </p:nvSpPr>
        <p:spPr>
          <a:xfrm>
            <a:off x="9031643" y="984825"/>
            <a:ext cx="1440000" cy="14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C</a:t>
            </a:r>
          </a:p>
        </p:txBody>
      </p:sp>
      <p:sp>
        <p:nvSpPr>
          <p:cNvPr id="19" name="Oval 18"/>
          <p:cNvSpPr/>
          <p:nvPr/>
        </p:nvSpPr>
        <p:spPr>
          <a:xfrm>
            <a:off x="9095253" y="4449982"/>
            <a:ext cx="1440000" cy="144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D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04477" y="3128348"/>
            <a:ext cx="3202253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u="sng" dirty="0"/>
              <a:t>RFQ C</a:t>
            </a:r>
          </a:p>
          <a:p>
            <a:r>
              <a:rPr lang="en-US" sz="1050" dirty="0"/>
              <a:t>DTAM = €1M</a:t>
            </a:r>
          </a:p>
          <a:p>
            <a:r>
              <a:rPr lang="en-US" sz="1050" dirty="0"/>
              <a:t>1st NCAB order = May 2021</a:t>
            </a:r>
          </a:p>
          <a:p>
            <a:r>
              <a:rPr lang="en-US" sz="1050" dirty="0"/>
              <a:t>Hit-rate = 15%</a:t>
            </a:r>
          </a:p>
          <a:p>
            <a:r>
              <a:rPr lang="en-US" sz="1050" dirty="0"/>
              <a:t>Quote requirement = 8L HDI, AS9100 needed, 150um annular ring, high TG, material. </a:t>
            </a:r>
          </a:p>
          <a:p>
            <a:r>
              <a:rPr lang="en-US" sz="1050" dirty="0"/>
              <a:t>50, 500, 1000 pcs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04477" y="591658"/>
            <a:ext cx="320225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u="sng" dirty="0"/>
              <a:t>RFQ A</a:t>
            </a:r>
          </a:p>
          <a:p>
            <a:r>
              <a:rPr lang="en-US" sz="1050" dirty="0"/>
              <a:t>DTAM = €3M</a:t>
            </a:r>
          </a:p>
          <a:p>
            <a:r>
              <a:rPr lang="en-US" sz="1050" dirty="0"/>
              <a:t>1st NCAB order = May 2020</a:t>
            </a:r>
          </a:p>
          <a:p>
            <a:r>
              <a:rPr lang="en-US" sz="1050" dirty="0"/>
              <a:t>Hit-rate = 5%</a:t>
            </a:r>
          </a:p>
          <a:p>
            <a:r>
              <a:rPr lang="en-US" sz="1050" dirty="0"/>
              <a:t>Quote requirement = 8L HDI, ISO13485 needed. </a:t>
            </a:r>
          </a:p>
          <a:p>
            <a:r>
              <a:rPr lang="en-US" sz="1050" dirty="0"/>
              <a:t>50, 5K, 10K pcs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04477" y="1860003"/>
            <a:ext cx="320225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u="sng" dirty="0"/>
              <a:t>RFQ B</a:t>
            </a:r>
          </a:p>
          <a:p>
            <a:r>
              <a:rPr lang="en-US" sz="1050" dirty="0"/>
              <a:t>DTAM = €3M</a:t>
            </a:r>
          </a:p>
          <a:p>
            <a:r>
              <a:rPr lang="en-US" sz="1050" dirty="0"/>
              <a:t>1st NCAB order = May 2020</a:t>
            </a:r>
          </a:p>
          <a:p>
            <a:r>
              <a:rPr lang="en-US" sz="1050" dirty="0"/>
              <a:t>Hit-rate = 5%</a:t>
            </a:r>
          </a:p>
          <a:p>
            <a:r>
              <a:rPr lang="en-US" sz="1050" dirty="0"/>
              <a:t>Quote requirement = 1L CEM1, 150-200K/batch, 500K EAU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04477" y="4558276"/>
            <a:ext cx="3202253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u="sng" dirty="0"/>
              <a:t>RFQ D</a:t>
            </a:r>
          </a:p>
          <a:p>
            <a:r>
              <a:rPr lang="en-US" sz="1050" dirty="0"/>
              <a:t>DTAM = €3M</a:t>
            </a:r>
          </a:p>
          <a:p>
            <a:r>
              <a:rPr lang="en-US" sz="1050" dirty="0"/>
              <a:t>1st NCAB order = May 2019</a:t>
            </a:r>
          </a:p>
          <a:p>
            <a:r>
              <a:rPr lang="en-US" sz="1050" dirty="0"/>
              <a:t>Hit-rate = 35%</a:t>
            </a:r>
          </a:p>
          <a:p>
            <a:r>
              <a:rPr lang="en-US" sz="1050" dirty="0"/>
              <a:t>Quote requirement = 2L, high frequency/microwave material, galvanic silver finish, 10K/EAU</a:t>
            </a:r>
          </a:p>
        </p:txBody>
      </p:sp>
    </p:spTree>
    <p:extLst>
      <p:ext uri="{BB962C8B-B14F-4D97-AF65-F5344CB8AC3E}">
        <p14:creationId xmlns:p14="http://schemas.microsoft.com/office/powerpoint/2010/main" val="92591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7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8"/>
          <p:cNvSpPr/>
          <p:nvPr/>
        </p:nvSpPr>
        <p:spPr>
          <a:xfrm>
            <a:off x="-1" y="-88899"/>
            <a:ext cx="12407900" cy="6946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71366" y="577305"/>
            <a:ext cx="7849265" cy="369312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800" b="1" i="0" u="none" strike="noStrike" kern="1200" cap="none" spc="0" normalizeH="0" baseline="0" noProof="0" dirty="0">
                <a:ln w="0"/>
                <a:solidFill>
                  <a:srgbClr val="D53D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Break!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733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Please open </a:t>
            </a:r>
            <a:r>
              <a:rPr kumimoji="0" lang="sv-SE" sz="3733" b="1" i="0" u="none" strike="noStrike" kern="1200" cap="none" spc="0" normalizeH="0" baseline="0" noProof="0" dirty="0">
                <a:ln w="0"/>
                <a:solidFill>
                  <a:srgbClr val="D53D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My Profile</a:t>
            </a:r>
            <a:r>
              <a:rPr kumimoji="0" lang="sv-SE" sz="3733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 Sympa </a:t>
            </a:r>
            <a:br>
              <a:rPr kumimoji="0" lang="sv-SE" sz="3733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sv-SE" sz="3733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&gt; ”Learning &amp; Development” </a:t>
            </a:r>
            <a:br>
              <a:rPr kumimoji="0" lang="sv-SE" sz="3733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sv-SE" sz="3733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&gt; ”</a:t>
            </a:r>
            <a:r>
              <a:rPr kumimoji="0" lang="sv-SE" sz="3733" b="1" i="0" u="none" strike="noStrike" kern="1200" cap="none" spc="0" normalizeH="0" baseline="0" noProof="0" dirty="0">
                <a:ln w="0"/>
                <a:solidFill>
                  <a:srgbClr val="D53D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Goals &amp; Coaching</a:t>
            </a:r>
            <a:r>
              <a:rPr kumimoji="0" lang="sv-SE" sz="3733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/>
              </a:rPr>
              <a:t>www.symahr.net/ncab</a:t>
            </a:r>
            <a:r>
              <a:rPr kumimoji="0" lang="sv-SE" sz="32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en-US" sz="1200" b="1" i="0" u="none" strike="noStrike" kern="1200" cap="none" spc="0" normalizeH="0" baseline="0" noProof="0" dirty="0">
              <a:ln w="0"/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0A45AE-BA65-4C2C-86AA-1BDD9771A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965" y="4270623"/>
            <a:ext cx="7386065" cy="241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55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8"/>
          <p:cNvSpPr/>
          <p:nvPr/>
        </p:nvSpPr>
        <p:spPr>
          <a:xfrm>
            <a:off x="7950" y="-88899"/>
            <a:ext cx="12407900" cy="6946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144" y="474545"/>
            <a:ext cx="9763856" cy="627217"/>
          </a:xfrm>
        </p:spPr>
        <p:txBody>
          <a:bodyPr anchor="ctr">
            <a:noAutofit/>
          </a:bodyPr>
          <a:lstStyle/>
          <a:p>
            <a:r>
              <a:rPr lang="sv-SE" sz="2000" dirty="0" err="1"/>
              <a:t>Needs</a:t>
            </a:r>
            <a:r>
              <a:rPr lang="sv-SE" sz="2000" dirty="0"/>
              <a:t> </a:t>
            </a:r>
            <a:r>
              <a:rPr lang="sv-SE" sz="2000" dirty="0" err="1"/>
              <a:t>analysis</a:t>
            </a:r>
            <a:r>
              <a:rPr lang="sv-SE" sz="2000" dirty="0"/>
              <a:t> </a:t>
            </a:r>
            <a:r>
              <a:rPr lang="sv-SE" sz="2000" dirty="0" err="1"/>
              <a:t>questions</a:t>
            </a:r>
            <a:endParaRPr lang="en-US" sz="2000" b="0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0001" y="1552575"/>
            <a:ext cx="10725726" cy="456247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0" dirty="0"/>
              <a:t>You receive the following RFQ and will call the customer </a:t>
            </a:r>
            <a:br>
              <a:rPr lang="en-US" sz="2400" b="0" dirty="0"/>
            </a:br>
            <a:r>
              <a:rPr lang="en-US" sz="2400" b="0" dirty="0"/>
              <a:t>to learn more for your needs analysis.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chemeClr val="accent6"/>
                </a:solidFill>
              </a:rPr>
              <a:t>What questions do you usually ask the customer </a:t>
            </a:r>
            <a:br>
              <a:rPr lang="en-US" sz="2800" dirty="0">
                <a:solidFill>
                  <a:schemeClr val="accent6"/>
                </a:solidFill>
              </a:rPr>
            </a:br>
            <a:r>
              <a:rPr lang="en-US" sz="2800" dirty="0">
                <a:solidFill>
                  <a:schemeClr val="accent6"/>
                </a:solidFill>
              </a:rPr>
              <a:t>during a needs analysis?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b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00" y="474545"/>
            <a:ext cx="1228144" cy="627217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600000" y="6929737"/>
            <a:ext cx="10992000" cy="702915"/>
          </a:xfrm>
          <a:prstGeom prst="rect">
            <a:avLst/>
          </a:prstGeom>
        </p:spPr>
        <p:txBody>
          <a:bodyPr vert="horz" lIns="121920" tIns="60960" rIns="121920" bIns="60960" rtlCol="0" anchor="t">
            <a:normAutofit fontScale="97500"/>
          </a:bodyPr>
          <a:lstStyle>
            <a:lvl1pPr algn="l" defTabSz="68578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1" i="0" u="none" strike="noStrike" kern="1200" cap="none" spc="0" normalizeH="0" baseline="0" noProof="0" dirty="0">
              <a:ln>
                <a:noFill/>
              </a:ln>
              <a:solidFill>
                <a:srgbClr val="D53D2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5868851" y="2464526"/>
            <a:ext cx="6361043" cy="4552239"/>
          </a:xfrm>
          <a:prstGeom prst="horizontalScroll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514705" y="3299117"/>
            <a:ext cx="567729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u="sng" dirty="0"/>
              <a:t>RFQ</a:t>
            </a:r>
            <a:r>
              <a:rPr lang="en-US" sz="2000" dirty="0"/>
              <a:t> (</a:t>
            </a:r>
            <a:r>
              <a:rPr lang="en-US" sz="2000" dirty="0">
                <a:solidFill>
                  <a:schemeClr val="accent1"/>
                </a:solidFill>
              </a:rPr>
              <a:t>Right Customer </a:t>
            </a:r>
            <a:r>
              <a:rPr lang="en-US" sz="2000" dirty="0"/>
              <a:t>+ </a:t>
            </a:r>
            <a:r>
              <a:rPr lang="en-US" sz="2000" dirty="0">
                <a:solidFill>
                  <a:schemeClr val="accent1"/>
                </a:solidFill>
              </a:rPr>
              <a:t>Right Project</a:t>
            </a:r>
            <a:r>
              <a:rPr lang="en-US" sz="2000" dirty="0"/>
              <a:t>)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DTAM = €1M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1st NCAB order = May 2021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Hit-rate = 15%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Quote requirement = 8L HDI, AS9100 needed, 150um annular ring, high TG, material. 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50, 500, 1000 pcs</a:t>
            </a:r>
          </a:p>
          <a:p>
            <a:pPr>
              <a:spcAft>
                <a:spcPts val="600"/>
              </a:spcAft>
            </a:pPr>
            <a:r>
              <a:rPr lang="en-US" sz="2000" dirty="0" err="1"/>
              <a:t>Leadtime</a:t>
            </a:r>
            <a:r>
              <a:rPr lang="en-US" sz="2000" dirty="0"/>
              <a:t>: 10-12 weeks </a:t>
            </a:r>
          </a:p>
        </p:txBody>
      </p:sp>
      <p:sp>
        <p:nvSpPr>
          <p:cNvPr id="6" name="Rectangle 5"/>
          <p:cNvSpPr/>
          <p:nvPr/>
        </p:nvSpPr>
        <p:spPr>
          <a:xfrm>
            <a:off x="600000" y="4022392"/>
            <a:ext cx="46938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Share </a:t>
            </a:r>
            <a:endParaRPr lang="en-US" sz="2400" i="1" dirty="0"/>
          </a:p>
          <a:p>
            <a:r>
              <a:rPr lang="en-US" sz="2400" i="1" dirty="0"/>
              <a:t>PS. Write down the questions you like, you will need them! </a:t>
            </a:r>
          </a:p>
        </p:txBody>
      </p:sp>
    </p:spTree>
    <p:extLst>
      <p:ext uri="{BB962C8B-B14F-4D97-AF65-F5344CB8AC3E}">
        <p14:creationId xmlns:p14="http://schemas.microsoft.com/office/powerpoint/2010/main" val="268441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Guidelines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8283" y="1857794"/>
            <a:ext cx="10992000" cy="3951959"/>
          </a:xfrm>
        </p:spPr>
        <p:txBody>
          <a:bodyPr numCol="1" spcCol="180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Prepare to be present:</a:t>
            </a:r>
          </a:p>
          <a:p>
            <a:pPr lvl="2">
              <a:lnSpc>
                <a:spcPct val="100000"/>
              </a:lnSpc>
            </a:pPr>
            <a:r>
              <a:rPr lang="en-US" sz="2400" b="0" dirty="0"/>
              <a:t>Don’t multitask</a:t>
            </a:r>
          </a:p>
          <a:p>
            <a:pPr lvl="2">
              <a:lnSpc>
                <a:spcPct val="100000"/>
              </a:lnSpc>
            </a:pPr>
            <a:r>
              <a:rPr lang="en-US" sz="2400" b="0" dirty="0"/>
              <a:t>Close your Outlook/e-mail provider and other tabs</a:t>
            </a:r>
          </a:p>
          <a:p>
            <a:pPr>
              <a:lnSpc>
                <a:spcPct val="100000"/>
              </a:lnSpc>
            </a:pPr>
            <a:r>
              <a:rPr lang="en-US" sz="2800" b="0" dirty="0"/>
              <a:t>Have your </a:t>
            </a:r>
            <a:r>
              <a:rPr lang="en-US" sz="2800" dirty="0"/>
              <a:t>phone</a:t>
            </a:r>
            <a:r>
              <a:rPr lang="en-US" sz="2800" b="0" dirty="0"/>
              <a:t> ready</a:t>
            </a:r>
          </a:p>
          <a:p>
            <a:pPr>
              <a:lnSpc>
                <a:spcPct val="100000"/>
              </a:lnSpc>
            </a:pPr>
            <a:r>
              <a:rPr lang="en-US" sz="2800" b="0" dirty="0"/>
              <a:t>Get a closed question? </a:t>
            </a:r>
            <a:br>
              <a:rPr lang="en-US" sz="2800" b="0" dirty="0"/>
            </a:br>
            <a:r>
              <a:rPr lang="en-US" sz="2800" b="0" dirty="0"/>
              <a:t>=&gt; Answer with only </a:t>
            </a:r>
            <a:r>
              <a:rPr lang="en-US" sz="2800" dirty="0"/>
              <a:t>yes/no</a:t>
            </a:r>
          </a:p>
          <a:p>
            <a:pPr>
              <a:lnSpc>
                <a:spcPct val="100000"/>
              </a:lnSpc>
            </a:pPr>
            <a:r>
              <a:rPr lang="en-US" sz="2800" b="0" dirty="0"/>
              <a:t>Help each other </a:t>
            </a:r>
            <a:r>
              <a:rPr lang="en-US" sz="2800" dirty="0"/>
              <a:t>grow </a:t>
            </a:r>
            <a:r>
              <a:rPr lang="en-US" sz="2800" b="0" dirty="0"/>
              <a:t>– give feedback </a:t>
            </a:r>
          </a:p>
        </p:txBody>
      </p:sp>
    </p:spTree>
    <p:extLst>
      <p:ext uri="{BB962C8B-B14F-4D97-AF65-F5344CB8AC3E}">
        <p14:creationId xmlns:p14="http://schemas.microsoft.com/office/powerpoint/2010/main" val="428681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Role play!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0009" y="1558835"/>
            <a:ext cx="10992001" cy="4777172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/>
              <a:t>Customer info </a:t>
            </a:r>
            <a:r>
              <a:rPr lang="en-GB" b="0" dirty="0"/>
              <a:t>(</a:t>
            </a:r>
            <a:r>
              <a:rPr lang="en-GB" b="0" dirty="0">
                <a:solidFill>
                  <a:schemeClr val="accent6">
                    <a:lumMod val="75000"/>
                  </a:schemeClr>
                </a:solidFill>
              </a:rPr>
              <a:t>Wrong Customer </a:t>
            </a:r>
            <a:r>
              <a:rPr lang="en-GB" b="0" dirty="0"/>
              <a:t>+ </a:t>
            </a:r>
            <a:r>
              <a:rPr lang="en-GB" b="0" dirty="0">
                <a:solidFill>
                  <a:schemeClr val="accent1"/>
                </a:solidFill>
              </a:rPr>
              <a:t>Right Project</a:t>
            </a:r>
            <a:r>
              <a:rPr lang="en-GB" b="0" dirty="0"/>
              <a:t>)</a:t>
            </a:r>
            <a:r>
              <a:rPr lang="en-GB" dirty="0"/>
              <a:t>:</a:t>
            </a:r>
          </a:p>
          <a:p>
            <a:pPr>
              <a:lnSpc>
                <a:spcPct val="110000"/>
              </a:lnSpc>
            </a:pPr>
            <a:r>
              <a:rPr lang="en-GB" dirty="0"/>
              <a:t>DTAM €3M</a:t>
            </a:r>
          </a:p>
          <a:p>
            <a:pPr>
              <a:lnSpc>
                <a:spcPct val="110000"/>
              </a:lnSpc>
            </a:pPr>
            <a:r>
              <a:rPr lang="en-US" dirty="0"/>
              <a:t>1st NCAB order = May 2020</a:t>
            </a:r>
          </a:p>
          <a:p>
            <a:pPr>
              <a:lnSpc>
                <a:spcPct val="110000"/>
              </a:lnSpc>
            </a:pPr>
            <a:r>
              <a:rPr lang="en-US" dirty="0"/>
              <a:t>Hit-rate = 5%</a:t>
            </a:r>
          </a:p>
          <a:p>
            <a:pPr>
              <a:lnSpc>
                <a:spcPct val="110000"/>
              </a:lnSpc>
            </a:pPr>
            <a:r>
              <a:rPr lang="en-GB" dirty="0"/>
              <a:t>End customer needs ISO13485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GB" dirty="0"/>
              <a:t>8L HDI</a:t>
            </a:r>
            <a:endParaRPr lang="en-US" dirty="0"/>
          </a:p>
          <a:p>
            <a:r>
              <a:rPr lang="en-US" dirty="0"/>
              <a:t>50, 5K, 10K pcs</a:t>
            </a:r>
          </a:p>
          <a:p>
            <a:pPr>
              <a:lnSpc>
                <a:spcPct val="110000"/>
              </a:lnSpc>
            </a:pPr>
            <a:endParaRPr lang="en-GB" sz="2900" dirty="0"/>
          </a:p>
          <a:p>
            <a:pPr marL="0" indent="0" algn="ctr">
              <a:buNone/>
            </a:pPr>
            <a:r>
              <a:rPr lang="sv-SE" sz="6700" dirty="0">
                <a:solidFill>
                  <a:schemeClr val="accent6"/>
                </a:solidFill>
              </a:rPr>
              <a:t>Listen </a:t>
            </a:r>
            <a:r>
              <a:rPr lang="sv-SE" sz="6700" dirty="0" err="1">
                <a:solidFill>
                  <a:schemeClr val="accent6"/>
                </a:solidFill>
              </a:rPr>
              <a:t>carefully</a:t>
            </a:r>
            <a:r>
              <a:rPr lang="sv-SE" sz="6700" dirty="0">
                <a:solidFill>
                  <a:schemeClr val="accent6"/>
                </a:solidFill>
              </a:rPr>
              <a:t> to the </a:t>
            </a:r>
            <a:r>
              <a:rPr lang="sv-SE" sz="6700" dirty="0" err="1">
                <a:solidFill>
                  <a:schemeClr val="accent6"/>
                </a:solidFill>
              </a:rPr>
              <a:t>roleplay</a:t>
            </a:r>
            <a:r>
              <a:rPr lang="sv-SE" sz="6700" dirty="0">
                <a:solidFill>
                  <a:schemeClr val="accent6"/>
                </a:solidFill>
              </a:rPr>
              <a:t>. </a:t>
            </a:r>
            <a:br>
              <a:rPr lang="sv-SE" sz="6700" dirty="0">
                <a:solidFill>
                  <a:schemeClr val="accent6"/>
                </a:solidFill>
              </a:rPr>
            </a:br>
            <a:r>
              <a:rPr lang="sv-SE" sz="6700" dirty="0" err="1">
                <a:solidFill>
                  <a:schemeClr val="accent6"/>
                </a:solidFill>
              </a:rPr>
              <a:t>What</a:t>
            </a:r>
            <a:r>
              <a:rPr lang="sv-SE" sz="6700" dirty="0">
                <a:solidFill>
                  <a:schemeClr val="accent6"/>
                </a:solidFill>
              </a:rPr>
              <a:t> feedback </a:t>
            </a:r>
            <a:r>
              <a:rPr lang="sv-SE" sz="6700" dirty="0" err="1">
                <a:solidFill>
                  <a:schemeClr val="accent6"/>
                </a:solidFill>
              </a:rPr>
              <a:t>would</a:t>
            </a:r>
            <a:r>
              <a:rPr lang="sv-SE" sz="6700" dirty="0">
                <a:solidFill>
                  <a:schemeClr val="accent6"/>
                </a:solidFill>
              </a:rPr>
              <a:t> </a:t>
            </a:r>
            <a:r>
              <a:rPr lang="sv-SE" sz="6700" dirty="0" err="1">
                <a:solidFill>
                  <a:schemeClr val="accent6"/>
                </a:solidFill>
              </a:rPr>
              <a:t>you</a:t>
            </a:r>
            <a:r>
              <a:rPr lang="sv-SE" sz="6700" dirty="0">
                <a:solidFill>
                  <a:schemeClr val="accent6"/>
                </a:solidFill>
              </a:rPr>
              <a:t> like to </a:t>
            </a:r>
            <a:r>
              <a:rPr lang="sv-SE" sz="6700" dirty="0" err="1">
                <a:solidFill>
                  <a:schemeClr val="accent6"/>
                </a:solidFill>
              </a:rPr>
              <a:t>give</a:t>
            </a:r>
            <a:r>
              <a:rPr lang="sv-SE" sz="6700" dirty="0">
                <a:solidFill>
                  <a:schemeClr val="accent6"/>
                </a:solidFill>
              </a:rPr>
              <a:t> to Michael?</a:t>
            </a:r>
            <a:endParaRPr lang="en-US" sz="67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dirty="0"/>
              <a:t>Good and Bad role play.</a:t>
            </a:r>
          </a:p>
        </p:txBody>
      </p:sp>
    </p:spTree>
    <p:extLst>
      <p:ext uri="{BB962C8B-B14F-4D97-AF65-F5344CB8AC3E}">
        <p14:creationId xmlns:p14="http://schemas.microsoft.com/office/powerpoint/2010/main" val="2741683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8"/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sv-SE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144" y="864000"/>
            <a:ext cx="9763856" cy="828000"/>
          </a:xfrm>
        </p:spPr>
        <p:txBody>
          <a:bodyPr>
            <a:noAutofit/>
          </a:bodyPr>
          <a:lstStyle/>
          <a:p>
            <a:r>
              <a:rPr lang="sv-SE" sz="2267" dirty="0" err="1"/>
              <a:t>Breakout</a:t>
            </a:r>
            <a:r>
              <a:rPr lang="sv-SE" sz="2267" dirty="0"/>
              <a:t> </a:t>
            </a:r>
            <a:r>
              <a:rPr lang="sv-SE" sz="2267" dirty="0" err="1"/>
              <a:t>room</a:t>
            </a:r>
            <a:r>
              <a:rPr lang="sv-SE" sz="2267" dirty="0"/>
              <a:t>: </a:t>
            </a:r>
            <a:r>
              <a:rPr lang="sv-SE" sz="2267" dirty="0" err="1"/>
              <a:t>Needs</a:t>
            </a:r>
            <a:r>
              <a:rPr lang="sv-SE" sz="2267" dirty="0"/>
              <a:t> </a:t>
            </a:r>
            <a:r>
              <a:rPr lang="sv-SE" sz="2267" dirty="0" err="1"/>
              <a:t>analysis</a:t>
            </a:r>
            <a:r>
              <a:rPr lang="sv-SE" sz="2267" dirty="0"/>
              <a:t> </a:t>
            </a:r>
            <a:r>
              <a:rPr lang="sv-SE" sz="2267" dirty="0" err="1"/>
              <a:t>of</a:t>
            </a:r>
            <a:r>
              <a:rPr lang="sv-SE" sz="2267" dirty="0"/>
              <a:t> RFQ</a:t>
            </a:r>
            <a:endParaRPr lang="en-US" sz="2267" b="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sv-SE" dirty="0" err="1"/>
              <a:t>instruction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0007" y="1572575"/>
            <a:ext cx="7668029" cy="52854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1700" b="0" dirty="0" err="1"/>
              <a:t>You</a:t>
            </a:r>
            <a:r>
              <a:rPr lang="sv-SE" sz="1700" b="0" dirty="0"/>
              <a:t> </a:t>
            </a:r>
            <a:r>
              <a:rPr lang="sv-SE" sz="1700" b="0" dirty="0" err="1"/>
              <a:t>will</a:t>
            </a:r>
            <a:r>
              <a:rPr lang="sv-SE" sz="1700" b="0" dirty="0"/>
              <a:t> </a:t>
            </a:r>
            <a:r>
              <a:rPr lang="sv-SE" sz="1700" b="0" dirty="0" err="1"/>
              <a:t>soon</a:t>
            </a:r>
            <a:r>
              <a:rPr lang="sv-SE" sz="1700" b="0" dirty="0"/>
              <a:t> </a:t>
            </a:r>
            <a:r>
              <a:rPr lang="sv-SE" sz="1700" b="0" dirty="0" err="1"/>
              <a:t>see</a:t>
            </a:r>
            <a:r>
              <a:rPr lang="sv-SE" sz="1700" b="0" dirty="0"/>
              <a:t> a </a:t>
            </a:r>
            <a:r>
              <a:rPr lang="sv-SE" sz="1700" b="0" dirty="0" err="1"/>
              <a:t>few</a:t>
            </a:r>
            <a:r>
              <a:rPr lang="sv-SE" sz="1700" b="0" dirty="0"/>
              <a:t> </a:t>
            </a:r>
            <a:r>
              <a:rPr lang="sv-SE" sz="1700" b="0" dirty="0" err="1"/>
              <a:t>RFQs</a:t>
            </a:r>
            <a:r>
              <a:rPr lang="sv-SE" sz="1700" b="0" dirty="0"/>
              <a:t> from a </a:t>
            </a:r>
            <a:r>
              <a:rPr lang="sv-SE" sz="1700" b="0" dirty="0" err="1"/>
              <a:t>customer</a:t>
            </a:r>
            <a:r>
              <a:rPr lang="sv-SE" sz="1700" b="0" dirty="0"/>
              <a:t>. </a:t>
            </a:r>
          </a:p>
          <a:p>
            <a:pPr marL="609585" indent="-609585">
              <a:buFont typeface="+mj-lt"/>
              <a:buAutoNum type="arabicPeriod"/>
            </a:pPr>
            <a:r>
              <a:rPr lang="sv-SE" sz="1700" b="0" dirty="0"/>
              <a:t>Person 1 = </a:t>
            </a:r>
            <a:r>
              <a:rPr lang="sv-SE" sz="1700" dirty="0" err="1"/>
              <a:t>Customer</a:t>
            </a:r>
            <a:br>
              <a:rPr lang="sv-SE" sz="1700" b="0" dirty="0"/>
            </a:br>
            <a:r>
              <a:rPr lang="sv-SE" sz="1700" b="0" dirty="0"/>
              <a:t>Person 2 = </a:t>
            </a:r>
            <a:r>
              <a:rPr lang="sv-SE" sz="1700" dirty="0"/>
              <a:t>NCAB </a:t>
            </a:r>
            <a:br>
              <a:rPr lang="sv-SE" sz="1700" b="0" dirty="0"/>
            </a:br>
            <a:r>
              <a:rPr lang="sv-SE" sz="1700" b="0" dirty="0"/>
              <a:t>Person 3(+4) = </a:t>
            </a:r>
            <a:r>
              <a:rPr lang="sv-SE" sz="1700" dirty="0"/>
              <a:t>Coach </a:t>
            </a:r>
            <a:r>
              <a:rPr lang="sv-SE" sz="1700" b="0" dirty="0"/>
              <a:t>to NCAB</a:t>
            </a:r>
          </a:p>
          <a:p>
            <a:pPr marL="609585" indent="-609585">
              <a:buFont typeface="+mj-lt"/>
              <a:buAutoNum type="arabicPeriod"/>
            </a:pPr>
            <a:r>
              <a:rPr lang="sv-SE" sz="1700" b="0" dirty="0" err="1"/>
              <a:t>Take</a:t>
            </a:r>
            <a:r>
              <a:rPr lang="sv-SE" sz="1700" b="0" dirty="0"/>
              <a:t> a </a:t>
            </a:r>
            <a:r>
              <a:rPr lang="sv-SE" sz="1700" b="0" dirty="0" err="1"/>
              <a:t>minute</a:t>
            </a:r>
            <a:r>
              <a:rPr lang="sv-SE" sz="1700" b="0" dirty="0"/>
              <a:t> to read the RFQ. </a:t>
            </a:r>
          </a:p>
          <a:p>
            <a:pPr marL="609585" indent="-609585">
              <a:buFont typeface="+mj-lt"/>
              <a:buAutoNum type="arabicPeriod"/>
            </a:pPr>
            <a:r>
              <a:rPr lang="sv-SE" sz="1700" b="0" dirty="0" err="1"/>
              <a:t>Customer</a:t>
            </a:r>
            <a:r>
              <a:rPr lang="sv-SE" sz="1700" b="0" dirty="0"/>
              <a:t>: Pick </a:t>
            </a:r>
            <a:r>
              <a:rPr lang="sv-SE" sz="1700" dirty="0" err="1"/>
              <a:t>one</a:t>
            </a:r>
            <a:r>
              <a:rPr lang="sv-SE" sz="1700" dirty="0"/>
              <a:t> </a:t>
            </a:r>
            <a:r>
              <a:rPr lang="sv-SE" sz="1700" dirty="0" err="1"/>
              <a:t>of</a:t>
            </a:r>
            <a:r>
              <a:rPr lang="sv-SE" sz="1700" dirty="0"/>
              <a:t> the </a:t>
            </a:r>
            <a:r>
              <a:rPr lang="sv-SE" sz="1700" dirty="0" err="1"/>
              <a:t>customer</a:t>
            </a:r>
            <a:r>
              <a:rPr lang="sv-SE" sz="1700" dirty="0"/>
              <a:t> situations</a:t>
            </a:r>
            <a:r>
              <a:rPr lang="sv-SE" sz="1700" b="0" dirty="0"/>
              <a:t> (</a:t>
            </a:r>
            <a:r>
              <a:rPr lang="sv-SE" sz="1700" b="0" dirty="0" err="1"/>
              <a:t>don’t</a:t>
            </a:r>
            <a:r>
              <a:rPr lang="sv-SE" sz="1700" b="0" dirty="0"/>
              <a:t> </a:t>
            </a:r>
            <a:r>
              <a:rPr lang="sv-SE" sz="1700" b="0" dirty="0" err="1"/>
              <a:t>tell</a:t>
            </a:r>
            <a:r>
              <a:rPr lang="sv-SE" sz="1700" b="0" dirty="0"/>
              <a:t> </a:t>
            </a:r>
            <a:r>
              <a:rPr lang="sv-SE" sz="1700" b="0" dirty="0" err="1"/>
              <a:t>which</a:t>
            </a:r>
            <a:r>
              <a:rPr lang="sv-SE" sz="1700" b="0" dirty="0"/>
              <a:t>). </a:t>
            </a:r>
            <a:r>
              <a:rPr lang="sv-SE" sz="1700" b="0" i="1" dirty="0" err="1"/>
              <a:t>Don’t</a:t>
            </a:r>
            <a:r>
              <a:rPr lang="sv-SE" sz="1700" b="0" i="1" dirty="0"/>
              <a:t> </a:t>
            </a:r>
            <a:r>
              <a:rPr lang="sv-SE" sz="1700" b="0" i="1" dirty="0" err="1"/>
              <a:t>give</a:t>
            </a:r>
            <a:r>
              <a:rPr lang="sv-SE" sz="1700" b="0" i="1" dirty="0"/>
              <a:t> </a:t>
            </a:r>
            <a:r>
              <a:rPr lang="sv-SE" sz="1700" b="0" i="1" dirty="0" err="1"/>
              <a:t>everything</a:t>
            </a:r>
            <a:r>
              <a:rPr lang="sv-SE" sz="1700" b="0" i="1" dirty="0"/>
              <a:t> </a:t>
            </a:r>
            <a:r>
              <a:rPr lang="sv-SE" sz="1700" b="0" i="1" dirty="0" err="1"/>
              <a:t>away</a:t>
            </a:r>
            <a:r>
              <a:rPr lang="sv-SE" sz="1700" b="0" i="1" dirty="0"/>
              <a:t> at </a:t>
            </a:r>
            <a:r>
              <a:rPr lang="sv-SE" sz="1700" b="0" i="1" dirty="0" err="1"/>
              <a:t>once</a:t>
            </a:r>
            <a:r>
              <a:rPr lang="sv-SE" sz="1700" b="0" i="1" dirty="0"/>
              <a:t>!! </a:t>
            </a:r>
          </a:p>
          <a:p>
            <a:pPr marL="609585" indent="-609585">
              <a:buFont typeface="+mj-lt"/>
              <a:buAutoNum type="arabicPeriod"/>
            </a:pPr>
            <a:r>
              <a:rPr lang="sv-SE" sz="1700" b="0" dirty="0"/>
              <a:t>NCAB: </a:t>
            </a:r>
            <a:r>
              <a:rPr lang="sv-SE" sz="1700" dirty="0"/>
              <a:t>Start </a:t>
            </a:r>
            <a:r>
              <a:rPr lang="sv-SE" sz="1700" dirty="0" err="1"/>
              <a:t>your</a:t>
            </a:r>
            <a:r>
              <a:rPr lang="sv-SE" sz="1700" dirty="0"/>
              <a:t> </a:t>
            </a:r>
            <a:r>
              <a:rPr lang="sv-SE" sz="1700" dirty="0" err="1"/>
              <a:t>quote</a:t>
            </a:r>
            <a:r>
              <a:rPr lang="sv-SE" sz="1700" dirty="0"/>
              <a:t> </a:t>
            </a:r>
            <a:r>
              <a:rPr lang="sv-SE" sz="1700" dirty="0" err="1"/>
              <a:t>needs</a:t>
            </a:r>
            <a:r>
              <a:rPr lang="sv-SE" sz="1700" dirty="0"/>
              <a:t> </a:t>
            </a:r>
            <a:r>
              <a:rPr lang="sv-SE" sz="1700" dirty="0" err="1"/>
              <a:t>analysis</a:t>
            </a:r>
            <a:r>
              <a:rPr lang="sv-SE" sz="1700" b="0" dirty="0"/>
              <a:t>! </a:t>
            </a:r>
            <a:r>
              <a:rPr lang="sv-SE" sz="1700" b="0" i="1" dirty="0" err="1"/>
              <a:t>Use</a:t>
            </a:r>
            <a:r>
              <a:rPr lang="sv-SE" sz="1700" b="0" i="1" dirty="0"/>
              <a:t> the </a:t>
            </a:r>
            <a:r>
              <a:rPr lang="sv-SE" sz="1700" b="0" i="1" dirty="0" err="1"/>
              <a:t>cheat-sheet</a:t>
            </a:r>
            <a:r>
              <a:rPr lang="sv-SE" sz="1700" b="0" i="1" dirty="0"/>
              <a:t> to </a:t>
            </a:r>
            <a:r>
              <a:rPr lang="sv-SE" sz="1700" b="0" i="1" dirty="0" err="1"/>
              <a:t>negotiate</a:t>
            </a:r>
            <a:r>
              <a:rPr lang="sv-SE" sz="1700" b="0" i="1" dirty="0"/>
              <a:t>. </a:t>
            </a:r>
            <a:br>
              <a:rPr lang="sv-SE" sz="1700" b="0" dirty="0"/>
            </a:br>
            <a:r>
              <a:rPr lang="sv-SE" sz="1700" b="0" dirty="0" err="1"/>
              <a:t>Roleplay</a:t>
            </a:r>
            <a:r>
              <a:rPr lang="sv-SE" sz="1700" b="0" dirty="0"/>
              <a:t> for </a:t>
            </a:r>
            <a:r>
              <a:rPr lang="sv-SE" sz="1700" b="0" dirty="0" err="1"/>
              <a:t>about</a:t>
            </a:r>
            <a:r>
              <a:rPr lang="sv-SE" sz="1700" b="0" dirty="0"/>
              <a:t> 5 min. </a:t>
            </a:r>
          </a:p>
          <a:p>
            <a:pPr marL="609585" indent="-609585">
              <a:buFont typeface="+mj-lt"/>
              <a:buAutoNum type="arabicPeriod"/>
            </a:pPr>
            <a:r>
              <a:rPr lang="sv-SE" sz="1700" b="0" dirty="0"/>
              <a:t>Coach: </a:t>
            </a:r>
            <a:r>
              <a:rPr lang="sv-SE" sz="1700" b="0" dirty="0" err="1"/>
              <a:t>Give</a:t>
            </a:r>
            <a:r>
              <a:rPr lang="sv-SE" sz="1700" b="0" dirty="0"/>
              <a:t> feedback to NCAB.</a:t>
            </a:r>
            <a:r>
              <a:rPr lang="sv-SE" sz="1700" b="0" i="1" dirty="0"/>
              <a:t>.</a:t>
            </a:r>
            <a:r>
              <a:rPr lang="sv-SE" sz="1700" b="0" dirty="0"/>
              <a:t> </a:t>
            </a:r>
          </a:p>
          <a:p>
            <a:pPr marL="609585" indent="-609585">
              <a:buFont typeface="+mj-lt"/>
              <a:buAutoNum type="arabicPeriod"/>
            </a:pPr>
            <a:r>
              <a:rPr lang="sv-SE" sz="1700" dirty="0" err="1"/>
              <a:t>Rotate</a:t>
            </a:r>
            <a:r>
              <a:rPr lang="sv-SE" sz="1700" b="0" dirty="0"/>
              <a:t>! </a:t>
            </a:r>
          </a:p>
          <a:p>
            <a:pPr marL="0" indent="0">
              <a:buNone/>
            </a:pPr>
            <a:r>
              <a:rPr lang="sv-SE" sz="1700" b="0" dirty="0" err="1"/>
              <a:t>You</a:t>
            </a:r>
            <a:r>
              <a:rPr lang="sv-SE" sz="1700" b="0" dirty="0"/>
              <a:t> </a:t>
            </a:r>
            <a:r>
              <a:rPr lang="sv-SE" sz="1700" b="0" dirty="0" err="1"/>
              <a:t>will</a:t>
            </a:r>
            <a:r>
              <a:rPr lang="sv-SE" sz="1700" b="0" dirty="0"/>
              <a:t> be 3-4 persons per </a:t>
            </a:r>
            <a:r>
              <a:rPr lang="sv-SE" sz="1700" b="0" dirty="0" err="1"/>
              <a:t>room</a:t>
            </a:r>
            <a:r>
              <a:rPr lang="sv-SE" sz="1700" b="0" dirty="0"/>
              <a:t> and </a:t>
            </a:r>
            <a:r>
              <a:rPr lang="sv-SE" sz="1700" b="0" dirty="0" err="1"/>
              <a:t>you</a:t>
            </a:r>
            <a:r>
              <a:rPr lang="sv-SE" sz="1700" b="0" dirty="0"/>
              <a:t> </a:t>
            </a:r>
            <a:r>
              <a:rPr lang="sv-SE" sz="1700" b="0" dirty="0" err="1"/>
              <a:t>have</a:t>
            </a:r>
            <a:r>
              <a:rPr lang="sv-SE" sz="1700" b="0" dirty="0"/>
              <a:t> 15-20 min.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00" y="906808"/>
            <a:ext cx="1228144" cy="62721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268037" y="1692000"/>
            <a:ext cx="3477847" cy="3433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/>
              <a:t>VALIDATING RFQ-CHECKLIST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dirty="0"/>
              <a:t>Is it a high opportunity customer?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dirty="0"/>
              <a:t>Is it a high opportunity project?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dirty="0"/>
              <a:t>How can we add value?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dirty="0"/>
              <a:t>What are their needs beyond the RFQ? </a:t>
            </a:r>
            <a:br>
              <a:rPr lang="en-US" dirty="0"/>
            </a:br>
            <a:r>
              <a:rPr lang="en-US" dirty="0"/>
              <a:t>(+ End customer?) </a:t>
            </a:r>
          </a:p>
        </p:txBody>
      </p:sp>
    </p:spTree>
    <p:extLst>
      <p:ext uri="{BB962C8B-B14F-4D97-AF65-F5344CB8AC3E}">
        <p14:creationId xmlns:p14="http://schemas.microsoft.com/office/powerpoint/2010/main" val="372080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8"/>
          <p:cNvSpPr/>
          <p:nvPr/>
        </p:nvSpPr>
        <p:spPr>
          <a:xfrm>
            <a:off x="-1" y="-88899"/>
            <a:ext cx="12407900" cy="6946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1895" y="3705405"/>
            <a:ext cx="4963194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RFQ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DTAM = €1M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1st NCAB order = May 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Hit-rate = 15%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Quote requirement = 8L HDI, AS9100 needed, 150um annular ring, high TG, material.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50, 500, 1000 pcs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21895" y="474545"/>
            <a:ext cx="9763856" cy="627217"/>
          </a:xfrm>
        </p:spPr>
        <p:txBody>
          <a:bodyPr anchor="ctr">
            <a:noAutofit/>
          </a:bodyPr>
          <a:lstStyle/>
          <a:p>
            <a:r>
              <a:rPr lang="sv-SE" sz="2000" dirty="0"/>
              <a:t>Breakout room – 3 types of RFQs</a:t>
            </a:r>
            <a:endParaRPr lang="en-US" sz="2000" b="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767046" y="1166485"/>
            <a:ext cx="4963194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RFQ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DTAM = €3M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1st NCAB order = May 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Hit-rate = 5%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Quote requirement = 8L HDI, ISO13485 needed.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50, 5K, 10K pcs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0751" y="1166485"/>
            <a:ext cx="49631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RFQ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DTAM = €3M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1st NCAB order = May 2019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Hit-rate = 35%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Quote requirement = 2L, high frequency/microwave material, 10K/EAU</a:t>
            </a:r>
          </a:p>
        </p:txBody>
      </p:sp>
    </p:spTree>
    <p:extLst>
      <p:ext uri="{BB962C8B-B14F-4D97-AF65-F5344CB8AC3E}">
        <p14:creationId xmlns:p14="http://schemas.microsoft.com/office/powerpoint/2010/main" val="254464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Factory price &amp; PCB costs</a:t>
            </a:r>
          </a:p>
        </p:txBody>
      </p:sp>
    </p:spTree>
    <p:extLst>
      <p:ext uri="{BB962C8B-B14F-4D97-AF65-F5344CB8AC3E}">
        <p14:creationId xmlns:p14="http://schemas.microsoft.com/office/powerpoint/2010/main" val="24740197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the cost of PCB built of?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4872"/>
            <a:ext cx="12207485" cy="473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461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the cost of PCB built of?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440605"/>
              </p:ext>
            </p:extLst>
          </p:nvPr>
        </p:nvGraphicFramePr>
        <p:xfrm>
          <a:off x="697921" y="3146492"/>
          <a:ext cx="3347605" cy="2561940"/>
        </p:xfrm>
        <a:graphic>
          <a:graphicData uri="http://schemas.openxmlformats.org/drawingml/2006/table">
            <a:tbl>
              <a:tblPr/>
              <a:tblGrid>
                <a:gridCol w="1933124">
                  <a:extLst>
                    <a:ext uri="{9D8B030D-6E8A-4147-A177-3AD203B41FA5}">
                      <a16:colId xmlns:a16="http://schemas.microsoft.com/office/drawing/2014/main" val="1525373309"/>
                    </a:ext>
                  </a:extLst>
                </a:gridCol>
                <a:gridCol w="1414481">
                  <a:extLst>
                    <a:ext uri="{9D8B030D-6E8A-4147-A177-3AD203B41FA5}">
                      <a16:colId xmlns:a16="http://schemas.microsoft.com/office/drawing/2014/main" val="2277796822"/>
                    </a:ext>
                  </a:extLst>
                </a:gridCol>
              </a:tblGrid>
              <a:tr h="256194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Circuit Size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 x 115 mm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445464"/>
                  </a:ext>
                </a:extLst>
              </a:tr>
              <a:tr h="256194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Panel Size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230 x 250 mm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759938"/>
                  </a:ext>
                </a:extLst>
              </a:tr>
              <a:tr h="256194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No c/p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4 up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870895"/>
                  </a:ext>
                </a:extLst>
              </a:tr>
              <a:tr h="256194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of layer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572422"/>
                  </a:ext>
                </a:extLst>
              </a:tr>
              <a:tr h="256194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FR4 Tg150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13102"/>
                  </a:ext>
                </a:extLst>
              </a:tr>
              <a:tr h="256194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Finish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ENIG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452054"/>
                  </a:ext>
                </a:extLst>
              </a:tr>
              <a:tr h="256194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Ext. Base Copper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433511"/>
                  </a:ext>
                </a:extLst>
              </a:tr>
              <a:tr h="256194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Solder Mask </a:t>
                      </a:r>
                      <a:r>
                        <a:rPr lang="en-GB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160042"/>
                  </a:ext>
                </a:extLst>
              </a:tr>
              <a:tr h="256194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Impedance Control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 +/- 10%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151547"/>
                  </a:ext>
                </a:extLst>
              </a:tr>
              <a:tr h="256194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Batch Quantity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 </a:t>
                      </a:r>
                      <a:r>
                        <a:rPr lang="en-GB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ccts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755591"/>
                  </a:ext>
                </a:extLst>
              </a:tr>
            </a:tbl>
          </a:graphicData>
        </a:graphic>
      </p:graphicFrame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4177487" y="2090382"/>
            <a:ext cx="6596532" cy="5918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SQM = ((</a:t>
            </a:r>
            <a:r>
              <a:rPr lang="en-US" sz="2400" dirty="0" err="1">
                <a:solidFill>
                  <a:srgbClr val="FF0000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pnl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size in </a:t>
            </a:r>
            <a:r>
              <a:rPr lang="en-US" sz="2400" dirty="0" err="1">
                <a:solidFill>
                  <a:srgbClr val="FF0000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sqm</a:t>
            </a:r>
            <a:r>
              <a:rPr lang="en-US" sz="24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) ÷ </a:t>
            </a:r>
            <a:r>
              <a:rPr lang="en-US" sz="2400" dirty="0" err="1">
                <a:solidFill>
                  <a:schemeClr val="accent1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no.of</a:t>
            </a:r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c/p</a:t>
            </a:r>
            <a:r>
              <a:rPr lang="en-US" sz="24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)) x batch </a:t>
            </a:r>
            <a:r>
              <a:rPr lang="en-US" sz="2400" dirty="0" err="1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qty</a:t>
            </a:r>
            <a:endParaRPr lang="en-US" sz="2400" dirty="0"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0" name="Bent-Up Arrow 9"/>
          <p:cNvSpPr/>
          <p:nvPr/>
        </p:nvSpPr>
        <p:spPr>
          <a:xfrm>
            <a:off x="4048298" y="3084377"/>
            <a:ext cx="2684151" cy="532014"/>
          </a:xfrm>
          <a:prstGeom prst="bentUpArrow">
            <a:avLst>
              <a:gd name="adj1" fmla="val 18824"/>
              <a:gd name="adj2" fmla="val 25000"/>
              <a:gd name="adj3" fmla="val 25000"/>
            </a:avLst>
          </a:prstGeom>
          <a:solidFill>
            <a:srgbClr val="D53D20"/>
          </a:solidFill>
          <a:ln>
            <a:solidFill>
              <a:srgbClr val="D53D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1" name="Bent-Up Arrow 10"/>
          <p:cNvSpPr/>
          <p:nvPr/>
        </p:nvSpPr>
        <p:spPr>
          <a:xfrm>
            <a:off x="4045526" y="3084377"/>
            <a:ext cx="4054866" cy="807642"/>
          </a:xfrm>
          <a:prstGeom prst="bentUpArrow">
            <a:avLst>
              <a:gd name="adj1" fmla="val 12649"/>
              <a:gd name="adj2" fmla="val 15736"/>
              <a:gd name="adj3" fmla="val 16766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Bent-Up Arrow 11"/>
          <p:cNvSpPr/>
          <p:nvPr/>
        </p:nvSpPr>
        <p:spPr>
          <a:xfrm>
            <a:off x="4045527" y="3084377"/>
            <a:ext cx="4889752" cy="2568174"/>
          </a:xfrm>
          <a:prstGeom prst="bentUpArrow">
            <a:avLst>
              <a:gd name="adj1" fmla="val 3910"/>
              <a:gd name="adj2" fmla="val 4831"/>
              <a:gd name="adj3" fmla="val 5255"/>
            </a:avLst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4207684" y="3246248"/>
            <a:ext cx="2319251" cy="2620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Panel Size in meter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07777" y="3518898"/>
            <a:ext cx="2319251" cy="2620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No c/p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93883" y="5271933"/>
            <a:ext cx="2319251" cy="2620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Batch Quantity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Content Placeholder 3"/>
          <p:cNvSpPr txBox="1">
            <a:spLocks/>
          </p:cNvSpPr>
          <p:nvPr/>
        </p:nvSpPr>
        <p:spPr>
          <a:xfrm>
            <a:off x="570214" y="1440000"/>
            <a:ext cx="4626040" cy="6841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178" indent="-457178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7168" indent="-457178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2865" indent="-342882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82857" indent="-342882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2847" indent="-342882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42838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2828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2820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82810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2400" dirty="0"/>
              <a:t>Calculate the </a:t>
            </a:r>
            <a:r>
              <a:rPr lang="en-US" sz="2400" dirty="0" err="1"/>
              <a:t>sqm</a:t>
            </a:r>
            <a:r>
              <a:rPr lang="en-US" sz="2400" dirty="0"/>
              <a:t> / batch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  <p:sp>
        <p:nvSpPr>
          <p:cNvPr id="17" name="Content Placeholder 3"/>
          <p:cNvSpPr txBox="1">
            <a:spLocks/>
          </p:cNvSpPr>
          <p:nvPr/>
        </p:nvSpPr>
        <p:spPr>
          <a:xfrm>
            <a:off x="4207684" y="5675800"/>
            <a:ext cx="6596532" cy="555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178" indent="-457178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7168" indent="-457178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2865" indent="-342882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82857" indent="-342882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2847" indent="-342882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42838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2828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2820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82810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SQM =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0,014375</a:t>
            </a:r>
            <a:r>
              <a:rPr lang="en-US" sz="28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x 1000 = 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14,38</a:t>
            </a:r>
            <a:r>
              <a:rPr lang="en-US" sz="28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sqm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endParaRPr lang="en-US" sz="2800" dirty="0"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/>
          </a:p>
        </p:txBody>
      </p:sp>
      <p:sp>
        <p:nvSpPr>
          <p:cNvPr id="18" name="Content Placeholder 3"/>
          <p:cNvSpPr txBox="1">
            <a:spLocks/>
          </p:cNvSpPr>
          <p:nvPr/>
        </p:nvSpPr>
        <p:spPr>
          <a:xfrm>
            <a:off x="4177487" y="2654126"/>
            <a:ext cx="6596532" cy="5958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178" indent="-457178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7168" indent="-457178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2865" indent="-342882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82857" indent="-342882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2847" indent="-342882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42838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2828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2820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82810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SQM = ((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0,230m x 0,250m</a:t>
            </a:r>
            <a:r>
              <a:rPr lang="en-US" sz="24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)÷ </a:t>
            </a:r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4</a:t>
            </a:r>
            <a:r>
              <a:rPr lang="en-US" sz="24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) x 1000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0053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 animBg="1"/>
      <p:bldP spid="11" grpId="0" animBg="1"/>
      <p:bldP spid="12" grpId="0" animBg="1"/>
      <p:bldP spid="13" grpId="0"/>
      <p:bldP spid="14" grpId="0"/>
      <p:bldP spid="15" grpId="0"/>
      <p:bldP spid="1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317" y="3037935"/>
            <a:ext cx="5860472" cy="1688731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90598" y="2104566"/>
          <a:ext cx="3347605" cy="2561940"/>
        </p:xfrm>
        <a:graphic>
          <a:graphicData uri="http://schemas.openxmlformats.org/drawingml/2006/table">
            <a:tbl>
              <a:tblPr/>
              <a:tblGrid>
                <a:gridCol w="1933124">
                  <a:extLst>
                    <a:ext uri="{9D8B030D-6E8A-4147-A177-3AD203B41FA5}">
                      <a16:colId xmlns:a16="http://schemas.microsoft.com/office/drawing/2014/main" val="1525373309"/>
                    </a:ext>
                  </a:extLst>
                </a:gridCol>
                <a:gridCol w="1414481">
                  <a:extLst>
                    <a:ext uri="{9D8B030D-6E8A-4147-A177-3AD203B41FA5}">
                      <a16:colId xmlns:a16="http://schemas.microsoft.com/office/drawing/2014/main" val="2277796822"/>
                    </a:ext>
                  </a:extLst>
                </a:gridCol>
              </a:tblGrid>
              <a:tr h="25619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Circuit Size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 x 115 mm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445464"/>
                  </a:ext>
                </a:extLst>
              </a:tr>
              <a:tr h="25619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Panel Size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230 x 250 mm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759938"/>
                  </a:ext>
                </a:extLst>
              </a:tr>
              <a:tr h="25619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 c/p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up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870895"/>
                  </a:ext>
                </a:extLst>
              </a:tr>
              <a:tr h="25619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No of layer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4L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572422"/>
                  </a:ext>
                </a:extLst>
              </a:tr>
              <a:tr h="25619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FR4 Tg150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13102"/>
                  </a:ext>
                </a:extLst>
              </a:tr>
              <a:tr h="25619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Finish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ENIG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452054"/>
                  </a:ext>
                </a:extLst>
              </a:tr>
              <a:tr h="25619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Ext. Base Copper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433511"/>
                  </a:ext>
                </a:extLst>
              </a:tr>
              <a:tr h="25619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Solder Mask </a:t>
                      </a:r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160042"/>
                  </a:ext>
                </a:extLst>
              </a:tr>
              <a:tr h="25619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Impedance Control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 +/- 10%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151547"/>
                  </a:ext>
                </a:extLst>
              </a:tr>
              <a:tr h="25619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Batch Quantity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 </a:t>
                      </a:r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ccts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755591"/>
                  </a:ext>
                </a:extLst>
              </a:tr>
            </a:tbl>
          </a:graphicData>
        </a:graphic>
      </p:graphicFrame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498813" y="875227"/>
            <a:ext cx="10878062" cy="28384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2. Choose the base price from the matrix based on number of layer and         </a:t>
            </a:r>
            <a:r>
              <a:rPr lang="en-US" sz="24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SQM.</a:t>
            </a:r>
          </a:p>
        </p:txBody>
      </p:sp>
      <p:sp>
        <p:nvSpPr>
          <p:cNvPr id="8" name="Rectangle 7"/>
          <p:cNvSpPr/>
          <p:nvPr/>
        </p:nvSpPr>
        <p:spPr>
          <a:xfrm>
            <a:off x="6492240" y="3092335"/>
            <a:ext cx="2169622" cy="723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702615" y="2248616"/>
            <a:ext cx="20133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SQM = 14.38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38255" y="3699160"/>
            <a:ext cx="3250276" cy="2660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7417724" y="3287648"/>
            <a:ext cx="570807" cy="6775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Elbow Connector 20"/>
          <p:cNvCxnSpPr/>
          <p:nvPr/>
        </p:nvCxnSpPr>
        <p:spPr>
          <a:xfrm>
            <a:off x="3634480" y="3045607"/>
            <a:ext cx="1103775" cy="786559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2"/>
          </p:cNvCxnSpPr>
          <p:nvPr/>
        </p:nvCxnSpPr>
        <p:spPr>
          <a:xfrm flipH="1">
            <a:off x="7703128" y="2710281"/>
            <a:ext cx="6178" cy="577369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937844" y="5034521"/>
            <a:ext cx="35137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Base Price = 106 $/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sqm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31" name="Straight Arrow Connector 30"/>
          <p:cNvCxnSpPr>
            <a:stCxn id="29" idx="0"/>
          </p:cNvCxnSpPr>
          <p:nvPr/>
        </p:nvCxnSpPr>
        <p:spPr>
          <a:xfrm flipV="1">
            <a:off x="7694708" y="4023358"/>
            <a:ext cx="8420" cy="101116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59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 animBg="1"/>
      <p:bldP spid="18" grpId="0" animBg="1"/>
      <p:bldP spid="2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958" y="3149239"/>
            <a:ext cx="4064031" cy="3869757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31" y="1092085"/>
            <a:ext cx="9296400" cy="40005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9517452" y="248652"/>
          <a:ext cx="2552355" cy="2486960"/>
        </p:xfrm>
        <a:graphic>
          <a:graphicData uri="http://schemas.openxmlformats.org/drawingml/2006/table">
            <a:tbl>
              <a:tblPr/>
              <a:tblGrid>
                <a:gridCol w="1473895">
                  <a:extLst>
                    <a:ext uri="{9D8B030D-6E8A-4147-A177-3AD203B41FA5}">
                      <a16:colId xmlns:a16="http://schemas.microsoft.com/office/drawing/2014/main" val="1525373309"/>
                    </a:ext>
                  </a:extLst>
                </a:gridCol>
                <a:gridCol w="1078460">
                  <a:extLst>
                    <a:ext uri="{9D8B030D-6E8A-4147-A177-3AD203B41FA5}">
                      <a16:colId xmlns:a16="http://schemas.microsoft.com/office/drawing/2014/main" val="2277796822"/>
                    </a:ext>
                  </a:extLst>
                </a:gridCol>
              </a:tblGrid>
              <a:tr h="248696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Circuit Size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 x 115 mm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445464"/>
                  </a:ext>
                </a:extLst>
              </a:tr>
              <a:tr h="248696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Panel Size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230 x 250 mm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759938"/>
                  </a:ext>
                </a:extLst>
              </a:tr>
              <a:tr h="248696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 c/p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up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870895"/>
                  </a:ext>
                </a:extLst>
              </a:tr>
              <a:tr h="248696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 of layer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572422"/>
                  </a:ext>
                </a:extLst>
              </a:tr>
              <a:tr h="248696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FR4 Tg150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13102"/>
                  </a:ext>
                </a:extLst>
              </a:tr>
              <a:tr h="248696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Finish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ENIG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452054"/>
                  </a:ext>
                </a:extLst>
              </a:tr>
              <a:tr h="248696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Ext. Base Copper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433511"/>
                  </a:ext>
                </a:extLst>
              </a:tr>
              <a:tr h="248696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Solder Mask </a:t>
                      </a:r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160042"/>
                  </a:ext>
                </a:extLst>
              </a:tr>
              <a:tr h="248696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Impedance Control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 +/- 10%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151547"/>
                  </a:ext>
                </a:extLst>
              </a:tr>
              <a:tr h="248696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Batch Quantity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 </a:t>
                      </a:r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ccts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755591"/>
                  </a:ext>
                </a:extLst>
              </a:tr>
            </a:tbl>
          </a:graphicData>
        </a:graphic>
      </p:graphicFrame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596139" y="486744"/>
            <a:ext cx="6460276" cy="28384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3. Calculate the adders</a:t>
            </a:r>
            <a:r>
              <a:rPr lang="en-US" sz="24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6492240" y="3092335"/>
            <a:ext cx="2169622" cy="723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2392471" y="1731280"/>
            <a:ext cx="588112" cy="2603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036750" y="3887645"/>
            <a:ext cx="3029519" cy="10806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Base Price</a:t>
            </a:r>
          </a:p>
          <a:p>
            <a:pPr algn="ctr"/>
            <a:r>
              <a:rPr lang="en-US" b="1" dirty="0">
                <a:solidFill>
                  <a:srgbClr val="000000"/>
                </a:solidFill>
              </a:rPr>
              <a:t>= 106 $/</a:t>
            </a:r>
            <a:r>
              <a:rPr lang="en-US" b="1" dirty="0" err="1">
                <a:solidFill>
                  <a:srgbClr val="000000"/>
                </a:solidFill>
              </a:rPr>
              <a:t>sqm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45419" y="1778696"/>
            <a:ext cx="1871896" cy="1753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Down Arrow 12"/>
          <p:cNvSpPr/>
          <p:nvPr/>
        </p:nvSpPr>
        <p:spPr>
          <a:xfrm>
            <a:off x="2613382" y="1540701"/>
            <a:ext cx="129818" cy="19057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9517452" y="3454841"/>
            <a:ext cx="2710591" cy="2958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0000"/>
                </a:solidFill>
                <a:latin typeface="Lucida Handwriting" panose="03010101010101010101" pitchFamily="66" charset="0"/>
              </a:rPr>
              <a:t>Base Price =            </a:t>
            </a:r>
            <a:r>
              <a:rPr lang="en-US" sz="1400" dirty="0">
                <a:solidFill>
                  <a:srgbClr val="FF0000"/>
                </a:solidFill>
                <a:latin typeface="Lucida Handwriting" panose="03010101010101010101" pitchFamily="66" charset="0"/>
              </a:rPr>
              <a:t>$106</a:t>
            </a:r>
            <a:endParaRPr lang="en-GB" sz="1400" dirty="0">
              <a:solidFill>
                <a:srgbClr val="000000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43684" y="4059801"/>
            <a:ext cx="3029519" cy="15196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Add Tg150</a:t>
            </a:r>
          </a:p>
          <a:p>
            <a:pPr algn="ctr"/>
            <a:r>
              <a:rPr lang="en-US" b="1" dirty="0">
                <a:solidFill>
                  <a:srgbClr val="000000"/>
                </a:solidFill>
              </a:rPr>
              <a:t>= +5%</a:t>
            </a:r>
          </a:p>
          <a:p>
            <a:pPr algn="ctr"/>
            <a:r>
              <a:rPr lang="en-US" b="1" dirty="0">
                <a:solidFill>
                  <a:srgbClr val="000000"/>
                </a:solidFill>
              </a:rPr>
              <a:t>= $106 x 0.05</a:t>
            </a:r>
          </a:p>
          <a:p>
            <a:pPr algn="ctr"/>
            <a:r>
              <a:rPr lang="en-US" b="1" dirty="0">
                <a:solidFill>
                  <a:srgbClr val="000000"/>
                </a:solidFill>
              </a:rPr>
              <a:t> = $5.3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363909" y="4237096"/>
            <a:ext cx="3029519" cy="10806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Add ENIG</a:t>
            </a:r>
          </a:p>
          <a:p>
            <a:pPr algn="ctr"/>
            <a:r>
              <a:rPr lang="en-US" b="1" dirty="0">
                <a:solidFill>
                  <a:srgbClr val="000000"/>
                </a:solidFill>
              </a:rPr>
              <a:t>  = + $20 / </a:t>
            </a:r>
            <a:r>
              <a:rPr lang="en-US" b="1" dirty="0" err="1">
                <a:solidFill>
                  <a:srgbClr val="000000"/>
                </a:solidFill>
              </a:rPr>
              <a:t>sqm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33491" y="4398165"/>
            <a:ext cx="3029519" cy="17758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Add 70um base copper on external layers</a:t>
            </a:r>
          </a:p>
          <a:p>
            <a:pPr algn="ctr"/>
            <a:r>
              <a:rPr lang="en-US" b="1" dirty="0">
                <a:solidFill>
                  <a:srgbClr val="000000"/>
                </a:solidFill>
              </a:rPr>
              <a:t>= 2 x $6 / </a:t>
            </a:r>
            <a:r>
              <a:rPr lang="en-US" b="1" dirty="0" err="1">
                <a:solidFill>
                  <a:srgbClr val="000000"/>
                </a:solidFill>
              </a:rPr>
              <a:t>sqm</a:t>
            </a:r>
            <a:endParaRPr lang="en-US" b="1" dirty="0">
              <a:solidFill>
                <a:srgbClr val="000000"/>
              </a:solidFill>
            </a:endParaRPr>
          </a:p>
          <a:p>
            <a:pPr algn="ctr"/>
            <a:r>
              <a:rPr lang="en-US" b="1" dirty="0">
                <a:solidFill>
                  <a:srgbClr val="000000"/>
                </a:solidFill>
              </a:rPr>
              <a:t>= + $12 / </a:t>
            </a:r>
            <a:r>
              <a:rPr lang="en-US" b="1" dirty="0" err="1">
                <a:solidFill>
                  <a:srgbClr val="000000"/>
                </a:solidFill>
              </a:rPr>
              <a:t>sqm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05453" y="4614841"/>
            <a:ext cx="3029519" cy="15784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Add Black Solder Mask</a:t>
            </a:r>
          </a:p>
          <a:p>
            <a:pPr algn="ctr"/>
            <a:r>
              <a:rPr lang="en-US" b="1" dirty="0">
                <a:solidFill>
                  <a:srgbClr val="000000"/>
                </a:solidFill>
              </a:rPr>
              <a:t>= + $2 / </a:t>
            </a:r>
            <a:r>
              <a:rPr lang="en-US" b="1" dirty="0" err="1">
                <a:solidFill>
                  <a:srgbClr val="000000"/>
                </a:solidFill>
              </a:rPr>
              <a:t>sqm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73256" y="2538914"/>
            <a:ext cx="1107689" cy="1966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1830810" y="4081029"/>
            <a:ext cx="1107689" cy="1966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5218077" y="2753380"/>
            <a:ext cx="1555256" cy="1832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 flipV="1">
            <a:off x="7269398" y="4833252"/>
            <a:ext cx="1900002" cy="1959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7305294" y="1778696"/>
            <a:ext cx="958173" cy="2129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3474964" y="4819627"/>
            <a:ext cx="3737882" cy="15903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Add Impedance Control +/- 10%  </a:t>
            </a:r>
            <a:r>
              <a:rPr lang="en-US" b="1" dirty="0">
                <a:solidFill>
                  <a:srgbClr val="000000"/>
                </a:solidFill>
              </a:rPr>
              <a:t>= +5% of the base price</a:t>
            </a:r>
          </a:p>
          <a:p>
            <a:pPr algn="ctr"/>
            <a:r>
              <a:rPr lang="en-US" b="1" dirty="0">
                <a:solidFill>
                  <a:srgbClr val="000000"/>
                </a:solidFill>
              </a:rPr>
              <a:t>= $106 x 0.05 </a:t>
            </a:r>
          </a:p>
          <a:p>
            <a:pPr algn="ctr"/>
            <a:r>
              <a:rPr lang="en-US" b="1" dirty="0">
                <a:solidFill>
                  <a:srgbClr val="000000"/>
                </a:solidFill>
              </a:rPr>
              <a:t>= $5.3 / </a:t>
            </a:r>
            <a:r>
              <a:rPr lang="en-US" b="1" dirty="0" err="1">
                <a:solidFill>
                  <a:srgbClr val="000000"/>
                </a:solidFill>
              </a:rPr>
              <a:t>sqm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11269133" y="711200"/>
            <a:ext cx="338667" cy="56726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Down Arrow 26"/>
          <p:cNvSpPr/>
          <p:nvPr/>
        </p:nvSpPr>
        <p:spPr>
          <a:xfrm>
            <a:off x="11074396" y="924865"/>
            <a:ext cx="338667" cy="56726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Down Arrow 27"/>
          <p:cNvSpPr/>
          <p:nvPr/>
        </p:nvSpPr>
        <p:spPr>
          <a:xfrm>
            <a:off x="11065929" y="1164013"/>
            <a:ext cx="338667" cy="56726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Down Arrow 29"/>
          <p:cNvSpPr/>
          <p:nvPr/>
        </p:nvSpPr>
        <p:spPr>
          <a:xfrm>
            <a:off x="11046250" y="1447646"/>
            <a:ext cx="338667" cy="56726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Down Arrow 30"/>
          <p:cNvSpPr/>
          <p:nvPr/>
        </p:nvSpPr>
        <p:spPr>
          <a:xfrm>
            <a:off x="11351051" y="1650848"/>
            <a:ext cx="338667" cy="56726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9525058" y="3818027"/>
            <a:ext cx="2710591" cy="329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0000"/>
                </a:solidFill>
                <a:latin typeface="Lucida Handwriting" panose="03010101010101010101" pitchFamily="66" charset="0"/>
              </a:rPr>
              <a:t>+ </a:t>
            </a:r>
            <a:r>
              <a:rPr lang="en-US" sz="1400" dirty="0" err="1">
                <a:solidFill>
                  <a:srgbClr val="000000"/>
                </a:solidFill>
                <a:latin typeface="Lucida Handwriting" panose="03010101010101010101" pitchFamily="66" charset="0"/>
              </a:rPr>
              <a:t>Tg</a:t>
            </a:r>
            <a:r>
              <a:rPr lang="en-US" sz="1400" dirty="0">
                <a:solidFill>
                  <a:srgbClr val="000000"/>
                </a:solidFill>
                <a:latin typeface="Lucida Handwriting" panose="03010101010101010101" pitchFamily="66" charset="0"/>
              </a:rPr>
              <a:t> 150 =            </a:t>
            </a:r>
            <a:r>
              <a:rPr lang="en-US" sz="1400" dirty="0">
                <a:solidFill>
                  <a:srgbClr val="FF0000"/>
                </a:solidFill>
                <a:latin typeface="Lucida Handwriting" panose="03010101010101010101" pitchFamily="66" charset="0"/>
              </a:rPr>
              <a:t>+ $5.3</a:t>
            </a:r>
            <a:endParaRPr lang="en-GB" sz="1400" dirty="0">
              <a:solidFill>
                <a:srgbClr val="FF0000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517452" y="4205491"/>
            <a:ext cx="2710591" cy="317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0000"/>
                </a:solidFill>
                <a:latin typeface="Lucida Handwriting" panose="03010101010101010101" pitchFamily="66" charset="0"/>
              </a:rPr>
              <a:t>+ </a:t>
            </a:r>
            <a:r>
              <a:rPr lang="en-US" sz="1400" dirty="0" err="1">
                <a:solidFill>
                  <a:srgbClr val="000000"/>
                </a:solidFill>
                <a:latin typeface="Lucida Handwriting" panose="03010101010101010101" pitchFamily="66" charset="0"/>
              </a:rPr>
              <a:t>Enig</a:t>
            </a:r>
            <a:r>
              <a:rPr lang="en-US" sz="1400" dirty="0">
                <a:solidFill>
                  <a:srgbClr val="000000"/>
                </a:solidFill>
                <a:latin typeface="Lucida Handwriting" panose="03010101010101010101" pitchFamily="66" charset="0"/>
              </a:rPr>
              <a:t> =               </a:t>
            </a:r>
            <a:r>
              <a:rPr lang="en-US" sz="1400" dirty="0">
                <a:solidFill>
                  <a:srgbClr val="FF0000"/>
                </a:solidFill>
                <a:latin typeface="Lucida Handwriting" panose="03010101010101010101" pitchFamily="66" charset="0"/>
              </a:rPr>
              <a:t>+ $20</a:t>
            </a:r>
          </a:p>
        </p:txBody>
      </p:sp>
      <p:sp>
        <p:nvSpPr>
          <p:cNvPr id="35" name="Rectangle 34"/>
          <p:cNvSpPr/>
          <p:nvPr/>
        </p:nvSpPr>
        <p:spPr>
          <a:xfrm>
            <a:off x="9513580" y="4561562"/>
            <a:ext cx="2710591" cy="334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0000"/>
                </a:solidFill>
                <a:latin typeface="Lucida Handwriting" panose="03010101010101010101" pitchFamily="66" charset="0"/>
              </a:rPr>
              <a:t>+ 70um =             </a:t>
            </a:r>
            <a:r>
              <a:rPr lang="en-US" sz="1400" dirty="0">
                <a:solidFill>
                  <a:srgbClr val="FF0000"/>
                </a:solidFill>
                <a:latin typeface="Lucida Handwriting" panose="03010101010101010101" pitchFamily="66" charset="0"/>
              </a:rPr>
              <a:t>+ $12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531470" y="4928855"/>
            <a:ext cx="2710591" cy="3657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0000"/>
                </a:solidFill>
                <a:latin typeface="Lucida Handwriting" panose="03010101010101010101" pitchFamily="66" charset="0"/>
              </a:rPr>
              <a:t>+ Black SM =       </a:t>
            </a:r>
            <a:r>
              <a:rPr lang="en-US" sz="1400" dirty="0">
                <a:solidFill>
                  <a:srgbClr val="FF0000"/>
                </a:solidFill>
                <a:latin typeface="Lucida Handwriting" panose="03010101010101010101" pitchFamily="66" charset="0"/>
              </a:rPr>
              <a:t>+ $2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513579" y="5303614"/>
            <a:ext cx="2710591" cy="372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0000"/>
                </a:solidFill>
                <a:latin typeface="Lucida Handwriting" panose="03010101010101010101" pitchFamily="66" charset="0"/>
              </a:rPr>
              <a:t>+ Imp. Cont. =     </a:t>
            </a:r>
            <a:r>
              <a:rPr lang="en-US" sz="1400" dirty="0">
                <a:solidFill>
                  <a:srgbClr val="FF0000"/>
                </a:solidFill>
                <a:latin typeface="Lucida Handwriting" panose="03010101010101010101" pitchFamily="66" charset="0"/>
              </a:rPr>
              <a:t>+ $5.3</a:t>
            </a:r>
          </a:p>
        </p:txBody>
      </p:sp>
      <p:sp>
        <p:nvSpPr>
          <p:cNvPr id="38" name="Rectangle 37"/>
          <p:cNvSpPr/>
          <p:nvPr/>
        </p:nvSpPr>
        <p:spPr>
          <a:xfrm>
            <a:off x="9476645" y="5851031"/>
            <a:ext cx="3240288" cy="372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0000"/>
                </a:solidFill>
                <a:latin typeface="Lucida Handwriting" panose="03010101010101010101" pitchFamily="66" charset="0"/>
              </a:rPr>
              <a:t>Total $/</a:t>
            </a:r>
            <a:r>
              <a:rPr lang="en-US" sz="1400" dirty="0" err="1">
                <a:solidFill>
                  <a:srgbClr val="000000"/>
                </a:solidFill>
                <a:latin typeface="Lucida Handwriting" panose="03010101010101010101" pitchFamily="66" charset="0"/>
              </a:rPr>
              <a:t>sqm</a:t>
            </a:r>
            <a:r>
              <a:rPr lang="en-US" sz="1400" dirty="0">
                <a:solidFill>
                  <a:srgbClr val="000000"/>
                </a:solidFill>
                <a:latin typeface="Lucida Handwriting" panose="03010101010101010101" pitchFamily="66" charset="0"/>
              </a:rPr>
              <a:t> =     </a:t>
            </a:r>
            <a:r>
              <a:rPr lang="en-US" sz="1600" b="1" dirty="0">
                <a:solidFill>
                  <a:srgbClr val="FF0000"/>
                </a:solidFill>
                <a:latin typeface="Lucida Handwriting" panose="03010101010101010101" pitchFamily="66" charset="0"/>
              </a:rPr>
              <a:t>$150,6</a:t>
            </a:r>
            <a:endParaRPr lang="en-GB" sz="1600" b="1" dirty="0">
              <a:solidFill>
                <a:srgbClr val="FF0000"/>
              </a:solidFill>
              <a:latin typeface="Lucida Handwriting" panose="03010101010101010101" pitchFamily="66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1127210" y="5723327"/>
            <a:ext cx="11370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37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 animBg="1"/>
      <p:bldP spid="10" grpId="1" animBg="1"/>
      <p:bldP spid="12" grpId="0" animBg="1"/>
      <p:bldP spid="13" grpId="0" animBg="1"/>
      <p:bldP spid="14" grpId="0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2" grpId="0" animBg="1"/>
      <p:bldP spid="23" grpId="0" animBg="1"/>
      <p:bldP spid="24" grpId="0" animBg="1"/>
      <p:bldP spid="25" grpId="0" animBg="1"/>
      <p:bldP spid="26" grpId="0" animBg="1"/>
      <p:bldP spid="20" grpId="0" animBg="1"/>
      <p:bldP spid="20" grpId="1" animBg="1"/>
      <p:bldP spid="2" grpId="0" animBg="1"/>
      <p:bldP spid="2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31" grpId="0" animBg="1"/>
      <p:bldP spid="31" grpId="1" animBg="1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825953"/>
              </p:ext>
            </p:extLst>
          </p:nvPr>
        </p:nvGraphicFramePr>
        <p:xfrm>
          <a:off x="697921" y="1932634"/>
          <a:ext cx="3347605" cy="2561940"/>
        </p:xfrm>
        <a:graphic>
          <a:graphicData uri="http://schemas.openxmlformats.org/drawingml/2006/table">
            <a:tbl>
              <a:tblPr/>
              <a:tblGrid>
                <a:gridCol w="1933124">
                  <a:extLst>
                    <a:ext uri="{9D8B030D-6E8A-4147-A177-3AD203B41FA5}">
                      <a16:colId xmlns:a16="http://schemas.microsoft.com/office/drawing/2014/main" val="1525373309"/>
                    </a:ext>
                  </a:extLst>
                </a:gridCol>
                <a:gridCol w="1414481">
                  <a:extLst>
                    <a:ext uri="{9D8B030D-6E8A-4147-A177-3AD203B41FA5}">
                      <a16:colId xmlns:a16="http://schemas.microsoft.com/office/drawing/2014/main" val="2277796822"/>
                    </a:ext>
                  </a:extLst>
                </a:gridCol>
              </a:tblGrid>
              <a:tr h="25619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Circuit Size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 x 115 mm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445464"/>
                  </a:ext>
                </a:extLst>
              </a:tr>
              <a:tr h="25619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Panel Size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230 x 250 mm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759938"/>
                  </a:ext>
                </a:extLst>
              </a:tr>
              <a:tr h="25619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No c/p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4 up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870895"/>
                  </a:ext>
                </a:extLst>
              </a:tr>
              <a:tr h="25619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of layer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572422"/>
                  </a:ext>
                </a:extLst>
              </a:tr>
              <a:tr h="25619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FR4 Tg150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13102"/>
                  </a:ext>
                </a:extLst>
              </a:tr>
              <a:tr h="25619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Finish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ENIG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452054"/>
                  </a:ext>
                </a:extLst>
              </a:tr>
              <a:tr h="25619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Ext. Base Copper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433511"/>
                  </a:ext>
                </a:extLst>
              </a:tr>
              <a:tr h="25619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Solder Mask </a:t>
                      </a:r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160042"/>
                  </a:ext>
                </a:extLst>
              </a:tr>
              <a:tr h="25619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Impedance Control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 +/- 10%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151547"/>
                  </a:ext>
                </a:extLst>
              </a:tr>
              <a:tr h="25619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Batch Quantity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 </a:t>
                      </a:r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ccts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755591"/>
                  </a:ext>
                </a:extLst>
              </a:tr>
            </a:tbl>
          </a:graphicData>
        </a:graphic>
      </p:graphicFrame>
      <p:sp>
        <p:nvSpPr>
          <p:cNvPr id="17" name="Content Placeholder 3"/>
          <p:cNvSpPr txBox="1">
            <a:spLocks/>
          </p:cNvSpPr>
          <p:nvPr/>
        </p:nvSpPr>
        <p:spPr>
          <a:xfrm>
            <a:off x="596139" y="486744"/>
            <a:ext cx="6460276" cy="82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178" indent="-457178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7168" indent="-457178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2865" indent="-342882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82857" indent="-342882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2847" indent="-342882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42838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2828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2820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82810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4. Calculate the circuit price</a:t>
            </a:r>
            <a:endParaRPr lang="en-US" sz="2400" dirty="0"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8" name="Content Placeholder 3"/>
          <p:cNvSpPr txBox="1">
            <a:spLocks/>
          </p:cNvSpPr>
          <p:nvPr/>
        </p:nvSpPr>
        <p:spPr>
          <a:xfrm>
            <a:off x="4205327" y="1687398"/>
            <a:ext cx="8097889" cy="624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178" indent="-457178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7168" indent="-457178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2865" indent="-342882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82857" indent="-342882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2847" indent="-342882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42838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2828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2820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82810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Purchase price =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unit size in SQM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x 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price $/</a:t>
            </a:r>
            <a:r>
              <a:rPr lang="en-US" sz="2800" dirty="0" err="1">
                <a:solidFill>
                  <a:srgbClr val="0070C0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sqm</a:t>
            </a:r>
            <a:endParaRPr lang="en-US" sz="2800" dirty="0">
              <a:solidFill>
                <a:srgbClr val="0070C0"/>
              </a:solidFill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061" y="4739259"/>
            <a:ext cx="3609975" cy="1190625"/>
          </a:xfrm>
          <a:prstGeom prst="rect">
            <a:avLst/>
          </a:prstGeom>
        </p:spPr>
      </p:pic>
      <p:sp>
        <p:nvSpPr>
          <p:cNvPr id="28" name="Content Placeholder 3"/>
          <p:cNvSpPr txBox="1">
            <a:spLocks/>
          </p:cNvSpPr>
          <p:nvPr/>
        </p:nvSpPr>
        <p:spPr>
          <a:xfrm>
            <a:off x="4210571" y="3478351"/>
            <a:ext cx="5430385" cy="5197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178" indent="-457178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7168" indent="-457178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2865" indent="-342882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82857" indent="-342882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2847" indent="-342882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42838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2828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2820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82810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Purchase Price =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0,014375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150,6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/>
          </a:p>
        </p:txBody>
      </p:sp>
      <p:sp>
        <p:nvSpPr>
          <p:cNvPr id="29" name="Content Placeholder 3"/>
          <p:cNvSpPr txBox="1">
            <a:spLocks/>
          </p:cNvSpPr>
          <p:nvPr/>
        </p:nvSpPr>
        <p:spPr>
          <a:xfrm>
            <a:off x="4205327" y="4103073"/>
            <a:ext cx="4630560" cy="7349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178" indent="-457178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7168" indent="-457178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2865" indent="-342882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82857" indent="-342882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2847" indent="-342882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42838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2828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2820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82810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Purchase Price =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$2,165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723316" y="5151149"/>
            <a:ext cx="1053548" cy="46714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Content Placeholder 3"/>
          <p:cNvSpPr txBox="1">
            <a:spLocks/>
          </p:cNvSpPr>
          <p:nvPr/>
        </p:nvSpPr>
        <p:spPr>
          <a:xfrm>
            <a:off x="4205327" y="2795562"/>
            <a:ext cx="7341965" cy="5958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178" indent="-457178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7168" indent="-457178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2865" indent="-342882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82857" indent="-342882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2847" indent="-342882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42838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2828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2820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82810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Purchase Price = ((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0,230m x 0,250m</a:t>
            </a:r>
            <a:r>
              <a:rPr lang="en-US" sz="28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)÷ </a:t>
            </a:r>
            <a:r>
              <a:rPr lang="en-US" sz="2800" dirty="0">
                <a:solidFill>
                  <a:schemeClr val="accent1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4</a:t>
            </a:r>
            <a:r>
              <a:rPr lang="en-US" sz="28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) x 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150,6</a:t>
            </a:r>
            <a:r>
              <a:rPr lang="en-US" sz="28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/>
          </a:p>
        </p:txBody>
      </p:sp>
      <p:cxnSp>
        <p:nvCxnSpPr>
          <p:cNvPr id="23" name="Elbow Connector 22"/>
          <p:cNvCxnSpPr/>
          <p:nvPr/>
        </p:nvCxnSpPr>
        <p:spPr>
          <a:xfrm>
            <a:off x="4055872" y="2275599"/>
            <a:ext cx="4198399" cy="671168"/>
          </a:xfrm>
          <a:prstGeom prst="bentConnector3">
            <a:avLst>
              <a:gd name="adj1" fmla="val 100188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/>
          <p:nvPr/>
        </p:nvCxnSpPr>
        <p:spPr>
          <a:xfrm>
            <a:off x="4045526" y="2567741"/>
            <a:ext cx="6032752" cy="400923"/>
          </a:xfrm>
          <a:prstGeom prst="bentConnector3">
            <a:avLst>
              <a:gd name="adj1" fmla="val 99920"/>
            </a:avLst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/>
          <p:nvPr/>
        </p:nvCxnSpPr>
        <p:spPr>
          <a:xfrm flipV="1">
            <a:off x="3826277" y="3329582"/>
            <a:ext cx="7116706" cy="2040229"/>
          </a:xfrm>
          <a:prstGeom prst="bentConnector3">
            <a:avLst>
              <a:gd name="adj1" fmla="val 99998"/>
            </a:avLst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2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8" grpId="0"/>
      <p:bldP spid="29" grpId="0"/>
      <p:bldP spid="5" grpId="0" animBg="1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8"/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sv-SE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144" y="864000"/>
            <a:ext cx="9763856" cy="828000"/>
          </a:xfrm>
        </p:spPr>
        <p:txBody>
          <a:bodyPr>
            <a:noAutofit/>
          </a:bodyPr>
          <a:lstStyle/>
          <a:p>
            <a:r>
              <a:rPr lang="sv-SE" sz="2267" dirty="0" err="1"/>
              <a:t>Breakout</a:t>
            </a:r>
            <a:r>
              <a:rPr lang="sv-SE" sz="2267" dirty="0"/>
              <a:t> </a:t>
            </a:r>
            <a:r>
              <a:rPr lang="sv-SE" sz="2267" dirty="0" err="1"/>
              <a:t>room</a:t>
            </a:r>
            <a:r>
              <a:rPr lang="sv-SE" sz="2267" dirty="0"/>
              <a:t>: </a:t>
            </a:r>
            <a:r>
              <a:rPr lang="sv-SE" sz="2267" dirty="0" err="1"/>
              <a:t>Factory</a:t>
            </a:r>
            <a:r>
              <a:rPr lang="sv-SE" sz="2267" dirty="0"/>
              <a:t> </a:t>
            </a:r>
            <a:r>
              <a:rPr lang="sv-SE" sz="2267" dirty="0" err="1"/>
              <a:t>quote</a:t>
            </a:r>
            <a:endParaRPr lang="en-US" sz="2267" b="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sv-SE" dirty="0" err="1"/>
              <a:t>instruction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0007" y="1818688"/>
            <a:ext cx="9394225" cy="50393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You will soon see a quote from a factory (based on an RFQ from a customer). </a:t>
            </a:r>
          </a:p>
          <a:p>
            <a:r>
              <a:rPr lang="en-US" sz="2000" dirty="0"/>
              <a:t>Calculate the purchase price from the matrix.</a:t>
            </a:r>
          </a:p>
          <a:p>
            <a:r>
              <a:rPr lang="en-US" sz="2000" dirty="0"/>
              <a:t>Is the price fair or not? </a:t>
            </a:r>
          </a:p>
          <a:p>
            <a:r>
              <a:rPr lang="en-US" sz="2000" dirty="0"/>
              <a:t>Why/why not? </a:t>
            </a:r>
          </a:p>
          <a:p>
            <a:r>
              <a:rPr lang="en-US" sz="2000" dirty="0"/>
              <a:t>What would you do in this situation? 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i="1" dirty="0">
                <a:solidFill>
                  <a:srgbClr val="FF0000"/>
                </a:solidFill>
              </a:rPr>
              <a:t>**Factory spreadsheet + tech spec =&gt; quote** </a:t>
            </a:r>
            <a:endParaRPr lang="sv-SE" sz="2000" b="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v-SE" sz="2000" b="0" dirty="0"/>
          </a:p>
          <a:p>
            <a:pPr marL="0" indent="0">
              <a:buNone/>
            </a:pPr>
            <a:r>
              <a:rPr lang="sv-SE" sz="2000" b="0" dirty="0" err="1"/>
              <a:t>You</a:t>
            </a:r>
            <a:r>
              <a:rPr lang="sv-SE" sz="2000" b="0" dirty="0"/>
              <a:t> </a:t>
            </a:r>
            <a:r>
              <a:rPr lang="sv-SE" sz="2000" b="0" dirty="0" err="1"/>
              <a:t>will</a:t>
            </a:r>
            <a:r>
              <a:rPr lang="sv-SE" sz="2000" b="0" dirty="0"/>
              <a:t> be 3-4 persons per </a:t>
            </a:r>
            <a:r>
              <a:rPr lang="sv-SE" sz="2000" b="0" dirty="0" err="1"/>
              <a:t>room</a:t>
            </a:r>
            <a:r>
              <a:rPr lang="sv-SE" sz="2000" b="0" dirty="0"/>
              <a:t> and </a:t>
            </a:r>
            <a:r>
              <a:rPr lang="sv-SE" sz="2000" b="0" dirty="0" err="1"/>
              <a:t>you</a:t>
            </a:r>
            <a:r>
              <a:rPr lang="sv-SE" sz="2000" b="0" dirty="0"/>
              <a:t> </a:t>
            </a:r>
            <a:r>
              <a:rPr lang="sv-SE" sz="2000" b="0" dirty="0" err="1"/>
              <a:t>have</a:t>
            </a:r>
            <a:r>
              <a:rPr lang="sv-SE" sz="2000" b="0" dirty="0"/>
              <a:t> 5-10 min.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00" y="906808"/>
            <a:ext cx="1228144" cy="62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26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400" dirty="0" err="1"/>
              <a:t>Today’s</a:t>
            </a:r>
            <a:r>
              <a:rPr lang="sv-SE" sz="2400" dirty="0"/>
              <a:t> agenda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09585" indent="-609585">
              <a:buFont typeface="+mj-lt"/>
              <a:buAutoNum type="arabicPeriod"/>
            </a:pPr>
            <a:r>
              <a:rPr lang="sv-SE" dirty="0"/>
              <a:t>SMART-</a:t>
            </a:r>
            <a:r>
              <a:rPr lang="sv-SE" dirty="0" err="1"/>
              <a:t>goal</a:t>
            </a:r>
            <a:r>
              <a:rPr lang="sv-SE" dirty="0"/>
              <a:t> </a:t>
            </a:r>
            <a:r>
              <a:rPr lang="sv-SE" dirty="0" err="1"/>
              <a:t>follow-up</a:t>
            </a:r>
            <a:r>
              <a:rPr lang="sv-SE" dirty="0"/>
              <a:t> </a:t>
            </a:r>
          </a:p>
          <a:p>
            <a:pPr marL="609585" indent="-609585">
              <a:buFont typeface="+mj-lt"/>
              <a:buAutoNum type="arabicPeriod"/>
            </a:pPr>
            <a:r>
              <a:rPr lang="sv-SE" dirty="0" err="1"/>
              <a:t>Validating</a:t>
            </a:r>
            <a:r>
              <a:rPr lang="sv-SE" dirty="0"/>
              <a:t> </a:t>
            </a:r>
            <a:r>
              <a:rPr lang="sv-SE" dirty="0" err="1"/>
              <a:t>RFQs</a:t>
            </a:r>
            <a:endParaRPr lang="sv-SE" dirty="0"/>
          </a:p>
          <a:p>
            <a:pPr marL="609585" indent="-609585">
              <a:buFont typeface="+mj-lt"/>
              <a:buAutoNum type="arabicPeriod"/>
            </a:pPr>
            <a:r>
              <a:rPr lang="sv-SE" dirty="0" err="1"/>
              <a:t>Factory</a:t>
            </a:r>
            <a:r>
              <a:rPr lang="sv-SE" dirty="0"/>
              <a:t> </a:t>
            </a:r>
            <a:r>
              <a:rPr lang="sv-SE" dirty="0" err="1"/>
              <a:t>prices</a:t>
            </a:r>
            <a:r>
              <a:rPr lang="sv-SE" dirty="0"/>
              <a:t> &amp; PCB </a:t>
            </a:r>
            <a:r>
              <a:rPr lang="sv-SE" dirty="0" err="1"/>
              <a:t>costs</a:t>
            </a:r>
            <a:r>
              <a:rPr lang="sv-SE" dirty="0"/>
              <a:t>  </a:t>
            </a:r>
          </a:p>
          <a:p>
            <a:pPr marL="609585" indent="-609585">
              <a:buFont typeface="+mj-lt"/>
              <a:buAutoNum type="arabicPeriod"/>
            </a:pPr>
            <a:r>
              <a:rPr lang="sv-SE" dirty="0" err="1"/>
              <a:t>Reflection</a:t>
            </a:r>
            <a:endParaRPr lang="sv-SE" dirty="0"/>
          </a:p>
          <a:p>
            <a:pPr marL="609585" indent="-609585">
              <a:buFont typeface="+mj-lt"/>
              <a:buAutoNum type="arabicPeriod"/>
            </a:pPr>
            <a:r>
              <a:rPr lang="sv-SE" dirty="0"/>
              <a:t>SMART </a:t>
            </a:r>
            <a:r>
              <a:rPr lang="sv-SE" dirty="0" err="1"/>
              <a:t>goal</a:t>
            </a:r>
            <a:r>
              <a:rPr lang="sv-SE" dirty="0"/>
              <a:t> </a:t>
            </a:r>
            <a:r>
              <a:rPr lang="sv-SE" dirty="0" err="1"/>
              <a:t>until</a:t>
            </a:r>
            <a:r>
              <a:rPr lang="sv-SE" dirty="0"/>
              <a:t> </a:t>
            </a:r>
            <a:r>
              <a:rPr lang="sv-SE" dirty="0" err="1"/>
              <a:t>next</a:t>
            </a:r>
            <a:r>
              <a:rPr lang="sv-SE" dirty="0"/>
              <a:t> </a:t>
            </a:r>
            <a:r>
              <a:rPr lang="sv-SE" dirty="0" err="1"/>
              <a:t>time</a:t>
            </a:r>
            <a:r>
              <a:rPr lang="sv-SE" dirty="0"/>
              <a:t> </a:t>
            </a:r>
          </a:p>
          <a:p>
            <a:pPr marL="609585" indent="-609585">
              <a:buFont typeface="+mj-lt"/>
              <a:buAutoNum type="arabicPeriod"/>
            </a:pPr>
            <a:r>
              <a:rPr lang="sv-SE" dirty="0" err="1"/>
              <a:t>Next</a:t>
            </a:r>
            <a:r>
              <a:rPr lang="sv-SE" dirty="0"/>
              <a:t> </a:t>
            </a:r>
            <a:r>
              <a:rPr lang="sv-SE" dirty="0" err="1"/>
              <a:t>module</a:t>
            </a:r>
            <a:r>
              <a:rPr lang="sv-SE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26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8"/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sv-SE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144" y="864000"/>
            <a:ext cx="9763856" cy="828000"/>
          </a:xfrm>
        </p:spPr>
        <p:txBody>
          <a:bodyPr>
            <a:noAutofit/>
          </a:bodyPr>
          <a:lstStyle/>
          <a:p>
            <a:r>
              <a:rPr lang="sv-SE" sz="2267" dirty="0" err="1"/>
              <a:t>Breakout</a:t>
            </a:r>
            <a:r>
              <a:rPr lang="sv-SE" sz="2267" dirty="0"/>
              <a:t> </a:t>
            </a:r>
            <a:r>
              <a:rPr lang="sv-SE" sz="2267" dirty="0" err="1"/>
              <a:t>room</a:t>
            </a:r>
            <a:r>
              <a:rPr lang="sv-SE" sz="2267" dirty="0"/>
              <a:t>: </a:t>
            </a:r>
            <a:r>
              <a:rPr lang="sv-SE" sz="2267" dirty="0" err="1"/>
              <a:t>Factory</a:t>
            </a:r>
            <a:r>
              <a:rPr lang="sv-SE" sz="2267" dirty="0"/>
              <a:t> </a:t>
            </a:r>
            <a:r>
              <a:rPr lang="sv-SE" sz="2267" dirty="0" err="1"/>
              <a:t>quote</a:t>
            </a:r>
            <a:endParaRPr lang="en-US" sz="2267" b="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sv-SE" dirty="0" err="1"/>
              <a:t>instruction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0007" y="1818688"/>
            <a:ext cx="9394225" cy="50393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The factory gave us a price of $1.86 per circuit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Calculate the purchase price from the matrix</a:t>
            </a:r>
          </a:p>
          <a:p>
            <a:r>
              <a:rPr lang="en-US" sz="2000" dirty="0"/>
              <a:t>Is the price fair or not?</a:t>
            </a:r>
          </a:p>
          <a:p>
            <a:r>
              <a:rPr lang="en-US" sz="2000" dirty="0"/>
              <a:t>Why/why not? </a:t>
            </a:r>
          </a:p>
          <a:p>
            <a:r>
              <a:rPr lang="en-US" sz="2000" dirty="0"/>
              <a:t>What would you do in this situation? 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sv-SE" sz="2000" b="0" dirty="0" err="1"/>
              <a:t>You</a:t>
            </a:r>
            <a:r>
              <a:rPr lang="sv-SE" sz="2000" b="0" dirty="0"/>
              <a:t> </a:t>
            </a:r>
            <a:r>
              <a:rPr lang="sv-SE" sz="2000" b="0" dirty="0" err="1"/>
              <a:t>will</a:t>
            </a:r>
            <a:r>
              <a:rPr lang="sv-SE" sz="2000" b="0" dirty="0"/>
              <a:t> be 3-4 persons per </a:t>
            </a:r>
            <a:r>
              <a:rPr lang="sv-SE" sz="2000" b="0" dirty="0" err="1"/>
              <a:t>room</a:t>
            </a:r>
            <a:r>
              <a:rPr lang="sv-SE" sz="2000" b="0" dirty="0"/>
              <a:t> and </a:t>
            </a:r>
            <a:r>
              <a:rPr lang="sv-SE" sz="2000" b="0" dirty="0" err="1"/>
              <a:t>you</a:t>
            </a:r>
            <a:r>
              <a:rPr lang="sv-SE" sz="2000" b="0" dirty="0"/>
              <a:t> </a:t>
            </a:r>
            <a:r>
              <a:rPr lang="sv-SE" sz="2000" b="0" dirty="0" err="1"/>
              <a:t>have</a:t>
            </a:r>
            <a:r>
              <a:rPr lang="sv-SE" sz="2000" b="0" dirty="0"/>
              <a:t> 5-10 min.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00" y="906808"/>
            <a:ext cx="1228144" cy="627217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534158"/>
              </p:ext>
            </p:extLst>
          </p:nvPr>
        </p:nvGraphicFramePr>
        <p:xfrm>
          <a:off x="7004689" y="1698368"/>
          <a:ext cx="4587311" cy="3484090"/>
        </p:xfrm>
        <a:graphic>
          <a:graphicData uri="http://schemas.openxmlformats.org/drawingml/2006/table">
            <a:tbl>
              <a:tblPr/>
              <a:tblGrid>
                <a:gridCol w="2649011">
                  <a:extLst>
                    <a:ext uri="{9D8B030D-6E8A-4147-A177-3AD203B41FA5}">
                      <a16:colId xmlns:a16="http://schemas.microsoft.com/office/drawing/2014/main" val="1525373309"/>
                    </a:ext>
                  </a:extLst>
                </a:gridCol>
                <a:gridCol w="1938300">
                  <a:extLst>
                    <a:ext uri="{9D8B030D-6E8A-4147-A177-3AD203B41FA5}">
                      <a16:colId xmlns:a16="http://schemas.microsoft.com/office/drawing/2014/main" val="2277796822"/>
                    </a:ext>
                  </a:extLst>
                </a:gridCol>
              </a:tblGrid>
              <a:tr h="34840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Circuit Size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 x 120 mm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445464"/>
                  </a:ext>
                </a:extLst>
              </a:tr>
              <a:tr h="34840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Panel Size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260 x 275 mm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759938"/>
                  </a:ext>
                </a:extLst>
              </a:tr>
              <a:tr h="34840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No c/p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6 up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870895"/>
                  </a:ext>
                </a:extLst>
              </a:tr>
              <a:tr h="34840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of layer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572422"/>
                  </a:ext>
                </a:extLst>
              </a:tr>
              <a:tr h="34840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FR4 Tg150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13102"/>
                  </a:ext>
                </a:extLst>
              </a:tr>
              <a:tr h="34840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Finish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ENIG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452054"/>
                  </a:ext>
                </a:extLst>
              </a:tr>
              <a:tr h="34840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Ext. Base Copper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433511"/>
                  </a:ext>
                </a:extLst>
              </a:tr>
              <a:tr h="34840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Solder Mask </a:t>
                      </a:r>
                      <a:r>
                        <a:rPr lang="en-GB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Blue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160042"/>
                  </a:ext>
                </a:extLst>
              </a:tr>
              <a:tr h="34840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Impedance Control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 +/- 10%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151547"/>
                  </a:ext>
                </a:extLst>
              </a:tr>
              <a:tr h="348409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Batch Quantity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2500 </a:t>
                      </a:r>
                      <a:r>
                        <a:rPr lang="en-GB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ccts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755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165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8"/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sv-SE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144" y="864000"/>
            <a:ext cx="9763856" cy="828000"/>
          </a:xfrm>
        </p:spPr>
        <p:txBody>
          <a:bodyPr>
            <a:noAutofit/>
          </a:bodyPr>
          <a:lstStyle/>
          <a:p>
            <a:r>
              <a:rPr lang="sv-SE" sz="2267" dirty="0" err="1"/>
              <a:t>Breakout</a:t>
            </a:r>
            <a:r>
              <a:rPr lang="sv-SE" sz="2267" dirty="0"/>
              <a:t> </a:t>
            </a:r>
            <a:r>
              <a:rPr lang="sv-SE" sz="2267" dirty="0" err="1"/>
              <a:t>room</a:t>
            </a:r>
            <a:r>
              <a:rPr lang="sv-SE" sz="2267" dirty="0"/>
              <a:t>: </a:t>
            </a:r>
            <a:r>
              <a:rPr lang="sv-SE" sz="2267" dirty="0" err="1"/>
              <a:t>Practice</a:t>
            </a:r>
            <a:r>
              <a:rPr lang="sv-SE" sz="2267" dirty="0"/>
              <a:t> </a:t>
            </a:r>
            <a:r>
              <a:rPr lang="sv-SE" sz="2267" dirty="0" err="1"/>
              <a:t>purchase</a:t>
            </a:r>
            <a:r>
              <a:rPr lang="sv-SE" sz="2267" dirty="0"/>
              <a:t> </a:t>
            </a:r>
            <a:r>
              <a:rPr lang="sv-SE" sz="2267" dirty="0" err="1"/>
              <a:t>price</a:t>
            </a:r>
            <a:r>
              <a:rPr lang="sv-SE" sz="2267" dirty="0"/>
              <a:t> </a:t>
            </a:r>
            <a:r>
              <a:rPr lang="sv-SE" sz="2267" dirty="0" err="1"/>
              <a:t>calculation</a:t>
            </a:r>
            <a:endParaRPr lang="en-US" sz="2267" b="0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sv-SE" dirty="0" err="1"/>
              <a:t>instruction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00" y="906808"/>
            <a:ext cx="1228144" cy="6272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439999"/>
            <a:ext cx="12207485" cy="473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11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the cost of PCB built of?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236983"/>
              </p:ext>
            </p:extLst>
          </p:nvPr>
        </p:nvGraphicFramePr>
        <p:xfrm>
          <a:off x="697921" y="3146492"/>
          <a:ext cx="3347605" cy="2561940"/>
        </p:xfrm>
        <a:graphic>
          <a:graphicData uri="http://schemas.openxmlformats.org/drawingml/2006/table">
            <a:tbl>
              <a:tblPr/>
              <a:tblGrid>
                <a:gridCol w="1933124">
                  <a:extLst>
                    <a:ext uri="{9D8B030D-6E8A-4147-A177-3AD203B41FA5}">
                      <a16:colId xmlns:a16="http://schemas.microsoft.com/office/drawing/2014/main" val="1525373309"/>
                    </a:ext>
                  </a:extLst>
                </a:gridCol>
                <a:gridCol w="1414481">
                  <a:extLst>
                    <a:ext uri="{9D8B030D-6E8A-4147-A177-3AD203B41FA5}">
                      <a16:colId xmlns:a16="http://schemas.microsoft.com/office/drawing/2014/main" val="2277796822"/>
                    </a:ext>
                  </a:extLst>
                </a:gridCol>
              </a:tblGrid>
              <a:tr h="256194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Circuit Size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 x 120 mm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445464"/>
                  </a:ext>
                </a:extLst>
              </a:tr>
              <a:tr h="256194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Panel Size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260 x 275 mm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759938"/>
                  </a:ext>
                </a:extLst>
              </a:tr>
              <a:tr h="256194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No c/p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6 up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870895"/>
                  </a:ext>
                </a:extLst>
              </a:tr>
              <a:tr h="256194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of layer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572422"/>
                  </a:ext>
                </a:extLst>
              </a:tr>
              <a:tr h="256194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FR4 Tg150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13102"/>
                  </a:ext>
                </a:extLst>
              </a:tr>
              <a:tr h="256194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Finish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ENIG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452054"/>
                  </a:ext>
                </a:extLst>
              </a:tr>
              <a:tr h="256194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Ext. Base Copper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433511"/>
                  </a:ext>
                </a:extLst>
              </a:tr>
              <a:tr h="256194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Solder Mask </a:t>
                      </a:r>
                      <a:r>
                        <a:rPr lang="en-GB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Blue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160042"/>
                  </a:ext>
                </a:extLst>
              </a:tr>
              <a:tr h="256194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Impedance Control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 +/- 10%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151547"/>
                  </a:ext>
                </a:extLst>
              </a:tr>
              <a:tr h="256194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Batch Quantity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2500 </a:t>
                      </a:r>
                      <a:r>
                        <a:rPr lang="en-GB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ccts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755591"/>
                  </a:ext>
                </a:extLst>
              </a:tr>
            </a:tbl>
          </a:graphicData>
        </a:graphic>
      </p:graphicFrame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4177487" y="2090382"/>
            <a:ext cx="6596532" cy="5918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SQM = ((</a:t>
            </a:r>
            <a:r>
              <a:rPr lang="en-US" sz="2400" dirty="0" err="1">
                <a:solidFill>
                  <a:srgbClr val="FF0000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pnl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size in </a:t>
            </a:r>
            <a:r>
              <a:rPr lang="en-US" sz="2400" dirty="0" err="1">
                <a:solidFill>
                  <a:srgbClr val="FF0000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sqm</a:t>
            </a:r>
            <a:r>
              <a:rPr lang="en-US" sz="24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) ÷ </a:t>
            </a:r>
            <a:r>
              <a:rPr lang="en-US" sz="2400" dirty="0" err="1">
                <a:solidFill>
                  <a:schemeClr val="accent1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no.of</a:t>
            </a:r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c/p</a:t>
            </a:r>
            <a:r>
              <a:rPr lang="en-US" sz="24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)) x batch </a:t>
            </a:r>
            <a:r>
              <a:rPr lang="en-US" sz="2400" dirty="0" err="1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qty</a:t>
            </a:r>
            <a:endParaRPr lang="en-US" sz="2400" dirty="0"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0" name="Bent-Up Arrow 9"/>
          <p:cNvSpPr/>
          <p:nvPr/>
        </p:nvSpPr>
        <p:spPr>
          <a:xfrm>
            <a:off x="4048298" y="3084377"/>
            <a:ext cx="2684151" cy="532014"/>
          </a:xfrm>
          <a:prstGeom prst="bentUpArrow">
            <a:avLst>
              <a:gd name="adj1" fmla="val 18824"/>
              <a:gd name="adj2" fmla="val 25000"/>
              <a:gd name="adj3" fmla="val 25000"/>
            </a:avLst>
          </a:prstGeom>
          <a:solidFill>
            <a:srgbClr val="D53D20"/>
          </a:solidFill>
          <a:ln>
            <a:solidFill>
              <a:srgbClr val="D53D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1" name="Bent-Up Arrow 10"/>
          <p:cNvSpPr/>
          <p:nvPr/>
        </p:nvSpPr>
        <p:spPr>
          <a:xfrm>
            <a:off x="4045526" y="3084377"/>
            <a:ext cx="4054866" cy="807642"/>
          </a:xfrm>
          <a:prstGeom prst="bentUpArrow">
            <a:avLst>
              <a:gd name="adj1" fmla="val 12649"/>
              <a:gd name="adj2" fmla="val 15736"/>
              <a:gd name="adj3" fmla="val 16766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Bent-Up Arrow 11"/>
          <p:cNvSpPr/>
          <p:nvPr/>
        </p:nvSpPr>
        <p:spPr>
          <a:xfrm>
            <a:off x="4045527" y="3084377"/>
            <a:ext cx="4889752" cy="2568174"/>
          </a:xfrm>
          <a:prstGeom prst="bentUpArrow">
            <a:avLst>
              <a:gd name="adj1" fmla="val 3910"/>
              <a:gd name="adj2" fmla="val 4831"/>
              <a:gd name="adj3" fmla="val 5255"/>
            </a:avLst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4207684" y="3246248"/>
            <a:ext cx="2319251" cy="2620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Panel Size in meter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07777" y="3518898"/>
            <a:ext cx="2319251" cy="2620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No c/p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93883" y="5271933"/>
            <a:ext cx="2319251" cy="2620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Batch Quantity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Content Placeholder 3"/>
          <p:cNvSpPr txBox="1">
            <a:spLocks/>
          </p:cNvSpPr>
          <p:nvPr/>
        </p:nvSpPr>
        <p:spPr>
          <a:xfrm>
            <a:off x="570214" y="1440000"/>
            <a:ext cx="4626040" cy="6841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178" indent="-457178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7168" indent="-457178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2865" indent="-342882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82857" indent="-342882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2847" indent="-342882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42838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2828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2820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82810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2400" dirty="0"/>
              <a:t>Calculate the </a:t>
            </a:r>
            <a:r>
              <a:rPr lang="en-US" sz="2400" dirty="0" err="1"/>
              <a:t>sqm</a:t>
            </a:r>
            <a:r>
              <a:rPr lang="en-US" sz="2400" dirty="0"/>
              <a:t> / batch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  <p:sp>
        <p:nvSpPr>
          <p:cNvPr id="17" name="Content Placeholder 3"/>
          <p:cNvSpPr txBox="1">
            <a:spLocks/>
          </p:cNvSpPr>
          <p:nvPr/>
        </p:nvSpPr>
        <p:spPr>
          <a:xfrm>
            <a:off x="4207684" y="5675800"/>
            <a:ext cx="6596532" cy="555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178" indent="-457178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7168" indent="-457178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2865" indent="-342882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82857" indent="-342882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2847" indent="-342882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42838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2828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2820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82810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SQM =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0,0119166</a:t>
            </a:r>
            <a:r>
              <a:rPr lang="en-US" sz="28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x 2500 = 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29,79</a:t>
            </a:r>
            <a:r>
              <a:rPr lang="en-US" sz="28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sqm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endParaRPr lang="en-US" sz="2800" dirty="0"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/>
          </a:p>
        </p:txBody>
      </p:sp>
      <p:sp>
        <p:nvSpPr>
          <p:cNvPr id="18" name="Content Placeholder 3"/>
          <p:cNvSpPr txBox="1">
            <a:spLocks/>
          </p:cNvSpPr>
          <p:nvPr/>
        </p:nvSpPr>
        <p:spPr>
          <a:xfrm>
            <a:off x="4177487" y="2654126"/>
            <a:ext cx="6596532" cy="5958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178" indent="-457178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7168" indent="-457178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2865" indent="-342882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82857" indent="-342882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2847" indent="-342882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42838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2828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2820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82810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SQM = ((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0,260m x 0,275m</a:t>
            </a:r>
            <a:r>
              <a:rPr lang="en-US" sz="24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)÷ </a:t>
            </a:r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6</a:t>
            </a:r>
            <a:r>
              <a:rPr lang="en-US" sz="24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) x 2500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7275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 animBg="1"/>
      <p:bldP spid="11" grpId="0" animBg="1"/>
      <p:bldP spid="12" grpId="0" animBg="1"/>
      <p:bldP spid="13" grpId="0"/>
      <p:bldP spid="14" grpId="0"/>
      <p:bldP spid="15" grpId="0"/>
      <p:bldP spid="17" grpId="0"/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061" y="2946511"/>
            <a:ext cx="6069485" cy="1821905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200606"/>
              </p:ext>
            </p:extLst>
          </p:nvPr>
        </p:nvGraphicFramePr>
        <p:xfrm>
          <a:off x="290598" y="2104566"/>
          <a:ext cx="3347605" cy="2561940"/>
        </p:xfrm>
        <a:graphic>
          <a:graphicData uri="http://schemas.openxmlformats.org/drawingml/2006/table">
            <a:tbl>
              <a:tblPr/>
              <a:tblGrid>
                <a:gridCol w="1933124">
                  <a:extLst>
                    <a:ext uri="{9D8B030D-6E8A-4147-A177-3AD203B41FA5}">
                      <a16:colId xmlns:a16="http://schemas.microsoft.com/office/drawing/2014/main" val="1525373309"/>
                    </a:ext>
                  </a:extLst>
                </a:gridCol>
                <a:gridCol w="1414481">
                  <a:extLst>
                    <a:ext uri="{9D8B030D-6E8A-4147-A177-3AD203B41FA5}">
                      <a16:colId xmlns:a16="http://schemas.microsoft.com/office/drawing/2014/main" val="2277796822"/>
                    </a:ext>
                  </a:extLst>
                </a:gridCol>
              </a:tblGrid>
              <a:tr h="25619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Circuit Size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 x 120 mm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445464"/>
                  </a:ext>
                </a:extLst>
              </a:tr>
              <a:tr h="25619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Panel Size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260 x 275 mm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759938"/>
                  </a:ext>
                </a:extLst>
              </a:tr>
              <a:tr h="25619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 c/p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 up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870895"/>
                  </a:ext>
                </a:extLst>
              </a:tr>
              <a:tr h="25619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No of layer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4L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572422"/>
                  </a:ext>
                </a:extLst>
              </a:tr>
              <a:tr h="25619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FR4 Tg150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13102"/>
                  </a:ext>
                </a:extLst>
              </a:tr>
              <a:tr h="25619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Finish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ENIG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452054"/>
                  </a:ext>
                </a:extLst>
              </a:tr>
              <a:tr h="25619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Ext. Base Copper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433511"/>
                  </a:ext>
                </a:extLst>
              </a:tr>
              <a:tr h="25619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Solder Mask </a:t>
                      </a:r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Blue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160042"/>
                  </a:ext>
                </a:extLst>
              </a:tr>
              <a:tr h="25619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Impedance Control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 +/- 10%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151547"/>
                  </a:ext>
                </a:extLst>
              </a:tr>
              <a:tr h="25619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Batch Quantity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2500 </a:t>
                      </a:r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ccts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755591"/>
                  </a:ext>
                </a:extLst>
              </a:tr>
            </a:tbl>
          </a:graphicData>
        </a:graphic>
      </p:graphicFrame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498813" y="875227"/>
            <a:ext cx="10878062" cy="28384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2. Choose the base price from the matrix based on no. of layer and </a:t>
            </a:r>
            <a:r>
              <a:rPr lang="en-US" sz="24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SQM.</a:t>
            </a:r>
          </a:p>
        </p:txBody>
      </p:sp>
      <p:sp>
        <p:nvSpPr>
          <p:cNvPr id="8" name="Rectangle 7"/>
          <p:cNvSpPr/>
          <p:nvPr/>
        </p:nvSpPr>
        <p:spPr>
          <a:xfrm>
            <a:off x="6492240" y="3092335"/>
            <a:ext cx="2169622" cy="723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351007" y="2248616"/>
            <a:ext cx="20133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SQM = 29.79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38254" y="3715786"/>
            <a:ext cx="3923607" cy="2660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8066116" y="3295961"/>
            <a:ext cx="595746" cy="6775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Elbow Connector 20"/>
          <p:cNvCxnSpPr/>
          <p:nvPr/>
        </p:nvCxnSpPr>
        <p:spPr>
          <a:xfrm>
            <a:off x="3634480" y="3045607"/>
            <a:ext cx="1103775" cy="786559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2"/>
          </p:cNvCxnSpPr>
          <p:nvPr/>
        </p:nvCxnSpPr>
        <p:spPr>
          <a:xfrm flipH="1">
            <a:off x="8351520" y="2710281"/>
            <a:ext cx="6178" cy="577369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561300" y="5034521"/>
            <a:ext cx="35137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Base Price = 104 $/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sqm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31" name="Straight Arrow Connector 30"/>
          <p:cNvCxnSpPr>
            <a:stCxn id="29" idx="0"/>
          </p:cNvCxnSpPr>
          <p:nvPr/>
        </p:nvCxnSpPr>
        <p:spPr>
          <a:xfrm flipV="1">
            <a:off x="8318164" y="4023358"/>
            <a:ext cx="8420" cy="101116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8814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671" y="1091929"/>
            <a:ext cx="9333162" cy="402456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958" y="3149239"/>
            <a:ext cx="4064031" cy="3869757"/>
          </a:xfrm>
          <a:prstGeom prst="rect">
            <a:avLst/>
          </a:prstGeom>
          <a:ln>
            <a:noFill/>
          </a:ln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996907"/>
              </p:ext>
            </p:extLst>
          </p:nvPr>
        </p:nvGraphicFramePr>
        <p:xfrm>
          <a:off x="9517452" y="248652"/>
          <a:ext cx="2552355" cy="2486960"/>
        </p:xfrm>
        <a:graphic>
          <a:graphicData uri="http://schemas.openxmlformats.org/drawingml/2006/table">
            <a:tbl>
              <a:tblPr/>
              <a:tblGrid>
                <a:gridCol w="1473895">
                  <a:extLst>
                    <a:ext uri="{9D8B030D-6E8A-4147-A177-3AD203B41FA5}">
                      <a16:colId xmlns:a16="http://schemas.microsoft.com/office/drawing/2014/main" val="1525373309"/>
                    </a:ext>
                  </a:extLst>
                </a:gridCol>
                <a:gridCol w="1078460">
                  <a:extLst>
                    <a:ext uri="{9D8B030D-6E8A-4147-A177-3AD203B41FA5}">
                      <a16:colId xmlns:a16="http://schemas.microsoft.com/office/drawing/2014/main" val="2277796822"/>
                    </a:ext>
                  </a:extLst>
                </a:gridCol>
              </a:tblGrid>
              <a:tr h="248696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Circuit Size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 x 120 mm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445464"/>
                  </a:ext>
                </a:extLst>
              </a:tr>
              <a:tr h="248696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Panel Size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260 x 275 mm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759938"/>
                  </a:ext>
                </a:extLst>
              </a:tr>
              <a:tr h="248696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 c/p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 up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870895"/>
                  </a:ext>
                </a:extLst>
              </a:tr>
              <a:tr h="248696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No of layer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572422"/>
                  </a:ext>
                </a:extLst>
              </a:tr>
              <a:tr h="248696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FR4 Tg150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13102"/>
                  </a:ext>
                </a:extLst>
              </a:tr>
              <a:tr h="248696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Finish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ENIG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452054"/>
                  </a:ext>
                </a:extLst>
              </a:tr>
              <a:tr h="248696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Ext. Base Copper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433511"/>
                  </a:ext>
                </a:extLst>
              </a:tr>
              <a:tr h="248696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Solder Mask </a:t>
                      </a:r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Blue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160042"/>
                  </a:ext>
                </a:extLst>
              </a:tr>
              <a:tr h="248696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Impedance Control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 +/- 10%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151547"/>
                  </a:ext>
                </a:extLst>
              </a:tr>
              <a:tr h="248696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Batch Quantity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2500 </a:t>
                      </a:r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ccts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755591"/>
                  </a:ext>
                </a:extLst>
              </a:tr>
            </a:tbl>
          </a:graphicData>
        </a:graphic>
      </p:graphicFrame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596139" y="486744"/>
            <a:ext cx="6460276" cy="28384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3. Calculate the adders</a:t>
            </a:r>
            <a:r>
              <a:rPr lang="en-US" sz="24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6492240" y="3092335"/>
            <a:ext cx="2169622" cy="723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2951272" y="1756681"/>
            <a:ext cx="588112" cy="2603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036750" y="3887645"/>
            <a:ext cx="3029519" cy="10806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Base Price</a:t>
            </a:r>
          </a:p>
          <a:p>
            <a:pPr algn="ctr"/>
            <a:r>
              <a:rPr lang="en-US" b="1" dirty="0">
                <a:solidFill>
                  <a:srgbClr val="000000"/>
                </a:solidFill>
              </a:rPr>
              <a:t>= 104 $/</a:t>
            </a:r>
            <a:r>
              <a:rPr lang="en-US" b="1" dirty="0" err="1">
                <a:solidFill>
                  <a:srgbClr val="000000"/>
                </a:solidFill>
              </a:rPr>
              <a:t>sqm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45419" y="1778696"/>
            <a:ext cx="2486174" cy="1706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Down Arrow 12"/>
          <p:cNvSpPr/>
          <p:nvPr/>
        </p:nvSpPr>
        <p:spPr>
          <a:xfrm>
            <a:off x="3163718" y="1540701"/>
            <a:ext cx="129818" cy="19057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9517452" y="3454841"/>
            <a:ext cx="2710591" cy="2958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0000"/>
                </a:solidFill>
                <a:latin typeface="Lucida Handwriting" panose="03010101010101010101" pitchFamily="66" charset="0"/>
              </a:rPr>
              <a:t>Base Price =            </a:t>
            </a:r>
            <a:r>
              <a:rPr lang="en-US" sz="1400" dirty="0">
                <a:solidFill>
                  <a:srgbClr val="FF0000"/>
                </a:solidFill>
                <a:latin typeface="Lucida Handwriting" panose="03010101010101010101" pitchFamily="66" charset="0"/>
              </a:rPr>
              <a:t>$104</a:t>
            </a:r>
            <a:endParaRPr lang="en-GB" sz="1400" dirty="0">
              <a:solidFill>
                <a:srgbClr val="000000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87315" y="4032820"/>
            <a:ext cx="3029519" cy="15196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Add Tg150</a:t>
            </a:r>
          </a:p>
          <a:p>
            <a:pPr algn="ctr"/>
            <a:r>
              <a:rPr lang="en-US" b="1" dirty="0">
                <a:solidFill>
                  <a:srgbClr val="000000"/>
                </a:solidFill>
              </a:rPr>
              <a:t>= +5%</a:t>
            </a:r>
          </a:p>
          <a:p>
            <a:pPr algn="ctr"/>
            <a:r>
              <a:rPr lang="en-US" b="1" dirty="0">
                <a:solidFill>
                  <a:srgbClr val="000000"/>
                </a:solidFill>
              </a:rPr>
              <a:t>= $106 x 0.05</a:t>
            </a:r>
          </a:p>
          <a:p>
            <a:pPr algn="ctr"/>
            <a:r>
              <a:rPr lang="en-US" b="1" dirty="0">
                <a:solidFill>
                  <a:srgbClr val="000000"/>
                </a:solidFill>
              </a:rPr>
              <a:t> = $5.2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312156" y="4227159"/>
            <a:ext cx="3029519" cy="10806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Add ENIG</a:t>
            </a:r>
          </a:p>
          <a:p>
            <a:pPr algn="ctr"/>
            <a:r>
              <a:rPr lang="en-US" b="1" dirty="0">
                <a:solidFill>
                  <a:srgbClr val="000000"/>
                </a:solidFill>
              </a:rPr>
              <a:t>  = + $20 / </a:t>
            </a:r>
            <a:r>
              <a:rPr lang="en-US" b="1" dirty="0" err="1">
                <a:solidFill>
                  <a:srgbClr val="000000"/>
                </a:solidFill>
              </a:rPr>
              <a:t>sqm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62721" y="4419865"/>
            <a:ext cx="3029519" cy="17758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Add 70um base copper on external layers</a:t>
            </a:r>
          </a:p>
          <a:p>
            <a:pPr algn="ctr"/>
            <a:r>
              <a:rPr lang="en-US" b="1" dirty="0">
                <a:solidFill>
                  <a:srgbClr val="000000"/>
                </a:solidFill>
              </a:rPr>
              <a:t>= 2 x $6 / </a:t>
            </a:r>
            <a:r>
              <a:rPr lang="en-US" b="1" dirty="0" err="1">
                <a:solidFill>
                  <a:srgbClr val="000000"/>
                </a:solidFill>
              </a:rPr>
              <a:t>sqm</a:t>
            </a:r>
            <a:endParaRPr lang="en-US" b="1" dirty="0">
              <a:solidFill>
                <a:srgbClr val="000000"/>
              </a:solidFill>
            </a:endParaRPr>
          </a:p>
          <a:p>
            <a:pPr algn="ctr"/>
            <a:r>
              <a:rPr lang="en-US" b="1" dirty="0">
                <a:solidFill>
                  <a:srgbClr val="000000"/>
                </a:solidFill>
              </a:rPr>
              <a:t>= + $12 / </a:t>
            </a:r>
            <a:r>
              <a:rPr lang="en-US" b="1" dirty="0" err="1">
                <a:solidFill>
                  <a:srgbClr val="000000"/>
                </a:solidFill>
              </a:rPr>
              <a:t>sqm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76701" y="4590485"/>
            <a:ext cx="3029519" cy="15784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Add Blue Solder Mask</a:t>
            </a:r>
          </a:p>
          <a:p>
            <a:pPr algn="ctr"/>
            <a:r>
              <a:rPr lang="en-US" b="1" dirty="0">
                <a:solidFill>
                  <a:srgbClr val="000000"/>
                </a:solidFill>
              </a:rPr>
              <a:t>= + $2 / </a:t>
            </a:r>
            <a:r>
              <a:rPr lang="en-US" b="1" dirty="0" err="1">
                <a:solidFill>
                  <a:srgbClr val="000000"/>
                </a:solidFill>
              </a:rPr>
              <a:t>sqm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73257" y="2564314"/>
            <a:ext cx="1023744" cy="2381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1902804" y="4301168"/>
            <a:ext cx="1035695" cy="2222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5226544" y="2778781"/>
            <a:ext cx="1555256" cy="1832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 flipV="1">
            <a:off x="7323900" y="4867118"/>
            <a:ext cx="1896301" cy="2409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7330695" y="1778696"/>
            <a:ext cx="958173" cy="2129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3358057" y="4794594"/>
            <a:ext cx="3737882" cy="15903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Add Impedance Control +/- 10%  </a:t>
            </a:r>
            <a:r>
              <a:rPr lang="en-US" b="1" dirty="0">
                <a:solidFill>
                  <a:srgbClr val="000000"/>
                </a:solidFill>
              </a:rPr>
              <a:t>= +5% of the base price</a:t>
            </a:r>
          </a:p>
          <a:p>
            <a:pPr algn="ctr"/>
            <a:r>
              <a:rPr lang="en-US" b="1" dirty="0">
                <a:solidFill>
                  <a:srgbClr val="000000"/>
                </a:solidFill>
              </a:rPr>
              <a:t>= $104 x 0.05 </a:t>
            </a:r>
          </a:p>
          <a:p>
            <a:pPr algn="ctr"/>
            <a:r>
              <a:rPr lang="en-US" b="1" dirty="0">
                <a:solidFill>
                  <a:srgbClr val="000000"/>
                </a:solidFill>
              </a:rPr>
              <a:t>= $5.2 / </a:t>
            </a:r>
            <a:r>
              <a:rPr lang="en-US" b="1" dirty="0" err="1">
                <a:solidFill>
                  <a:srgbClr val="000000"/>
                </a:solidFill>
              </a:rPr>
              <a:t>sqm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11269133" y="711200"/>
            <a:ext cx="338667" cy="56726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Down Arrow 26"/>
          <p:cNvSpPr/>
          <p:nvPr/>
        </p:nvSpPr>
        <p:spPr>
          <a:xfrm>
            <a:off x="11074396" y="924865"/>
            <a:ext cx="338667" cy="56726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Down Arrow 27"/>
          <p:cNvSpPr/>
          <p:nvPr/>
        </p:nvSpPr>
        <p:spPr>
          <a:xfrm>
            <a:off x="11065929" y="1164013"/>
            <a:ext cx="338667" cy="56726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Down Arrow 29"/>
          <p:cNvSpPr/>
          <p:nvPr/>
        </p:nvSpPr>
        <p:spPr>
          <a:xfrm>
            <a:off x="11046250" y="1447646"/>
            <a:ext cx="338667" cy="56726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Down Arrow 30"/>
          <p:cNvSpPr/>
          <p:nvPr/>
        </p:nvSpPr>
        <p:spPr>
          <a:xfrm>
            <a:off x="11351051" y="1650848"/>
            <a:ext cx="338667" cy="56726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9525058" y="3818027"/>
            <a:ext cx="2710591" cy="329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0000"/>
                </a:solidFill>
                <a:latin typeface="Lucida Handwriting" panose="03010101010101010101" pitchFamily="66" charset="0"/>
              </a:rPr>
              <a:t>+ </a:t>
            </a:r>
            <a:r>
              <a:rPr lang="en-US" sz="1400" dirty="0" err="1">
                <a:solidFill>
                  <a:srgbClr val="000000"/>
                </a:solidFill>
                <a:latin typeface="Lucida Handwriting" panose="03010101010101010101" pitchFamily="66" charset="0"/>
              </a:rPr>
              <a:t>Tg</a:t>
            </a:r>
            <a:r>
              <a:rPr lang="en-US" sz="1400" dirty="0">
                <a:solidFill>
                  <a:srgbClr val="000000"/>
                </a:solidFill>
                <a:latin typeface="Lucida Handwriting" panose="03010101010101010101" pitchFamily="66" charset="0"/>
              </a:rPr>
              <a:t> 150 =            </a:t>
            </a:r>
            <a:r>
              <a:rPr lang="en-US" sz="1400" dirty="0">
                <a:solidFill>
                  <a:srgbClr val="FF0000"/>
                </a:solidFill>
                <a:latin typeface="Lucida Handwriting" panose="03010101010101010101" pitchFamily="66" charset="0"/>
              </a:rPr>
              <a:t>+ $5.2</a:t>
            </a:r>
            <a:endParaRPr lang="en-GB" sz="1400" dirty="0">
              <a:solidFill>
                <a:srgbClr val="FF0000"/>
              </a:solidFill>
              <a:latin typeface="Lucida Handwriting" panose="03010101010101010101" pitchFamily="66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517452" y="4205491"/>
            <a:ext cx="2710591" cy="317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0000"/>
                </a:solidFill>
                <a:latin typeface="Lucida Handwriting" panose="03010101010101010101" pitchFamily="66" charset="0"/>
              </a:rPr>
              <a:t>+ </a:t>
            </a:r>
            <a:r>
              <a:rPr lang="en-US" sz="1400" dirty="0" err="1">
                <a:solidFill>
                  <a:srgbClr val="000000"/>
                </a:solidFill>
                <a:latin typeface="Lucida Handwriting" panose="03010101010101010101" pitchFamily="66" charset="0"/>
              </a:rPr>
              <a:t>Enig</a:t>
            </a:r>
            <a:r>
              <a:rPr lang="en-US" sz="1400" dirty="0">
                <a:solidFill>
                  <a:srgbClr val="000000"/>
                </a:solidFill>
                <a:latin typeface="Lucida Handwriting" panose="03010101010101010101" pitchFamily="66" charset="0"/>
              </a:rPr>
              <a:t> =               </a:t>
            </a:r>
            <a:r>
              <a:rPr lang="en-US" sz="1400" dirty="0">
                <a:solidFill>
                  <a:srgbClr val="FF0000"/>
                </a:solidFill>
                <a:latin typeface="Lucida Handwriting" panose="03010101010101010101" pitchFamily="66" charset="0"/>
              </a:rPr>
              <a:t>+ $20</a:t>
            </a:r>
          </a:p>
        </p:txBody>
      </p:sp>
      <p:sp>
        <p:nvSpPr>
          <p:cNvPr id="35" name="Rectangle 34"/>
          <p:cNvSpPr/>
          <p:nvPr/>
        </p:nvSpPr>
        <p:spPr>
          <a:xfrm>
            <a:off x="9513580" y="4561562"/>
            <a:ext cx="2710591" cy="3346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0000"/>
                </a:solidFill>
                <a:latin typeface="Lucida Handwriting" panose="03010101010101010101" pitchFamily="66" charset="0"/>
              </a:rPr>
              <a:t>+ 70um =             </a:t>
            </a:r>
            <a:r>
              <a:rPr lang="en-US" sz="1400" dirty="0">
                <a:solidFill>
                  <a:srgbClr val="FF0000"/>
                </a:solidFill>
                <a:latin typeface="Lucida Handwriting" panose="03010101010101010101" pitchFamily="66" charset="0"/>
              </a:rPr>
              <a:t>+ $12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531470" y="4928855"/>
            <a:ext cx="2710591" cy="3657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0000"/>
                </a:solidFill>
                <a:latin typeface="Lucida Handwriting" panose="03010101010101010101" pitchFamily="66" charset="0"/>
              </a:rPr>
              <a:t>+ Blue SM =       </a:t>
            </a:r>
            <a:r>
              <a:rPr lang="en-US" sz="1400" dirty="0">
                <a:solidFill>
                  <a:srgbClr val="FF0000"/>
                </a:solidFill>
                <a:latin typeface="Lucida Handwriting" panose="03010101010101010101" pitchFamily="66" charset="0"/>
              </a:rPr>
              <a:t>+ $2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513579" y="5303614"/>
            <a:ext cx="2710591" cy="372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0000"/>
                </a:solidFill>
                <a:latin typeface="Lucida Handwriting" panose="03010101010101010101" pitchFamily="66" charset="0"/>
              </a:rPr>
              <a:t>+ Imp. Cont. =     </a:t>
            </a:r>
            <a:r>
              <a:rPr lang="en-US" sz="1400" dirty="0">
                <a:solidFill>
                  <a:srgbClr val="FF0000"/>
                </a:solidFill>
                <a:latin typeface="Lucida Handwriting" panose="03010101010101010101" pitchFamily="66" charset="0"/>
              </a:rPr>
              <a:t>+ $5.2</a:t>
            </a:r>
          </a:p>
        </p:txBody>
      </p:sp>
      <p:sp>
        <p:nvSpPr>
          <p:cNvPr id="38" name="Rectangle 37"/>
          <p:cNvSpPr/>
          <p:nvPr/>
        </p:nvSpPr>
        <p:spPr>
          <a:xfrm>
            <a:off x="9476645" y="5851031"/>
            <a:ext cx="3240288" cy="372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000000"/>
                </a:solidFill>
                <a:latin typeface="Lucida Handwriting" panose="03010101010101010101" pitchFamily="66" charset="0"/>
              </a:rPr>
              <a:t>Total  $/</a:t>
            </a:r>
            <a:r>
              <a:rPr lang="en-US" sz="1400" dirty="0" err="1">
                <a:solidFill>
                  <a:srgbClr val="000000"/>
                </a:solidFill>
                <a:latin typeface="Lucida Handwriting" panose="03010101010101010101" pitchFamily="66" charset="0"/>
              </a:rPr>
              <a:t>sqm</a:t>
            </a:r>
            <a:r>
              <a:rPr lang="en-US" sz="1400" dirty="0">
                <a:solidFill>
                  <a:srgbClr val="000000"/>
                </a:solidFill>
                <a:latin typeface="Lucida Handwriting" panose="03010101010101010101" pitchFamily="66" charset="0"/>
              </a:rPr>
              <a:t> =     </a:t>
            </a:r>
            <a:r>
              <a:rPr lang="en-US" sz="1600" dirty="0">
                <a:solidFill>
                  <a:srgbClr val="FF0000"/>
                </a:solidFill>
                <a:latin typeface="Lucida Handwriting" panose="03010101010101010101" pitchFamily="66" charset="0"/>
              </a:rPr>
              <a:t>$148,4</a:t>
            </a:r>
            <a:endParaRPr lang="en-GB" sz="1600" dirty="0">
              <a:solidFill>
                <a:srgbClr val="FF0000"/>
              </a:solidFill>
              <a:latin typeface="Lucida Handwriting" panose="03010101010101010101" pitchFamily="66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1127210" y="5723327"/>
            <a:ext cx="11370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65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0" grpId="0" animBg="1"/>
      <p:bldP spid="10" grpId="1" animBg="1"/>
      <p:bldP spid="12" grpId="0" animBg="1"/>
      <p:bldP spid="13" grpId="0" animBg="1"/>
      <p:bldP spid="14" grpId="0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2" grpId="0" animBg="1"/>
      <p:bldP spid="23" grpId="0" animBg="1"/>
      <p:bldP spid="24" grpId="0" animBg="1"/>
      <p:bldP spid="25" grpId="0" animBg="1"/>
      <p:bldP spid="26" grpId="0" animBg="1"/>
      <p:bldP spid="20" grpId="0" animBg="1"/>
      <p:bldP spid="20" grpId="1" animBg="1"/>
      <p:bldP spid="2" grpId="0" animBg="1"/>
      <p:bldP spid="2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31" grpId="0" animBg="1"/>
      <p:bldP spid="31" grpId="1" animBg="1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02" y="5059018"/>
            <a:ext cx="3180725" cy="1002846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762185"/>
              </p:ext>
            </p:extLst>
          </p:nvPr>
        </p:nvGraphicFramePr>
        <p:xfrm>
          <a:off x="697921" y="2257945"/>
          <a:ext cx="3347605" cy="2561940"/>
        </p:xfrm>
        <a:graphic>
          <a:graphicData uri="http://schemas.openxmlformats.org/drawingml/2006/table">
            <a:tbl>
              <a:tblPr/>
              <a:tblGrid>
                <a:gridCol w="1933124">
                  <a:extLst>
                    <a:ext uri="{9D8B030D-6E8A-4147-A177-3AD203B41FA5}">
                      <a16:colId xmlns:a16="http://schemas.microsoft.com/office/drawing/2014/main" val="1525373309"/>
                    </a:ext>
                  </a:extLst>
                </a:gridCol>
                <a:gridCol w="1414481">
                  <a:extLst>
                    <a:ext uri="{9D8B030D-6E8A-4147-A177-3AD203B41FA5}">
                      <a16:colId xmlns:a16="http://schemas.microsoft.com/office/drawing/2014/main" val="2277796822"/>
                    </a:ext>
                  </a:extLst>
                </a:gridCol>
              </a:tblGrid>
              <a:tr h="25619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Circuit Size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 x 120 mm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445464"/>
                  </a:ext>
                </a:extLst>
              </a:tr>
              <a:tr h="25619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Panel Size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260 x 275 mm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759938"/>
                  </a:ext>
                </a:extLst>
              </a:tr>
              <a:tr h="25619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No c/p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6 up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870895"/>
                  </a:ext>
                </a:extLst>
              </a:tr>
              <a:tr h="25619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of layer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572422"/>
                  </a:ext>
                </a:extLst>
              </a:tr>
              <a:tr h="25619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FR4 Tg150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13102"/>
                  </a:ext>
                </a:extLst>
              </a:tr>
              <a:tr h="25619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Finish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ENIG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452054"/>
                  </a:ext>
                </a:extLst>
              </a:tr>
              <a:tr h="25619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Ext. Base Copper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433511"/>
                  </a:ext>
                </a:extLst>
              </a:tr>
              <a:tr h="25619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Solder Mask </a:t>
                      </a:r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Blue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160042"/>
                  </a:ext>
                </a:extLst>
              </a:tr>
              <a:tr h="25619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Impedance Control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Yes +/- 10%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151547"/>
                  </a:ext>
                </a:extLst>
              </a:tr>
              <a:tr h="25619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Batch Quantity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2500 </a:t>
                      </a:r>
                      <a:r>
                        <a:rPr lang="en-GB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ccts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755591"/>
                  </a:ext>
                </a:extLst>
              </a:tr>
            </a:tbl>
          </a:graphicData>
        </a:graphic>
      </p:graphicFrame>
      <p:sp>
        <p:nvSpPr>
          <p:cNvPr id="17" name="Content Placeholder 3"/>
          <p:cNvSpPr txBox="1">
            <a:spLocks/>
          </p:cNvSpPr>
          <p:nvPr/>
        </p:nvSpPr>
        <p:spPr>
          <a:xfrm>
            <a:off x="596139" y="486744"/>
            <a:ext cx="6460276" cy="821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178" indent="-457178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7168" indent="-457178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2865" indent="-342882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82857" indent="-342882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2847" indent="-342882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42838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2828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2820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82810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4. Calculate the circuit price</a:t>
            </a:r>
            <a:endParaRPr lang="en-US" sz="2400" dirty="0"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8" name="Content Placeholder 3"/>
          <p:cNvSpPr txBox="1">
            <a:spLocks/>
          </p:cNvSpPr>
          <p:nvPr/>
        </p:nvSpPr>
        <p:spPr>
          <a:xfrm>
            <a:off x="4205327" y="2012709"/>
            <a:ext cx="8097889" cy="624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178" indent="-457178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7168" indent="-457178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2865" indent="-342882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82857" indent="-342882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2847" indent="-342882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42838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2828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2820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82810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Purchase price =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unit size in SQM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x 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price $/</a:t>
            </a:r>
            <a:r>
              <a:rPr lang="en-US" sz="2800" dirty="0" err="1">
                <a:solidFill>
                  <a:srgbClr val="0070C0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sqm</a:t>
            </a:r>
            <a:endParaRPr lang="en-US" sz="2800" dirty="0">
              <a:solidFill>
                <a:srgbClr val="0070C0"/>
              </a:solidFill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/>
          </a:p>
        </p:txBody>
      </p:sp>
      <p:sp>
        <p:nvSpPr>
          <p:cNvPr id="28" name="Content Placeholder 3"/>
          <p:cNvSpPr txBox="1">
            <a:spLocks/>
          </p:cNvSpPr>
          <p:nvPr/>
        </p:nvSpPr>
        <p:spPr>
          <a:xfrm>
            <a:off x="4210571" y="3768495"/>
            <a:ext cx="5430385" cy="5197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178" indent="-457178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7168" indent="-457178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2865" indent="-342882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82857" indent="-342882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2847" indent="-342882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42838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2828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2820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82810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Purchase Price =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0,0119166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148,4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/>
          </a:p>
        </p:txBody>
      </p:sp>
      <p:sp>
        <p:nvSpPr>
          <p:cNvPr id="29" name="Content Placeholder 3"/>
          <p:cNvSpPr txBox="1">
            <a:spLocks/>
          </p:cNvSpPr>
          <p:nvPr/>
        </p:nvSpPr>
        <p:spPr>
          <a:xfrm>
            <a:off x="4205327" y="4448271"/>
            <a:ext cx="4630560" cy="7349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178" indent="-457178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7168" indent="-457178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2865" indent="-342882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82857" indent="-342882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2847" indent="-342882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42838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2828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2820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82810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Purchase Price =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$1,768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723316" y="5476460"/>
            <a:ext cx="1053548" cy="46714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Content Placeholder 3"/>
          <p:cNvSpPr txBox="1">
            <a:spLocks/>
          </p:cNvSpPr>
          <p:nvPr/>
        </p:nvSpPr>
        <p:spPr>
          <a:xfrm>
            <a:off x="4205327" y="3110929"/>
            <a:ext cx="7341965" cy="5958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178" indent="-457178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7168" indent="-457178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2865" indent="-342882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82857" indent="-342882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2847" indent="-342882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42838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2828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2820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82810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Purchase Price = ((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0,260m x 0,275m</a:t>
            </a:r>
            <a:r>
              <a:rPr lang="en-US" sz="28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)÷ </a:t>
            </a:r>
            <a:r>
              <a:rPr lang="en-US" sz="2800" dirty="0">
                <a:solidFill>
                  <a:schemeClr val="accent1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6</a:t>
            </a:r>
            <a:r>
              <a:rPr lang="en-US" sz="28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) x </a:t>
            </a:r>
            <a:r>
              <a:rPr lang="en-US" sz="2800" dirty="0">
                <a:solidFill>
                  <a:srgbClr val="0070C0"/>
                </a:solidFill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148,4</a:t>
            </a:r>
            <a:r>
              <a:rPr lang="en-US" sz="28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800" dirty="0"/>
          </a:p>
        </p:txBody>
      </p:sp>
      <p:cxnSp>
        <p:nvCxnSpPr>
          <p:cNvPr id="23" name="Elbow Connector 22"/>
          <p:cNvCxnSpPr/>
          <p:nvPr/>
        </p:nvCxnSpPr>
        <p:spPr>
          <a:xfrm>
            <a:off x="4055872" y="2600910"/>
            <a:ext cx="4198399" cy="671168"/>
          </a:xfrm>
          <a:prstGeom prst="bentConnector3">
            <a:avLst>
              <a:gd name="adj1" fmla="val 100188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/>
          <p:nvPr/>
        </p:nvCxnSpPr>
        <p:spPr>
          <a:xfrm>
            <a:off x="4045526" y="2893052"/>
            <a:ext cx="6032752" cy="400923"/>
          </a:xfrm>
          <a:prstGeom prst="bentConnector3">
            <a:avLst>
              <a:gd name="adj1" fmla="val 99920"/>
            </a:avLst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/>
          <p:nvPr/>
        </p:nvCxnSpPr>
        <p:spPr>
          <a:xfrm flipV="1">
            <a:off x="3826277" y="3654893"/>
            <a:ext cx="7116706" cy="2040229"/>
          </a:xfrm>
          <a:prstGeom prst="bentConnector3">
            <a:avLst>
              <a:gd name="adj1" fmla="val 99998"/>
            </a:avLst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61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8" grpId="0"/>
      <p:bldP spid="29" grpId="0"/>
      <p:bldP spid="5" grpId="0" animBg="1"/>
      <p:bldP spid="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3"/>
          <p:cNvSpPr txBox="1">
            <a:spLocks/>
          </p:cNvSpPr>
          <p:nvPr/>
        </p:nvSpPr>
        <p:spPr>
          <a:xfrm>
            <a:off x="410296" y="874085"/>
            <a:ext cx="4425473" cy="2796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178" indent="-457178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7168" indent="-457178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2865" indent="-342882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82857" indent="-342882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2847" indent="-342882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42838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2828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2820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82810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dirty="0"/>
              <a:t>Matrix purchase price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dirty="0">
                <a:solidFill>
                  <a:srgbClr val="00B050"/>
                </a:solidFill>
              </a:rPr>
              <a:t>$1.768</a:t>
            </a:r>
            <a:endParaRPr lang="en-US" sz="4400" dirty="0">
              <a:solidFill>
                <a:srgbClr val="00B050"/>
              </a:solidFill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6866792" y="874085"/>
            <a:ext cx="4676037" cy="2796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178" indent="-457178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7168" indent="-457178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2865" indent="-342882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82857" indent="-342882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2847" indent="-342882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42838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2828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2820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82810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dirty="0"/>
              <a:t>Factory purchase price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dirty="0">
                <a:solidFill>
                  <a:srgbClr val="FF0000"/>
                </a:solidFill>
              </a:rPr>
              <a:t>$1.86</a:t>
            </a:r>
            <a:endParaRPr lang="en-US" sz="4400" dirty="0">
              <a:solidFill>
                <a:srgbClr val="FF0000"/>
              </a:solidFill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5231417" y="1721077"/>
            <a:ext cx="1239727" cy="8286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178" indent="-457178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7168" indent="-457178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2865" indent="-342882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82857" indent="-342882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00"/>
              </a:spcAft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2847" indent="-342882" algn="l" defTabSz="91435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42838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2828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02820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82810" indent="-342882" algn="l" defTabSz="91435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dirty="0"/>
              <a:t>VS</a:t>
            </a:r>
            <a:endParaRPr lang="en-US" sz="4400" dirty="0">
              <a:solidFill>
                <a:srgbClr val="00B050"/>
              </a:solidFill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1016576" y="4220306"/>
            <a:ext cx="9669408" cy="1473859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endParaRPr lang="en-GB" sz="2900" dirty="0"/>
          </a:p>
          <a:p>
            <a:pPr marL="0" indent="0" algn="ctr">
              <a:buNone/>
            </a:pPr>
            <a:r>
              <a:rPr lang="en-GB" sz="6700" dirty="0">
                <a:solidFill>
                  <a:schemeClr val="accent6"/>
                </a:solidFill>
              </a:rPr>
              <a:t>What </a:t>
            </a:r>
            <a:r>
              <a:rPr lang="en-US" sz="6700" dirty="0">
                <a:solidFill>
                  <a:schemeClr val="accent6"/>
                </a:solidFill>
              </a:rPr>
              <a:t>would you do in this situation?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236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05228" y="1254046"/>
            <a:ext cx="8381545" cy="4267771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D53D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is the main thing you learned today?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0" i="1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Write in the chat!</a:t>
            </a:r>
          </a:p>
        </p:txBody>
      </p:sp>
    </p:spTree>
    <p:extLst>
      <p:ext uri="{BB962C8B-B14F-4D97-AF65-F5344CB8AC3E}">
        <p14:creationId xmlns:p14="http://schemas.microsoft.com/office/powerpoint/2010/main" val="111689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2400" dirty="0"/>
              <a:t>My SMART-goal until next time – How will you practice IRL?</a:t>
            </a:r>
            <a:br>
              <a:rPr lang="sv-SE" sz="2400" dirty="0"/>
            </a:br>
            <a:r>
              <a:rPr lang="sv-SE" sz="2133" b="0" i="1" dirty="0">
                <a:solidFill>
                  <a:schemeClr val="tx1"/>
                </a:solidFill>
              </a:rPr>
              <a:t>Crawl – Walk – Run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1603" y="1848247"/>
            <a:ext cx="815288" cy="422647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1" i="0" u="none" strike="noStrike" kern="1200" cap="none" spc="0" normalizeH="0" baseline="0" noProof="0" dirty="0">
                <a:ln w="0"/>
                <a:solidFill>
                  <a:srgbClr val="D53D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</a:t>
            </a:r>
          </a:p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1" i="0" u="none" strike="noStrike" kern="1200" cap="none" spc="0" normalizeH="0" baseline="0" noProof="0" dirty="0">
                <a:ln w="0"/>
                <a:solidFill>
                  <a:srgbClr val="D53D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</a:t>
            </a:r>
          </a:p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1" i="0" u="none" strike="noStrike" kern="1200" cap="none" spc="0" normalizeH="0" baseline="0" noProof="0" dirty="0">
                <a:ln w="0"/>
                <a:solidFill>
                  <a:srgbClr val="D53D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</a:t>
            </a:r>
          </a:p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1" i="0" u="none" strike="noStrike" kern="1200" cap="none" spc="0" normalizeH="0" baseline="0" noProof="0" dirty="0">
                <a:ln w="0"/>
                <a:solidFill>
                  <a:srgbClr val="D53D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</a:t>
            </a:r>
          </a:p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3" b="1" i="0" u="none" strike="noStrike" kern="1200" cap="none" spc="0" normalizeH="0" baseline="0" noProof="0" dirty="0">
                <a:ln w="0"/>
                <a:solidFill>
                  <a:srgbClr val="D53D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43930" y="1975247"/>
            <a:ext cx="2408673" cy="77976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PECIFIC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43929" y="2754947"/>
            <a:ext cx="3657411" cy="77976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EASURABLE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43930" y="3571795"/>
            <a:ext cx="2865528" cy="77976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CCEPTED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43930" y="4388643"/>
            <a:ext cx="2764026" cy="77976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ELEVANT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43930" y="5231844"/>
            <a:ext cx="3412153" cy="77976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IME-BOUND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EFDB68E-2DD3-4516-902F-3CDD387D87D0}"/>
              </a:ext>
            </a:extLst>
          </p:cNvPr>
          <p:cNvSpPr/>
          <p:nvPr/>
        </p:nvSpPr>
        <p:spPr>
          <a:xfrm>
            <a:off x="5541000" y="2007433"/>
            <a:ext cx="6051001" cy="3447098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Think about </a:t>
            </a:r>
            <a:r>
              <a:rPr kumimoji="0" lang="en-US" sz="2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your SMART-goal </a:t>
            </a: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that you will do until next time. </a:t>
            </a:r>
            <a:br>
              <a:rPr kumimoji="0" lang="en-US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 w="0"/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Write it down in in your Sympa-profile </a:t>
            </a:r>
            <a:br>
              <a:rPr kumimoji="0" lang="sv-SE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sv-SE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&gt; ”Learning Development” </a:t>
            </a:r>
            <a:br>
              <a:rPr kumimoji="0" lang="sv-SE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sv-SE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&gt; ”</a:t>
            </a:r>
            <a:r>
              <a:rPr kumimoji="0" lang="sv-SE" sz="2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Goals &amp; Coaching</a:t>
            </a:r>
            <a:r>
              <a:rPr kumimoji="0" lang="sv-SE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”-tab. </a:t>
            </a:r>
            <a:br>
              <a:rPr kumimoji="0" lang="sv-SE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kumimoji="0" lang="sv-SE" sz="2400" b="0" i="0" u="none" strike="noStrike" kern="1200" cap="none" spc="0" normalizeH="0" baseline="0" noProof="0" dirty="0">
              <a:ln w="0"/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189" marR="0" lvl="0" indent="-457189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 will </a:t>
            </a:r>
            <a:r>
              <a:rPr kumimoji="0" lang="sv-SE" sz="2400" b="1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follow up</a:t>
            </a:r>
            <a:r>
              <a:rPr kumimoji="0" lang="sv-SE" sz="24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how it went at the next Clinic.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777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00" y="864000"/>
            <a:ext cx="10992000" cy="979315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chemeClr val="tx1"/>
                </a:solidFill>
              </a:rPr>
              <a:t>Next clinic (23/3): </a:t>
            </a:r>
            <a:r>
              <a:rPr lang="sv-SE" dirty="0"/>
              <a:t>”Quoting &amp; Gross Margin”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0008" y="2347315"/>
            <a:ext cx="10992001" cy="36466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v-SE" b="0" dirty="0"/>
              <a:t>In the </a:t>
            </a:r>
            <a:r>
              <a:rPr lang="sv-SE" b="0" i="1" dirty="0"/>
              <a:t>Program Page </a:t>
            </a:r>
            <a:r>
              <a:rPr lang="sv-SE" b="0" dirty="0"/>
              <a:t>(NCAB Academy):</a:t>
            </a:r>
          </a:p>
          <a:p>
            <a:r>
              <a:rPr lang="sv-SE" b="0" dirty="0"/>
              <a:t>Your </a:t>
            </a:r>
            <a:r>
              <a:rPr lang="sv-SE" dirty="0"/>
              <a:t>feedback</a:t>
            </a:r>
            <a:r>
              <a:rPr lang="sv-SE" b="0" dirty="0"/>
              <a:t> about the Clinic (very important!)</a:t>
            </a:r>
          </a:p>
          <a:p>
            <a:r>
              <a:rPr lang="sv-SE" b="0" dirty="0"/>
              <a:t>Set &amp; complete </a:t>
            </a:r>
            <a:r>
              <a:rPr lang="sv-SE" b="0" dirty="0" err="1"/>
              <a:t>your</a:t>
            </a:r>
            <a:r>
              <a:rPr lang="sv-SE" b="0" dirty="0"/>
              <a:t> </a:t>
            </a:r>
            <a:r>
              <a:rPr lang="sv-SE" dirty="0"/>
              <a:t>SMART-</a:t>
            </a:r>
            <a:r>
              <a:rPr lang="sv-SE" dirty="0" err="1"/>
              <a:t>goal</a:t>
            </a:r>
            <a:endParaRPr lang="sv-SE" dirty="0"/>
          </a:p>
          <a:p>
            <a:r>
              <a:rPr lang="en-US" b="0" dirty="0"/>
              <a:t>Complete "</a:t>
            </a:r>
            <a:r>
              <a:rPr lang="en-US" dirty="0"/>
              <a:t>Lesson 3: Quote to Win</a:t>
            </a:r>
            <a:r>
              <a:rPr lang="en-US" b="0" dirty="0"/>
              <a:t>" in "Quoting like a Needs Analyst" </a:t>
            </a:r>
          </a:p>
          <a:p>
            <a:r>
              <a:rPr lang="en-US" b="0" dirty="0"/>
              <a:t>Complete "</a:t>
            </a:r>
            <a:r>
              <a:rPr lang="en-US" dirty="0"/>
              <a:t>We are all racecar drivers</a:t>
            </a:r>
            <a:r>
              <a:rPr lang="en-US" b="0" dirty="0"/>
              <a:t>" </a:t>
            </a:r>
            <a:endParaRPr lang="sv-SE" b="0" dirty="0"/>
          </a:p>
        </p:txBody>
      </p:sp>
    </p:spTree>
    <p:extLst>
      <p:ext uri="{BB962C8B-B14F-4D97-AF65-F5344CB8AC3E}">
        <p14:creationId xmlns:p14="http://schemas.microsoft.com/office/powerpoint/2010/main" val="394001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55792"/>
            <a:ext cx="12192000" cy="4130609"/>
          </a:xfrm>
        </p:spPr>
        <p:txBody>
          <a:bodyPr anchor="ctr"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HOW TO PICK THE RIGHT FACTORY</a:t>
            </a:r>
            <a:br>
              <a:rPr lang="en-US" sz="8000" dirty="0"/>
            </a:br>
            <a:r>
              <a:rPr lang="en-US" sz="8000" dirty="0"/>
              <a:t>What did we </a:t>
            </a:r>
            <a:br>
              <a:rPr lang="en-US" sz="8000" dirty="0"/>
            </a:br>
            <a:r>
              <a:rPr lang="en-US" sz="8000" dirty="0"/>
              <a:t>learn last time?</a:t>
            </a:r>
          </a:p>
        </p:txBody>
      </p:sp>
    </p:spTree>
    <p:extLst>
      <p:ext uri="{BB962C8B-B14F-4D97-AF65-F5344CB8AC3E}">
        <p14:creationId xmlns:p14="http://schemas.microsoft.com/office/powerpoint/2010/main" val="66605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pick the right factory summary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 good Factory?</a:t>
            </a:r>
          </a:p>
          <a:p>
            <a:r>
              <a:rPr lang="sv-SE" dirty="0"/>
              <a:t>How can I identify a good Factory?</a:t>
            </a:r>
            <a:endParaRPr lang="en-US" dirty="0"/>
          </a:p>
          <a:p>
            <a:r>
              <a:rPr lang="en-US" dirty="0"/>
              <a:t>What “tools” to use when picking a factory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945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pick the right factory summary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You are responsible for </a:t>
            </a:r>
            <a:r>
              <a:rPr lang="en-US" dirty="0">
                <a:solidFill>
                  <a:schemeClr val="accent6"/>
                </a:solidFill>
              </a:rPr>
              <a:t>building strong relationships </a:t>
            </a:r>
            <a:r>
              <a:rPr lang="en-US" dirty="0"/>
              <a:t>with the factories </a:t>
            </a:r>
          </a:p>
          <a:p>
            <a:r>
              <a:rPr lang="en-US" dirty="0"/>
              <a:t>If a colleague from another company has better relationship with a factory, </a:t>
            </a:r>
            <a:r>
              <a:rPr lang="en-US" dirty="0">
                <a:solidFill>
                  <a:schemeClr val="accent6"/>
                </a:solidFill>
              </a:rPr>
              <a:t>meet &amp; share </a:t>
            </a:r>
            <a:r>
              <a:rPr lang="en-US" dirty="0"/>
              <a:t>experiences with them! </a:t>
            </a:r>
            <a:r>
              <a:rPr lang="en-US" b="0" dirty="0"/>
              <a:t>(Contact </a:t>
            </a:r>
            <a:r>
              <a:rPr lang="en-US" b="0" dirty="0">
                <a:solidFill>
                  <a:schemeClr val="accent6"/>
                </a:solidFill>
              </a:rPr>
              <a:t>Cecilia</a:t>
            </a:r>
            <a:r>
              <a:rPr lang="en-US" b="0" dirty="0"/>
              <a:t> if you need support on who buys where)</a:t>
            </a:r>
          </a:p>
          <a:p>
            <a:r>
              <a:rPr lang="en-US" dirty="0"/>
              <a:t>Use the </a:t>
            </a:r>
            <a:r>
              <a:rPr lang="en-US" dirty="0">
                <a:solidFill>
                  <a:schemeClr val="accent6"/>
                </a:solidFill>
              </a:rPr>
              <a:t>metrics</a:t>
            </a:r>
            <a:r>
              <a:rPr lang="en-US" dirty="0"/>
              <a:t> when taking decisions!</a:t>
            </a:r>
          </a:p>
          <a:p>
            <a:r>
              <a:rPr lang="en-US" dirty="0"/>
              <a:t>Put your eggs in </a:t>
            </a:r>
            <a:r>
              <a:rPr lang="en-US" dirty="0">
                <a:solidFill>
                  <a:schemeClr val="accent6"/>
                </a:solidFill>
              </a:rPr>
              <a:t>different baskets</a:t>
            </a:r>
            <a:r>
              <a:rPr lang="en-US" dirty="0"/>
              <a:t>!</a:t>
            </a:r>
          </a:p>
          <a:p>
            <a:r>
              <a:rPr lang="en-US" dirty="0">
                <a:solidFill>
                  <a:schemeClr val="accent6"/>
                </a:solidFill>
              </a:rPr>
              <a:t>You</a:t>
            </a:r>
            <a:r>
              <a:rPr lang="en-US" dirty="0"/>
              <a:t> are empowered to take decisions in your daily work life</a:t>
            </a:r>
          </a:p>
          <a:p>
            <a:pPr marL="0" indent="0">
              <a:buNone/>
            </a:pPr>
            <a:endParaRPr lang="en-US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22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8"/>
          <p:cNvSpPr/>
          <p:nvPr/>
        </p:nvSpPr>
        <p:spPr>
          <a:xfrm>
            <a:off x="0" y="0"/>
            <a:ext cx="123952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144" y="864000"/>
            <a:ext cx="9763856" cy="828000"/>
          </a:xfrm>
        </p:spPr>
        <p:txBody>
          <a:bodyPr>
            <a:noAutofit/>
          </a:bodyPr>
          <a:lstStyle/>
          <a:p>
            <a:r>
              <a:rPr lang="sv-SE" sz="2400" dirty="0"/>
              <a:t>Breakout room: Follow-up on SMART-goal </a:t>
            </a:r>
            <a:endParaRPr lang="en-US" sz="2400" b="0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0008" y="1734808"/>
            <a:ext cx="10791893" cy="46856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sz="2667" b="0" dirty="0"/>
              <a:t>Discuss your </a:t>
            </a:r>
            <a:r>
              <a:rPr lang="sv-SE" sz="2667" dirty="0"/>
              <a:t>SMART-goal progress </a:t>
            </a:r>
            <a:r>
              <a:rPr lang="sv-SE" sz="2667" b="0" dirty="0"/>
              <a:t>and/or what you have worked/practiced on </a:t>
            </a:r>
            <a:r>
              <a:rPr lang="sv-SE" sz="2667" b="0" dirty="0" err="1"/>
              <a:t>regarding</a:t>
            </a:r>
            <a:r>
              <a:rPr lang="sv-SE" sz="2667" b="0" dirty="0"/>
              <a:t> </a:t>
            </a:r>
            <a:r>
              <a:rPr lang="sv-SE" sz="2667" dirty="0" err="1"/>
              <a:t>How</a:t>
            </a:r>
            <a:r>
              <a:rPr lang="sv-SE" sz="2667" dirty="0"/>
              <a:t> to pick the right </a:t>
            </a:r>
            <a:r>
              <a:rPr lang="sv-SE" sz="2667" dirty="0" err="1"/>
              <a:t>factory</a:t>
            </a:r>
            <a:r>
              <a:rPr lang="sv-SE" sz="2667" dirty="0"/>
              <a:t> </a:t>
            </a:r>
            <a:r>
              <a:rPr lang="sv-SE" sz="2667" b="0" dirty="0" err="1"/>
              <a:t>since</a:t>
            </a:r>
            <a:r>
              <a:rPr lang="sv-SE" sz="2667" b="0" dirty="0"/>
              <a:t> last time: 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667" b="0" dirty="0" err="1"/>
              <a:t>How</a:t>
            </a:r>
            <a:r>
              <a:rPr lang="sv-SE" sz="2667" b="0" dirty="0"/>
              <a:t> </a:t>
            </a:r>
            <a:r>
              <a:rPr lang="sv-SE" sz="2667" b="0" dirty="0" err="1"/>
              <a:t>have</a:t>
            </a:r>
            <a:r>
              <a:rPr lang="sv-SE" sz="2667" b="0" dirty="0"/>
              <a:t> </a:t>
            </a:r>
            <a:r>
              <a:rPr lang="sv-SE" sz="2667" b="0" dirty="0" err="1"/>
              <a:t>you</a:t>
            </a:r>
            <a:r>
              <a:rPr lang="sv-SE" sz="2667" b="0" dirty="0"/>
              <a:t> </a:t>
            </a:r>
            <a:r>
              <a:rPr lang="sv-SE" sz="2667" b="0" dirty="0" err="1"/>
              <a:t>practice</a:t>
            </a:r>
            <a:r>
              <a:rPr lang="sv-SE" sz="2667" b="0" dirty="0"/>
              <a:t> </a:t>
            </a:r>
            <a:r>
              <a:rPr lang="sv-SE" sz="2667" b="0" dirty="0" err="1"/>
              <a:t>your</a:t>
            </a:r>
            <a:r>
              <a:rPr lang="sv-SE" sz="2667" b="0" dirty="0"/>
              <a:t> new </a:t>
            </a:r>
            <a:r>
              <a:rPr lang="sv-SE" sz="2667" b="0" dirty="0" err="1"/>
              <a:t>skills</a:t>
            </a:r>
            <a:r>
              <a:rPr lang="sv-SE" sz="2667" b="0" dirty="0"/>
              <a:t>?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667" b="0" dirty="0" err="1"/>
              <a:t>How</a:t>
            </a:r>
            <a:r>
              <a:rPr lang="sv-SE" sz="2667" b="0" dirty="0"/>
              <a:t> </a:t>
            </a:r>
            <a:r>
              <a:rPr lang="sv-SE" sz="2667" b="0" dirty="0" err="1"/>
              <a:t>did</a:t>
            </a:r>
            <a:r>
              <a:rPr lang="sv-SE" sz="2667" b="0" dirty="0"/>
              <a:t> it go? </a:t>
            </a:r>
            <a:r>
              <a:rPr lang="sv-SE" sz="2667" b="0" dirty="0" err="1"/>
              <a:t>What</a:t>
            </a:r>
            <a:r>
              <a:rPr lang="sv-SE" sz="2667" b="0" dirty="0"/>
              <a:t> </a:t>
            </a:r>
            <a:r>
              <a:rPr lang="sv-SE" sz="2667" b="0" dirty="0" err="1"/>
              <a:t>was</a:t>
            </a:r>
            <a:r>
              <a:rPr lang="sv-SE" sz="2667" b="0" dirty="0"/>
              <a:t> the </a:t>
            </a:r>
            <a:r>
              <a:rPr lang="sv-SE" sz="2667" b="0" dirty="0" err="1"/>
              <a:t>outcome</a:t>
            </a:r>
            <a:r>
              <a:rPr lang="sv-SE" sz="2667" b="0" dirty="0"/>
              <a:t>? 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667" b="0" dirty="0" err="1"/>
              <a:t>What</a:t>
            </a:r>
            <a:r>
              <a:rPr lang="sv-SE" sz="2667" b="0" dirty="0"/>
              <a:t> </a:t>
            </a:r>
            <a:r>
              <a:rPr lang="sv-SE" sz="2667" b="0" dirty="0" err="1"/>
              <a:t>have</a:t>
            </a:r>
            <a:r>
              <a:rPr lang="sv-SE" sz="2667" b="0" dirty="0"/>
              <a:t> </a:t>
            </a:r>
            <a:r>
              <a:rPr lang="sv-SE" sz="2667" b="0" dirty="0" err="1"/>
              <a:t>you</a:t>
            </a:r>
            <a:r>
              <a:rPr lang="sv-SE" sz="2667" b="0" dirty="0"/>
              <a:t> </a:t>
            </a:r>
            <a:r>
              <a:rPr lang="sv-SE" sz="2667" b="0" dirty="0" err="1"/>
              <a:t>learned</a:t>
            </a:r>
            <a:r>
              <a:rPr lang="sv-SE" sz="2667" b="0" dirty="0"/>
              <a:t>? </a:t>
            </a:r>
          </a:p>
          <a:p>
            <a:pPr marL="0" indent="0">
              <a:buNone/>
            </a:pPr>
            <a:endParaRPr lang="sv-SE" sz="2667" b="0" dirty="0"/>
          </a:p>
          <a:p>
            <a:pPr marL="0" indent="0">
              <a:buNone/>
            </a:pPr>
            <a:r>
              <a:rPr lang="sv-SE" sz="2667" b="0" dirty="0"/>
              <a:t>You will be 2 persons/room and you have 5 min. </a:t>
            </a:r>
            <a:r>
              <a:rPr lang="en-US" sz="2667" b="0" i="1" dirty="0"/>
              <a:t>(If you haven’t met before, BRIEFLY yourselves</a:t>
            </a:r>
          </a:p>
          <a:p>
            <a:pPr marL="0" indent="0">
              <a:buNone/>
            </a:pPr>
            <a:endParaRPr lang="sv-SE" sz="2667" b="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00" y="906809"/>
            <a:ext cx="1228144" cy="62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6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"/>
            <a:ext cx="12192000" cy="6858000"/>
          </a:xfrm>
          <a:prstGeom prst="rect">
            <a:avLst/>
          </a:prstGeom>
          <a:solidFill>
            <a:srgbClr val="F6F8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" y="4091374"/>
            <a:ext cx="12191999" cy="14464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783" marR="0" lvl="0" indent="-685783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 w="0"/>
                <a:solidFill>
                  <a:srgbClr val="D53D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are the main points in this course? </a:t>
            </a:r>
          </a:p>
          <a:p>
            <a:pPr marL="685783" marR="0" lvl="0" indent="-685783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 w="0"/>
                <a:solidFill>
                  <a:srgbClr val="D53D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did you learn?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024" r="1399" b="1"/>
          <a:stretch/>
        </p:blipFill>
        <p:spPr>
          <a:xfrm>
            <a:off x="1916286" y="1628727"/>
            <a:ext cx="8359428" cy="228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16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826" y="1021150"/>
            <a:ext cx="5040000" cy="283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7051" y="1021150"/>
            <a:ext cx="5040000" cy="283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826" y="3926515"/>
            <a:ext cx="5040000" cy="2835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7052" y="3926516"/>
            <a:ext cx="5040000" cy="2835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0000" y="396167"/>
            <a:ext cx="10992000" cy="828000"/>
          </a:xfrm>
        </p:spPr>
        <p:txBody>
          <a:bodyPr/>
          <a:lstStyle/>
          <a:p>
            <a:r>
              <a:rPr lang="en-US" dirty="0"/>
              <a:t>Validating RFQs (Request for Quotes)</a:t>
            </a:r>
          </a:p>
        </p:txBody>
      </p:sp>
    </p:spTree>
    <p:extLst>
      <p:ext uri="{BB962C8B-B14F-4D97-AF65-F5344CB8AC3E}">
        <p14:creationId xmlns:p14="http://schemas.microsoft.com/office/powerpoint/2010/main" val="166038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CAB Template_20150320">
  <a:themeElements>
    <a:clrScheme name="NCAB">
      <a:dk1>
        <a:srgbClr val="000000"/>
      </a:dk1>
      <a:lt1>
        <a:srgbClr val="FFFFFF"/>
      </a:lt1>
      <a:dk2>
        <a:srgbClr val="33575F"/>
      </a:dk2>
      <a:lt2>
        <a:srgbClr val="D1D9DB"/>
      </a:lt2>
      <a:accent1>
        <a:srgbClr val="266D2B"/>
      </a:accent1>
      <a:accent2>
        <a:srgbClr val="5BAC26"/>
      </a:accent2>
      <a:accent3>
        <a:srgbClr val="88CB83"/>
      </a:accent3>
      <a:accent4>
        <a:srgbClr val="CBE9CA"/>
      </a:accent4>
      <a:accent5>
        <a:srgbClr val="EEF7ED"/>
      </a:accent5>
      <a:accent6>
        <a:srgbClr val="D53D20"/>
      </a:accent6>
      <a:hlink>
        <a:srgbClr val="595959"/>
      </a:hlink>
      <a:folHlink>
        <a:srgbClr val="D53D21"/>
      </a:folHlink>
    </a:clrScheme>
    <a:fontScheme name="NCA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AB Template.potx" id="{1E6C7075-03A8-4C17-90FC-658F5D13D5F1}" vid="{8463F68C-ACE1-4EF2-9D12-7D2E52231E96}"/>
    </a:ext>
  </a:extLst>
</a:theme>
</file>

<file path=ppt/theme/theme2.xml><?xml version="1.0" encoding="utf-8"?>
<a:theme xmlns:a="http://schemas.openxmlformats.org/drawingml/2006/main" name="1_NCAB Template_20150320">
  <a:themeElements>
    <a:clrScheme name="NCAB">
      <a:dk1>
        <a:srgbClr val="000000"/>
      </a:dk1>
      <a:lt1>
        <a:srgbClr val="FFFFFF"/>
      </a:lt1>
      <a:dk2>
        <a:srgbClr val="33575F"/>
      </a:dk2>
      <a:lt2>
        <a:srgbClr val="D1D9DB"/>
      </a:lt2>
      <a:accent1>
        <a:srgbClr val="266D2B"/>
      </a:accent1>
      <a:accent2>
        <a:srgbClr val="5BAC26"/>
      </a:accent2>
      <a:accent3>
        <a:srgbClr val="88CB83"/>
      </a:accent3>
      <a:accent4>
        <a:srgbClr val="CBE9CA"/>
      </a:accent4>
      <a:accent5>
        <a:srgbClr val="EEF7ED"/>
      </a:accent5>
      <a:accent6>
        <a:srgbClr val="D53D20"/>
      </a:accent6>
      <a:hlink>
        <a:srgbClr val="595959"/>
      </a:hlink>
      <a:folHlink>
        <a:srgbClr val="D53D21"/>
      </a:folHlink>
    </a:clrScheme>
    <a:fontScheme name="NCA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2" id="{47A29E6F-F69E-DC46-8597-0A4D06E285EC}" vid="{828AC52C-65BC-CC48-BA18-A0A4CF688539}"/>
    </a:ext>
  </a:extLst>
</a:theme>
</file>

<file path=ppt/theme/theme3.xml><?xml version="1.0" encoding="utf-8"?>
<a:theme xmlns:a="http://schemas.openxmlformats.org/drawingml/2006/main" name="2_NCAB Template_20150320">
  <a:themeElements>
    <a:clrScheme name="NCAB">
      <a:dk1>
        <a:srgbClr val="000000"/>
      </a:dk1>
      <a:lt1>
        <a:srgbClr val="FFFFFF"/>
      </a:lt1>
      <a:dk2>
        <a:srgbClr val="33575F"/>
      </a:dk2>
      <a:lt2>
        <a:srgbClr val="D1D9DB"/>
      </a:lt2>
      <a:accent1>
        <a:srgbClr val="266D2B"/>
      </a:accent1>
      <a:accent2>
        <a:srgbClr val="5BAC26"/>
      </a:accent2>
      <a:accent3>
        <a:srgbClr val="88CB83"/>
      </a:accent3>
      <a:accent4>
        <a:srgbClr val="CBE9CA"/>
      </a:accent4>
      <a:accent5>
        <a:srgbClr val="EEF7ED"/>
      </a:accent5>
      <a:accent6>
        <a:srgbClr val="D53D20"/>
      </a:accent6>
      <a:hlink>
        <a:srgbClr val="595959"/>
      </a:hlink>
      <a:folHlink>
        <a:srgbClr val="D53D21"/>
      </a:folHlink>
    </a:clrScheme>
    <a:fontScheme name="NCA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AB Template.potx" id="{1E6C7075-03A8-4C17-90FC-658F5D13D5F1}" vid="{8463F68C-ACE1-4EF2-9D12-7D2E52231E96}"/>
    </a:ext>
  </a:extLst>
</a:theme>
</file>

<file path=ppt/theme/theme4.xml><?xml version="1.0" encoding="utf-8"?>
<a:theme xmlns:a="http://schemas.openxmlformats.org/drawingml/2006/main" name="3_NCAB Template_20150320">
  <a:themeElements>
    <a:clrScheme name="NCAB">
      <a:dk1>
        <a:srgbClr val="000000"/>
      </a:dk1>
      <a:lt1>
        <a:srgbClr val="FFFFFF"/>
      </a:lt1>
      <a:dk2>
        <a:srgbClr val="33575F"/>
      </a:dk2>
      <a:lt2>
        <a:srgbClr val="D1D9DB"/>
      </a:lt2>
      <a:accent1>
        <a:srgbClr val="266D2B"/>
      </a:accent1>
      <a:accent2>
        <a:srgbClr val="5BAC26"/>
      </a:accent2>
      <a:accent3>
        <a:srgbClr val="88CB83"/>
      </a:accent3>
      <a:accent4>
        <a:srgbClr val="CBE9CA"/>
      </a:accent4>
      <a:accent5>
        <a:srgbClr val="EEF7ED"/>
      </a:accent5>
      <a:accent6>
        <a:srgbClr val="D53D20"/>
      </a:accent6>
      <a:hlink>
        <a:srgbClr val="595959"/>
      </a:hlink>
      <a:folHlink>
        <a:srgbClr val="D53D21"/>
      </a:folHlink>
    </a:clrScheme>
    <a:fontScheme name="NCA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AB Template.potx" id="{1E6C7075-03A8-4C17-90FC-658F5D13D5F1}" vid="{8463F68C-ACE1-4EF2-9D12-7D2E52231E96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3098</Words>
  <Application>Microsoft Office PowerPoint</Application>
  <PresentationFormat>Widescreen</PresentationFormat>
  <Paragraphs>741</Paragraphs>
  <Slides>39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ＭＳ Ｐゴシック</vt:lpstr>
      <vt:lpstr>PMingLiU</vt:lpstr>
      <vt:lpstr>Arial</vt:lpstr>
      <vt:lpstr>Calibri</vt:lpstr>
      <vt:lpstr>Lucida Handwriting</vt:lpstr>
      <vt:lpstr>Times New Roman</vt:lpstr>
      <vt:lpstr>Wingdings</vt:lpstr>
      <vt:lpstr>NCAB Template_20150320</vt:lpstr>
      <vt:lpstr>1_NCAB Template_20150320</vt:lpstr>
      <vt:lpstr>2_NCAB Template_20150320</vt:lpstr>
      <vt:lpstr>3_NCAB Template_20150320</vt:lpstr>
      <vt:lpstr>Focus on Performance Crawl – Walk – Run</vt:lpstr>
      <vt:lpstr>Guidelines</vt:lpstr>
      <vt:lpstr>Today’s agenda</vt:lpstr>
      <vt:lpstr>HOW TO PICK THE RIGHT FACTORY What did we  learn last time?</vt:lpstr>
      <vt:lpstr>How to pick the right factory summary</vt:lpstr>
      <vt:lpstr>How to pick the right factory summary</vt:lpstr>
      <vt:lpstr>Breakout room: Follow-up on SMART-goal </vt:lpstr>
      <vt:lpstr>PowerPoint Presentation</vt:lpstr>
      <vt:lpstr>Validating RFQs (Request for Quotes)</vt:lpstr>
      <vt:lpstr>PowerPoint Presentation</vt:lpstr>
      <vt:lpstr>Quote statistics 2021, IQuote, SuperOffice  </vt:lpstr>
      <vt:lpstr>Quote statistics 2021, IQuote, SuperOffice  </vt:lpstr>
      <vt:lpstr>Quote statistics 2021, IQuote, SuperOffice  </vt:lpstr>
      <vt:lpstr>Quote statistics YTD 2021Aug, IQuote, SuperOffice  </vt:lpstr>
      <vt:lpstr>Why should we call the customer, investigate &amp; validate the RFQ?</vt:lpstr>
      <vt:lpstr>Breakout room – 4 types of RFQs</vt:lpstr>
      <vt:lpstr>PowerPoint Presentation</vt:lpstr>
      <vt:lpstr>PowerPoint Presentation</vt:lpstr>
      <vt:lpstr>Needs analysis questions</vt:lpstr>
      <vt:lpstr>Role play! </vt:lpstr>
      <vt:lpstr>Breakout room: Needs analysis of RFQ</vt:lpstr>
      <vt:lpstr>Breakout room – 3 types of RFQs</vt:lpstr>
      <vt:lpstr>Factory price &amp; PCB costs</vt:lpstr>
      <vt:lpstr>How is the cost of PCB built of? </vt:lpstr>
      <vt:lpstr>How is the cost of PCB built of? </vt:lpstr>
      <vt:lpstr>PowerPoint Presentation</vt:lpstr>
      <vt:lpstr>PowerPoint Presentation</vt:lpstr>
      <vt:lpstr>PowerPoint Presentation</vt:lpstr>
      <vt:lpstr>Breakout room: Factory quote</vt:lpstr>
      <vt:lpstr>Breakout room: Factory quote</vt:lpstr>
      <vt:lpstr>Breakout room: Practice purchase price calculation</vt:lpstr>
      <vt:lpstr>How is the cost of PCB built of?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My SMART-goal until next time – How will you practice IRL? Crawl – Walk – Run</vt:lpstr>
      <vt:lpstr>Next clinic (23/3): ”Quoting &amp; Gross Margin”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Samuel Thompson</dc:creator>
  <cp:lastModifiedBy>Anette Eng</cp:lastModifiedBy>
  <cp:revision>230</cp:revision>
  <cp:lastPrinted>2022-03-01T16:02:12Z</cp:lastPrinted>
  <dcterms:created xsi:type="dcterms:W3CDTF">2019-11-19T15:28:55Z</dcterms:created>
  <dcterms:modified xsi:type="dcterms:W3CDTF">2022-03-07T09:17:38Z</dcterms:modified>
</cp:coreProperties>
</file>