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6" r:id="rId2"/>
    <p:sldMasterId id="2147483705" r:id="rId3"/>
  </p:sldMasterIdLst>
  <p:notesMasterIdLst>
    <p:notesMasterId r:id="rId39"/>
  </p:notesMasterIdLst>
  <p:sldIdLst>
    <p:sldId id="439" r:id="rId4"/>
    <p:sldId id="440" r:id="rId5"/>
    <p:sldId id="469" r:id="rId6"/>
    <p:sldId id="517" r:id="rId7"/>
    <p:sldId id="442" r:id="rId8"/>
    <p:sldId id="464" r:id="rId9"/>
    <p:sldId id="444" r:id="rId10"/>
    <p:sldId id="471" r:id="rId11"/>
    <p:sldId id="515" r:id="rId12"/>
    <p:sldId id="516" r:id="rId13"/>
    <p:sldId id="486" r:id="rId14"/>
    <p:sldId id="504" r:id="rId15"/>
    <p:sldId id="496" r:id="rId16"/>
    <p:sldId id="506" r:id="rId17"/>
    <p:sldId id="507" r:id="rId18"/>
    <p:sldId id="487" r:id="rId19"/>
    <p:sldId id="488" r:id="rId20"/>
    <p:sldId id="489" r:id="rId21"/>
    <p:sldId id="490" r:id="rId22"/>
    <p:sldId id="491" r:id="rId23"/>
    <p:sldId id="492" r:id="rId24"/>
    <p:sldId id="519" r:id="rId25"/>
    <p:sldId id="465" r:id="rId26"/>
    <p:sldId id="494" r:id="rId27"/>
    <p:sldId id="509" r:id="rId28"/>
    <p:sldId id="510" r:id="rId29"/>
    <p:sldId id="508" r:id="rId30"/>
    <p:sldId id="513" r:id="rId31"/>
    <p:sldId id="512" r:id="rId32"/>
    <p:sldId id="467" r:id="rId33"/>
    <p:sldId id="468" r:id="rId34"/>
    <p:sldId id="518" r:id="rId35"/>
    <p:sldId id="450" r:id="rId36"/>
    <p:sldId id="451" r:id="rId37"/>
    <p:sldId id="45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E7E"/>
    <a:srgbClr val="9DC3E6"/>
    <a:srgbClr val="EAEAEA"/>
    <a:srgbClr val="D5D8D7"/>
    <a:srgbClr val="40B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83061" autoAdjust="0"/>
  </p:normalViewPr>
  <p:slideViewPr>
    <p:cSldViewPr snapToGrid="0">
      <p:cViewPr varScale="1">
        <p:scale>
          <a:sx n="88" d="100"/>
          <a:sy n="88" d="100"/>
        </p:scale>
        <p:origin x="88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634DD-9DE0-48C7-96DE-0E8C21D6A9D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8C3E-804E-4F72-9465-18ED4859C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7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12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/>
              <a:t>Good: </a:t>
            </a:r>
          </a:p>
          <a:p>
            <a:r>
              <a:rPr lang="en-US" sz="1200" b="0" dirty="0"/>
              <a:t>Preparation: You know your red line, check previous quotes </a:t>
            </a:r>
            <a:r>
              <a:rPr lang="en-US" sz="1200" b="0" dirty="0" err="1"/>
              <a:t>etc</a:t>
            </a:r>
            <a:r>
              <a:rPr lang="en-US" sz="1200" b="0" dirty="0"/>
              <a:t> to learn their red line. Prepares alternatives that fit this customer and ZOPA to go with that. BATNA ready</a:t>
            </a:r>
          </a:p>
          <a:p>
            <a:r>
              <a:rPr lang="en-US" sz="1200" b="0" dirty="0"/>
              <a:t>ZOPA: Let's talk through the details, and surrounding factors. Finds the need! Person, Project, Company. </a:t>
            </a:r>
          </a:p>
          <a:p>
            <a:r>
              <a:rPr lang="en-US" sz="1200" b="0" dirty="0"/>
              <a:t>Never gives anything away w/o something in return </a:t>
            </a:r>
          </a:p>
          <a:p>
            <a:r>
              <a:rPr lang="en-US" sz="1200" b="0" dirty="0">
                <a:solidFill>
                  <a:srgbClr val="C00000"/>
                </a:solidFill>
              </a:rPr>
              <a:t>Show consequence: margin, profits, resources, </a:t>
            </a:r>
            <a:r>
              <a:rPr lang="en-US" sz="1200" b="0" dirty="0" err="1">
                <a:solidFill>
                  <a:srgbClr val="C00000"/>
                </a:solidFill>
              </a:rPr>
              <a:t>etc?MLN</a:t>
            </a:r>
            <a:r>
              <a:rPr lang="en-US" sz="1200" b="0" dirty="0">
                <a:solidFill>
                  <a:srgbClr val="C00000"/>
                </a:solidFill>
              </a:rPr>
              <a:t>?</a:t>
            </a:r>
          </a:p>
          <a:p>
            <a:r>
              <a:rPr lang="en-US" sz="1200" b="0" dirty="0"/>
              <a:t>ABC/asks for order/next step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6"/>
                </a:solidFill>
              </a:rPr>
              <a:t>=&gt; What did you learn from this? Write in the chat!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78C3E-804E-4F72-9465-18ED4859C7B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6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/>
              <a:t>Good: </a:t>
            </a:r>
          </a:p>
          <a:p>
            <a:r>
              <a:rPr lang="en-US" sz="1200" b="0" dirty="0"/>
              <a:t>Preparation: You know your red line, check previous quotes </a:t>
            </a:r>
            <a:r>
              <a:rPr lang="en-US" sz="1200" b="0" dirty="0" err="1"/>
              <a:t>etc</a:t>
            </a:r>
            <a:r>
              <a:rPr lang="en-US" sz="1200" b="0" dirty="0"/>
              <a:t> to learn their red line. Prepares alternatives that fit this customer and ZOPA to go with that. BATNA ready</a:t>
            </a:r>
          </a:p>
          <a:p>
            <a:r>
              <a:rPr lang="en-US" sz="1200" b="0" dirty="0"/>
              <a:t>ZOPA: Let's talk through the details, and surrounding factors. Finds the need! Person, Project, Company. </a:t>
            </a:r>
          </a:p>
          <a:p>
            <a:r>
              <a:rPr lang="en-US" sz="1200" b="0" dirty="0"/>
              <a:t>Never gives anything away w/o something in return </a:t>
            </a:r>
          </a:p>
          <a:p>
            <a:r>
              <a:rPr lang="en-US" sz="1200" b="0" dirty="0">
                <a:solidFill>
                  <a:srgbClr val="C00000"/>
                </a:solidFill>
              </a:rPr>
              <a:t>Show consequence: margin, profits, resources, </a:t>
            </a:r>
            <a:r>
              <a:rPr lang="en-US" sz="1200" b="0" dirty="0" err="1">
                <a:solidFill>
                  <a:srgbClr val="C00000"/>
                </a:solidFill>
              </a:rPr>
              <a:t>etc?MLN</a:t>
            </a:r>
            <a:r>
              <a:rPr lang="en-US" sz="1200" b="0" dirty="0">
                <a:solidFill>
                  <a:srgbClr val="C00000"/>
                </a:solidFill>
              </a:rPr>
              <a:t>?</a:t>
            </a:r>
          </a:p>
          <a:p>
            <a:r>
              <a:rPr lang="en-US" sz="1200" b="0" dirty="0"/>
              <a:t>ABC/asks for order/next step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6"/>
                </a:solidFill>
              </a:rPr>
              <a:t>=&gt; What did you learn from this? Write in the chat!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78C3E-804E-4F72-9465-18ED4859C7B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95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5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2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4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413336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0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5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049997"/>
          </a:xfrm>
        </p:spPr>
        <p:txBody>
          <a:bodyPr>
            <a:normAutofit/>
          </a:bodyPr>
          <a:lstStyle>
            <a:lvl1pPr marL="457178" indent="-457178">
              <a:buFontTx/>
              <a:buBlip>
                <a:blip r:embed="rId2"/>
              </a:buBlip>
              <a:defRPr sz="32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4953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049997"/>
          </a:xfrm>
        </p:spPr>
        <p:txBody>
          <a:bodyPr>
            <a:normAutofit/>
          </a:bodyPr>
          <a:lstStyle>
            <a:lvl1pPr marL="457178" indent="-457178">
              <a:buFontTx/>
              <a:buBlip>
                <a:blip r:embed="rId2"/>
              </a:buBlip>
              <a:defRPr sz="32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983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04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5EF546-8DA5-C248-9062-AA1DA8DC40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5225060" cy="40499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2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0418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0418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1819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9678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04999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 smtClean="0"/>
              <a:t>Klicka på ikonen för att lägga till ett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7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39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04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5EF546-8DA5-C248-9062-AA1DA8DC40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5225060" cy="40499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85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70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04999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39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45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marL="0" marR="0" lvl="0" indent="0" algn="ctr" defTabSz="4571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0" cap="none" spc="10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05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7168" marR="0" lvl="1" indent="-457178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lang="sv-SE" dirty="0"/>
              <a:t>Klicka här för att ändra format på bakgrundstexten</a:t>
            </a:r>
          </a:p>
          <a:p>
            <a:pPr lvl="2"/>
            <a:r>
              <a:rPr lang="sv-SE" dirty="0"/>
              <a:t>Nivå två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0092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53165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Blip>
          <a:blip r:embed="rId11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marR="0" indent="-457178" algn="l" defTabSz="914354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ClrTx/>
        <a:buSzTx/>
        <a:buFontTx/>
        <a:buBlip>
          <a:blip r:embed="rId11"/>
        </a:buBlip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Tx/>
        <a:buBlip>
          <a:blip r:embed="rId11"/>
        </a:buBlip>
        <a:defRPr sz="2667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marL="0" marR="0" lvl="0" indent="0" algn="ctr" defTabSz="4571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0" cap="none" spc="10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05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7168" marR="0" lvl="1" indent="-457178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lang="sv-SE" dirty="0"/>
              <a:t>Klicka här för att ändra format på bakgrundstexten</a:t>
            </a:r>
          </a:p>
          <a:p>
            <a:pPr lvl="2"/>
            <a:r>
              <a:rPr lang="sv-SE" dirty="0"/>
              <a:t>Nivå två</a:t>
            </a:r>
            <a:endParaRPr 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Blip>
          <a:blip r:embed="rId11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marR="0" indent="-457178" algn="l" defTabSz="914354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ClrTx/>
        <a:buSzTx/>
        <a:buFontTx/>
        <a:buBlip>
          <a:blip r:embed="rId11"/>
        </a:buBlip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Tx/>
        <a:buBlip>
          <a:blip r:embed="rId11"/>
        </a:buBlip>
        <a:defRPr sz="2667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ymahr.net/ncab" TargetMode="Externa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sosceles Triangle 118"/>
          <p:cNvSpPr/>
          <p:nvPr/>
        </p:nvSpPr>
        <p:spPr>
          <a:xfrm rot="2463209">
            <a:off x="9444574" y="-649393"/>
            <a:ext cx="3395100" cy="1992440"/>
          </a:xfrm>
          <a:custGeom>
            <a:avLst/>
            <a:gdLst>
              <a:gd name="connsiteX0" fmla="*/ 0 w 2496538"/>
              <a:gd name="connsiteY0" fmla="*/ 1741512 h 1741512"/>
              <a:gd name="connsiteX1" fmla="*/ 2037325 w 2496538"/>
              <a:gd name="connsiteY1" fmla="*/ 0 h 1741512"/>
              <a:gd name="connsiteX2" fmla="*/ 2496538 w 2496538"/>
              <a:gd name="connsiteY2" fmla="*/ 1741512 h 1741512"/>
              <a:gd name="connsiteX3" fmla="*/ 0 w 2496538"/>
              <a:gd name="connsiteY3" fmla="*/ 1741512 h 1741512"/>
              <a:gd name="connsiteX0" fmla="*/ 0 w 2755341"/>
              <a:gd name="connsiteY0" fmla="*/ 1741512 h 1741512"/>
              <a:gd name="connsiteX1" fmla="*/ 2037325 w 2755341"/>
              <a:gd name="connsiteY1" fmla="*/ 0 h 1741512"/>
              <a:gd name="connsiteX2" fmla="*/ 2755341 w 2755341"/>
              <a:gd name="connsiteY2" fmla="*/ 864580 h 1741512"/>
              <a:gd name="connsiteX3" fmla="*/ 0 w 2755341"/>
              <a:gd name="connsiteY3" fmla="*/ 1741512 h 1741512"/>
              <a:gd name="connsiteX0" fmla="*/ 0 w 2891119"/>
              <a:gd name="connsiteY0" fmla="*/ 1741512 h 1741512"/>
              <a:gd name="connsiteX1" fmla="*/ 2037325 w 2891119"/>
              <a:gd name="connsiteY1" fmla="*/ 0 h 1741512"/>
              <a:gd name="connsiteX2" fmla="*/ 2891119 w 2891119"/>
              <a:gd name="connsiteY2" fmla="*/ 999702 h 1741512"/>
              <a:gd name="connsiteX3" fmla="*/ 0 w 2891119"/>
              <a:gd name="connsiteY3" fmla="*/ 1741512 h 1741512"/>
              <a:gd name="connsiteX0" fmla="*/ 0 w 2672503"/>
              <a:gd name="connsiteY0" fmla="*/ 1587310 h 1587310"/>
              <a:gd name="connsiteX1" fmla="*/ 1818709 w 2672503"/>
              <a:gd name="connsiteY1" fmla="*/ 0 h 1587310"/>
              <a:gd name="connsiteX2" fmla="*/ 2672503 w 2672503"/>
              <a:gd name="connsiteY2" fmla="*/ 999702 h 1587310"/>
              <a:gd name="connsiteX3" fmla="*/ 0 w 2672503"/>
              <a:gd name="connsiteY3" fmla="*/ 1587310 h 1587310"/>
              <a:gd name="connsiteX0" fmla="*/ 0 w 2555477"/>
              <a:gd name="connsiteY0" fmla="*/ 1503487 h 1503487"/>
              <a:gd name="connsiteX1" fmla="*/ 1701683 w 2555477"/>
              <a:gd name="connsiteY1" fmla="*/ 0 h 1503487"/>
              <a:gd name="connsiteX2" fmla="*/ 2555477 w 2555477"/>
              <a:gd name="connsiteY2" fmla="*/ 999702 h 1503487"/>
              <a:gd name="connsiteX3" fmla="*/ 0 w 2555477"/>
              <a:gd name="connsiteY3" fmla="*/ 1503487 h 150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477" h="1503487">
                <a:moveTo>
                  <a:pt x="0" y="1503487"/>
                </a:moveTo>
                <a:lnTo>
                  <a:pt x="1701683" y="0"/>
                </a:lnTo>
                <a:lnTo>
                  <a:pt x="2555477" y="999702"/>
                </a:lnTo>
                <a:lnTo>
                  <a:pt x="0" y="15034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706214">
            <a:off x="9920591" y="388063"/>
            <a:ext cx="267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sv-SE" sz="1600" dirty="0">
                <a:solidFill>
                  <a:srgbClr val="000000"/>
                </a:solidFill>
                <a:latin typeface="Arial"/>
              </a:rPr>
              <a:t>Not just </a:t>
            </a:r>
            <a:r>
              <a:rPr lang="sv-SE" sz="1600" dirty="0" err="1">
                <a:solidFill>
                  <a:srgbClr val="000000"/>
                </a:solidFill>
                <a:latin typeface="Arial"/>
              </a:rPr>
              <a:t>learning</a:t>
            </a:r>
            <a:r>
              <a:rPr lang="sv-SE" sz="1600" dirty="0">
                <a:solidFill>
                  <a:srgbClr val="000000"/>
                </a:solidFill>
                <a:latin typeface="Arial"/>
              </a:rPr>
              <a:t>, </a:t>
            </a:r>
            <a:br>
              <a:rPr lang="sv-SE" sz="1600" dirty="0">
                <a:solidFill>
                  <a:srgbClr val="000000"/>
                </a:solidFill>
                <a:latin typeface="Arial"/>
              </a:rPr>
            </a:br>
            <a:r>
              <a:rPr lang="sv-SE" sz="1600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sv-SE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600" b="1" dirty="0" err="1">
                <a:solidFill>
                  <a:srgbClr val="D53D20"/>
                </a:solidFill>
                <a:latin typeface="Arial"/>
              </a:rPr>
              <a:t>doing</a:t>
            </a:r>
            <a:endParaRPr lang="sv-SE" sz="1600" b="1" dirty="0">
              <a:solidFill>
                <a:srgbClr val="D53D20"/>
              </a:solidFill>
              <a:latin typeface="Arial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351">
            <a:off x="11403857" y="128082"/>
            <a:ext cx="661393" cy="502903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772754" y="3443463"/>
            <a:ext cx="11063647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3893" y="2662292"/>
            <a:ext cx="1090320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OCTOBER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4215" y="2662292"/>
            <a:ext cx="170456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NOVEMBER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5290" y="2662292"/>
            <a:ext cx="86128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DECEMBER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36195" y="2662292"/>
            <a:ext cx="907677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JANUARY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3342" y="2662292"/>
            <a:ext cx="1691973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MARCH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5315" y="2662292"/>
            <a:ext cx="861291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APRIL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46605" y="2662292"/>
            <a:ext cx="16919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MAY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38576" y="2662292"/>
            <a:ext cx="84946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JUNE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673893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Rectangle 115"/>
          <p:cNvSpPr/>
          <p:nvPr/>
        </p:nvSpPr>
        <p:spPr>
          <a:xfrm>
            <a:off x="5143871" y="2662292"/>
            <a:ext cx="8494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FEBRUARY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60103A-F465-4D76-8FE6-8FC339323157}"/>
              </a:ext>
            </a:extLst>
          </p:cNvPr>
          <p:cNvGrpSpPr/>
          <p:nvPr/>
        </p:nvGrpSpPr>
        <p:grpSpPr>
          <a:xfrm>
            <a:off x="1074101" y="3254538"/>
            <a:ext cx="405231" cy="364800"/>
            <a:chOff x="870967" y="2448912"/>
            <a:chExt cx="303923" cy="273600"/>
          </a:xfrm>
        </p:grpSpPr>
        <p:sp>
          <p:nvSpPr>
            <p:cNvPr id="16" name="Flowchart: Connector 15"/>
            <p:cNvSpPr/>
            <p:nvPr/>
          </p:nvSpPr>
          <p:spPr>
            <a:xfrm>
              <a:off x="886128" y="2448912"/>
              <a:ext cx="273600" cy="273600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1219170">
                <a:defRPr/>
              </a:pPr>
              <a:endParaRPr lang="en-US" sz="533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0967" y="2487359"/>
              <a:ext cx="303923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27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CD75AE-0BDB-4951-903F-ABD74ACB7846}"/>
              </a:ext>
            </a:extLst>
          </p:cNvPr>
          <p:cNvGrpSpPr/>
          <p:nvPr/>
        </p:nvGrpSpPr>
        <p:grpSpPr>
          <a:xfrm>
            <a:off x="1914945" y="3254536"/>
            <a:ext cx="424121" cy="364800"/>
            <a:chOff x="1460973" y="2449036"/>
            <a:chExt cx="318091" cy="273600"/>
          </a:xfrm>
        </p:grpSpPr>
        <p:sp>
          <p:nvSpPr>
            <p:cNvPr id="32" name="Oval 31"/>
            <p:cNvSpPr/>
            <p:nvPr/>
          </p:nvSpPr>
          <p:spPr>
            <a:xfrm>
              <a:off x="1481424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1460973" y="2483730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10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ED9C7-3EC7-42D7-95CE-18D55F7C79F7}"/>
              </a:ext>
            </a:extLst>
          </p:cNvPr>
          <p:cNvGrpSpPr/>
          <p:nvPr/>
        </p:nvGrpSpPr>
        <p:grpSpPr>
          <a:xfrm>
            <a:off x="2774680" y="3254534"/>
            <a:ext cx="424121" cy="364800"/>
            <a:chOff x="2110069" y="2449036"/>
            <a:chExt cx="318091" cy="273600"/>
          </a:xfrm>
        </p:grpSpPr>
        <p:sp>
          <p:nvSpPr>
            <p:cNvPr id="35" name="Oval 34"/>
            <p:cNvSpPr/>
            <p:nvPr/>
          </p:nvSpPr>
          <p:spPr>
            <a:xfrm>
              <a:off x="2130026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2110069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24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68E4B-5BCC-496A-BC55-FE68BC2259C5}"/>
              </a:ext>
            </a:extLst>
          </p:cNvPr>
          <p:cNvGrpSpPr/>
          <p:nvPr/>
        </p:nvGrpSpPr>
        <p:grpSpPr>
          <a:xfrm>
            <a:off x="3634414" y="3254534"/>
            <a:ext cx="424121" cy="364800"/>
            <a:chOff x="2764838" y="2449036"/>
            <a:chExt cx="318091" cy="273600"/>
          </a:xfrm>
        </p:grpSpPr>
        <p:sp>
          <p:nvSpPr>
            <p:cNvPr id="37" name="Oval 36"/>
            <p:cNvSpPr/>
            <p:nvPr/>
          </p:nvSpPr>
          <p:spPr>
            <a:xfrm>
              <a:off x="278679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2764838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8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4F987-27D9-4280-BD6A-CF519BC9340B}"/>
              </a:ext>
            </a:extLst>
          </p:cNvPr>
          <p:cNvGrpSpPr/>
          <p:nvPr/>
        </p:nvGrpSpPr>
        <p:grpSpPr>
          <a:xfrm>
            <a:off x="4494149" y="3254534"/>
            <a:ext cx="424121" cy="364800"/>
            <a:chOff x="3395481" y="2449036"/>
            <a:chExt cx="318091" cy="273600"/>
          </a:xfrm>
        </p:grpSpPr>
        <p:sp>
          <p:nvSpPr>
            <p:cNvPr id="39" name="Oval 38"/>
            <p:cNvSpPr/>
            <p:nvPr/>
          </p:nvSpPr>
          <p:spPr>
            <a:xfrm>
              <a:off x="3418436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3395481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12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E9B6F-8974-47CA-A31B-96EA034A5976}"/>
              </a:ext>
            </a:extLst>
          </p:cNvPr>
          <p:cNvGrpSpPr/>
          <p:nvPr/>
        </p:nvGrpSpPr>
        <p:grpSpPr>
          <a:xfrm>
            <a:off x="5353884" y="3254536"/>
            <a:ext cx="424121" cy="364800"/>
            <a:chOff x="3998600" y="2449036"/>
            <a:chExt cx="318091" cy="273600"/>
          </a:xfrm>
        </p:grpSpPr>
        <p:sp>
          <p:nvSpPr>
            <p:cNvPr id="41" name="Oval 40"/>
            <p:cNvSpPr/>
            <p:nvPr/>
          </p:nvSpPr>
          <p:spPr>
            <a:xfrm>
              <a:off x="401500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TextBox 56"/>
            <p:cNvSpPr txBox="1"/>
            <p:nvPr/>
          </p:nvSpPr>
          <p:spPr>
            <a:xfrm>
              <a:off x="3998600" y="2485193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9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98EDC-E299-4007-B29B-85EC64823745}"/>
              </a:ext>
            </a:extLst>
          </p:cNvPr>
          <p:cNvGrpSpPr/>
          <p:nvPr/>
        </p:nvGrpSpPr>
        <p:grpSpPr>
          <a:xfrm>
            <a:off x="6213618" y="3254536"/>
            <a:ext cx="412561" cy="364800"/>
            <a:chOff x="4590932" y="2449036"/>
            <a:chExt cx="309421" cy="273600"/>
          </a:xfrm>
        </p:grpSpPr>
        <p:sp>
          <p:nvSpPr>
            <p:cNvPr id="43" name="Oval 42"/>
            <p:cNvSpPr/>
            <p:nvPr/>
          </p:nvSpPr>
          <p:spPr>
            <a:xfrm>
              <a:off x="4607952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/>
            <p:cNvSpPr txBox="1"/>
            <p:nvPr/>
          </p:nvSpPr>
          <p:spPr>
            <a:xfrm>
              <a:off x="4590932" y="2492512"/>
              <a:ext cx="309421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800" b="1" dirty="0">
                  <a:solidFill>
                    <a:srgbClr val="FFFFFF"/>
                  </a:solidFill>
                  <a:latin typeface="Arial"/>
                </a:rPr>
                <a:t>2</a:t>
              </a:r>
              <a:endParaRPr lang="en-US" sz="8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29BBD-2E98-4369-928C-B28E464D304E}"/>
              </a:ext>
            </a:extLst>
          </p:cNvPr>
          <p:cNvGrpSpPr/>
          <p:nvPr/>
        </p:nvGrpSpPr>
        <p:grpSpPr>
          <a:xfrm>
            <a:off x="7061793" y="3254537"/>
            <a:ext cx="412561" cy="364800"/>
            <a:chOff x="5184444" y="2449036"/>
            <a:chExt cx="309421" cy="273600"/>
          </a:xfrm>
        </p:grpSpPr>
        <p:sp>
          <p:nvSpPr>
            <p:cNvPr id="45" name="Oval 44"/>
            <p:cNvSpPr/>
            <p:nvPr/>
          </p:nvSpPr>
          <p:spPr>
            <a:xfrm>
              <a:off x="519476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TextBox 58"/>
            <p:cNvSpPr txBox="1"/>
            <p:nvPr/>
          </p:nvSpPr>
          <p:spPr>
            <a:xfrm>
              <a:off x="5184444" y="2489522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23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02E595-460B-4EB1-9B48-74E66DA0C6FE}"/>
              </a:ext>
            </a:extLst>
          </p:cNvPr>
          <p:cNvGrpSpPr/>
          <p:nvPr/>
        </p:nvGrpSpPr>
        <p:grpSpPr>
          <a:xfrm>
            <a:off x="7909968" y="3254534"/>
            <a:ext cx="412561" cy="364800"/>
            <a:chOff x="5757300" y="2449036"/>
            <a:chExt cx="309421" cy="273600"/>
          </a:xfrm>
        </p:grpSpPr>
        <p:sp>
          <p:nvSpPr>
            <p:cNvPr id="47" name="Oval 46"/>
            <p:cNvSpPr/>
            <p:nvPr/>
          </p:nvSpPr>
          <p:spPr>
            <a:xfrm>
              <a:off x="5775207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757300" y="248917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13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4175-3C95-4B81-B865-832E2CE52226}"/>
              </a:ext>
            </a:extLst>
          </p:cNvPr>
          <p:cNvGrpSpPr/>
          <p:nvPr/>
        </p:nvGrpSpPr>
        <p:grpSpPr>
          <a:xfrm>
            <a:off x="8758142" y="3254536"/>
            <a:ext cx="412561" cy="364800"/>
            <a:chOff x="6345554" y="2449036"/>
            <a:chExt cx="309421" cy="273600"/>
          </a:xfrm>
        </p:grpSpPr>
        <p:sp>
          <p:nvSpPr>
            <p:cNvPr id="49" name="Oval 48"/>
            <p:cNvSpPr/>
            <p:nvPr/>
          </p:nvSpPr>
          <p:spPr>
            <a:xfrm>
              <a:off x="636000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TextBox 60"/>
            <p:cNvSpPr txBox="1"/>
            <p:nvPr/>
          </p:nvSpPr>
          <p:spPr>
            <a:xfrm>
              <a:off x="6345554" y="2483730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4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131B9-9004-45E6-AF6B-6D79A1EEC5CB}"/>
              </a:ext>
            </a:extLst>
          </p:cNvPr>
          <p:cNvGrpSpPr/>
          <p:nvPr/>
        </p:nvGrpSpPr>
        <p:grpSpPr>
          <a:xfrm>
            <a:off x="9606317" y="3254536"/>
            <a:ext cx="412561" cy="364800"/>
            <a:chOff x="6934791" y="2449036"/>
            <a:chExt cx="309421" cy="273600"/>
          </a:xfrm>
        </p:grpSpPr>
        <p:sp>
          <p:nvSpPr>
            <p:cNvPr id="51" name="Oval 50"/>
            <p:cNvSpPr/>
            <p:nvPr/>
          </p:nvSpPr>
          <p:spPr>
            <a:xfrm>
              <a:off x="694718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6934791" y="2483171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25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CE31A-57F6-4A36-BDBC-755E869C71C5}"/>
              </a:ext>
            </a:extLst>
          </p:cNvPr>
          <p:cNvGrpSpPr/>
          <p:nvPr/>
        </p:nvGrpSpPr>
        <p:grpSpPr>
          <a:xfrm>
            <a:off x="10454492" y="3254539"/>
            <a:ext cx="412561" cy="364800"/>
            <a:chOff x="7551686" y="2449036"/>
            <a:chExt cx="309421" cy="273600"/>
          </a:xfrm>
        </p:grpSpPr>
        <p:sp>
          <p:nvSpPr>
            <p:cNvPr id="53" name="Oval 52"/>
            <p:cNvSpPr/>
            <p:nvPr/>
          </p:nvSpPr>
          <p:spPr>
            <a:xfrm>
              <a:off x="7571526" y="2449036"/>
              <a:ext cx="273600" cy="2736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7551686" y="2471680"/>
              <a:ext cx="309421" cy="14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667" b="1" dirty="0">
                  <a:solidFill>
                    <a:srgbClr val="000000"/>
                  </a:solidFill>
                  <a:latin typeface="Arial"/>
                </a:rPr>
                <a:t>14-15</a:t>
              </a:r>
              <a:endParaRPr lang="en-US" sz="667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0BA1F3-621D-4943-B0EB-278BF6165AB8}"/>
              </a:ext>
            </a:extLst>
          </p:cNvPr>
          <p:cNvGrpSpPr/>
          <p:nvPr/>
        </p:nvGrpSpPr>
        <p:grpSpPr>
          <a:xfrm>
            <a:off x="11302666" y="3254533"/>
            <a:ext cx="412561" cy="364800"/>
            <a:chOff x="8476999" y="2448847"/>
            <a:chExt cx="309421" cy="273600"/>
          </a:xfrm>
        </p:grpSpPr>
        <p:sp>
          <p:nvSpPr>
            <p:cNvPr id="55" name="Oval 54"/>
            <p:cNvSpPr/>
            <p:nvPr/>
          </p:nvSpPr>
          <p:spPr>
            <a:xfrm>
              <a:off x="8494908" y="2448847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8476999" y="249232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6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917477" y="3738495"/>
            <a:ext cx="745131" cy="436107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1. Start –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sales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basics</a:t>
            </a:r>
            <a:endParaRPr lang="sv-SE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772360" y="3738496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2.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USPs</a:t>
            </a:r>
            <a:endParaRPr lang="sv-SE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2607631" y="3730083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3.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Objection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handling</a:t>
            </a:r>
            <a:endParaRPr lang="en-US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055869" y="373393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7.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Validating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RFQs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878501" y="373393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8.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Quoting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&amp; Gross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Margin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683475" y="3733938"/>
            <a:ext cx="86614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9.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Quote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follow-up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236194" y="3738496"/>
            <a:ext cx="101821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5.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Negotiation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8534779" y="3733938"/>
            <a:ext cx="83415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10.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Strategic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business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intelligence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453284" y="3742628"/>
            <a:ext cx="863760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4. SPIN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9410623" y="3733938"/>
            <a:ext cx="76406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11.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Complaint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handling</a:t>
            </a:r>
            <a:endParaRPr lang="en-US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10239053" y="3738496"/>
            <a:ext cx="91714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D53D20"/>
                </a:solidFill>
                <a:latin typeface="Arial"/>
              </a:rPr>
              <a:t>12. Workshop</a:t>
            </a:r>
            <a:endParaRPr lang="en-US" sz="800" dirty="0">
              <a:solidFill>
                <a:srgbClr val="D53D20"/>
              </a:solidFill>
              <a:latin typeface="Arial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11026004" y="3733938"/>
            <a:ext cx="873112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13.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Follow-up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9293" y="3735622"/>
            <a:ext cx="957955" cy="36933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defRPr/>
            </a:pPr>
            <a:r>
              <a:rPr lang="en-US" sz="800" dirty="0">
                <a:ln w="0"/>
                <a:solidFill>
                  <a:srgbClr val="000000"/>
                </a:solidFill>
                <a:latin typeface="Arial"/>
              </a:rPr>
              <a:t>6. How to pick</a:t>
            </a:r>
            <a:br>
              <a:rPr lang="en-US" sz="800" dirty="0">
                <a:ln w="0"/>
                <a:solidFill>
                  <a:srgbClr val="000000"/>
                </a:solidFill>
                <a:latin typeface="Arial"/>
              </a:rPr>
            </a:br>
            <a:r>
              <a:rPr lang="en-US" sz="800" dirty="0">
                <a:ln w="0"/>
                <a:solidFill>
                  <a:srgbClr val="000000"/>
                </a:solidFill>
                <a:latin typeface="Arial"/>
              </a:rPr>
              <a:t>the right factory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1088045" y="2662292"/>
            <a:ext cx="74835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JULY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Freeform 69">
            <a:extLst>
              <a:ext uri="{FF2B5EF4-FFF2-40B4-BE49-F238E27FC236}">
                <a16:creationId xmlns:a16="http://schemas.microsoft.com/office/drawing/2014/main" id="{8D76B28F-3775-4F04-969B-E50902247408}"/>
              </a:ext>
            </a:extLst>
          </p:cNvPr>
          <p:cNvSpPr/>
          <p:nvPr/>
        </p:nvSpPr>
        <p:spPr>
          <a:xfrm>
            <a:off x="1280159" y="4699709"/>
            <a:ext cx="2117812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Self-study &amp; SMART-goals 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3259B409-B5AF-410F-BE08-44AC193E838B}"/>
              </a:ext>
            </a:extLst>
          </p:cNvPr>
          <p:cNvSpPr/>
          <p:nvPr/>
        </p:nvSpPr>
        <p:spPr>
          <a:xfrm>
            <a:off x="824772" y="5103184"/>
            <a:ext cx="364800" cy="364800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Freeform 112">
            <a:extLst>
              <a:ext uri="{FF2B5EF4-FFF2-40B4-BE49-F238E27FC236}">
                <a16:creationId xmlns:a16="http://schemas.microsoft.com/office/drawing/2014/main" id="{F8F78DFB-B03D-4203-8A04-2D0EE806305B}"/>
              </a:ext>
            </a:extLst>
          </p:cNvPr>
          <p:cNvSpPr/>
          <p:nvPr/>
        </p:nvSpPr>
        <p:spPr>
          <a:xfrm>
            <a:off x="1280160" y="5155836"/>
            <a:ext cx="2044473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Online </a:t>
            </a:r>
            <a:r>
              <a:rPr lang="sv-SE" sz="1067" b="1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Clinics</a:t>
            </a: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8168A78-35F8-405A-AD8F-A5CB4FAAA28D}"/>
              </a:ext>
            </a:extLst>
          </p:cNvPr>
          <p:cNvSpPr/>
          <p:nvPr/>
        </p:nvSpPr>
        <p:spPr>
          <a:xfrm>
            <a:off x="824772" y="5604528"/>
            <a:ext cx="364800" cy="364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D289DCE7-05FF-4F5B-B8FE-EB3655268645}"/>
              </a:ext>
            </a:extLst>
          </p:cNvPr>
          <p:cNvSpPr/>
          <p:nvPr/>
        </p:nvSpPr>
        <p:spPr>
          <a:xfrm>
            <a:off x="1280161" y="5640380"/>
            <a:ext cx="1907356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Offline</a:t>
            </a: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workshop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2A202EFC-57EA-49F0-A1D2-323EC560A367}"/>
              </a:ext>
            </a:extLst>
          </p:cNvPr>
          <p:cNvSpPr/>
          <p:nvPr/>
        </p:nvSpPr>
        <p:spPr>
          <a:xfrm>
            <a:off x="666158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1F238D56-96C5-4582-8AEA-9932FB44CA3C}"/>
              </a:ext>
            </a:extLst>
          </p:cNvPr>
          <p:cNvSpPr/>
          <p:nvPr/>
        </p:nvSpPr>
        <p:spPr>
          <a:xfrm>
            <a:off x="581341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B56F3951-38FF-4881-A661-0762B1F2397B}"/>
              </a:ext>
            </a:extLst>
          </p:cNvPr>
          <p:cNvSpPr/>
          <p:nvPr/>
        </p:nvSpPr>
        <p:spPr>
          <a:xfrm>
            <a:off x="4953676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06723AE7-8F9B-45E2-8F9D-E20D9A97CD2B}"/>
              </a:ext>
            </a:extLst>
          </p:cNvPr>
          <p:cNvSpPr/>
          <p:nvPr/>
        </p:nvSpPr>
        <p:spPr>
          <a:xfrm>
            <a:off x="409394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5528E64B-8773-4A83-BE53-AB29F908AEF9}"/>
              </a:ext>
            </a:extLst>
          </p:cNvPr>
          <p:cNvSpPr/>
          <p:nvPr/>
        </p:nvSpPr>
        <p:spPr>
          <a:xfrm>
            <a:off x="323420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5D66F566-610C-486A-9C73-47A4C923E57E}"/>
              </a:ext>
            </a:extLst>
          </p:cNvPr>
          <p:cNvSpPr/>
          <p:nvPr/>
        </p:nvSpPr>
        <p:spPr>
          <a:xfrm>
            <a:off x="2374472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D515C81B-6BF4-4175-A9CD-650B33B01578}"/>
              </a:ext>
            </a:extLst>
          </p:cNvPr>
          <p:cNvSpPr/>
          <p:nvPr/>
        </p:nvSpPr>
        <p:spPr>
          <a:xfrm>
            <a:off x="151473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7426D6F-EA68-4A3C-8F2D-909B03815AEC}"/>
              </a:ext>
            </a:extLst>
          </p:cNvPr>
          <p:cNvSpPr/>
          <p:nvPr/>
        </p:nvSpPr>
        <p:spPr>
          <a:xfrm>
            <a:off x="920610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C3406AFD-6C86-4813-98D2-8470B0E2C4D1}"/>
              </a:ext>
            </a:extLst>
          </p:cNvPr>
          <p:cNvSpPr/>
          <p:nvPr/>
        </p:nvSpPr>
        <p:spPr>
          <a:xfrm>
            <a:off x="835793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7E563764-4863-4169-8D7D-98B5B327AA8D}"/>
              </a:ext>
            </a:extLst>
          </p:cNvPr>
          <p:cNvSpPr/>
          <p:nvPr/>
        </p:nvSpPr>
        <p:spPr>
          <a:xfrm>
            <a:off x="7509760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37A8FCE1-1111-42C9-9BDA-357D06CDBC36}"/>
              </a:ext>
            </a:extLst>
          </p:cNvPr>
          <p:cNvSpPr/>
          <p:nvPr/>
        </p:nvSpPr>
        <p:spPr>
          <a:xfrm>
            <a:off x="1090245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4A660F72-572B-40CA-9B2D-6DD441EF29AD}"/>
              </a:ext>
            </a:extLst>
          </p:cNvPr>
          <p:cNvSpPr/>
          <p:nvPr/>
        </p:nvSpPr>
        <p:spPr>
          <a:xfrm>
            <a:off x="10054284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515FEFBC-7EC5-4C5D-BC69-C238EC3946DB}"/>
              </a:ext>
            </a:extLst>
          </p:cNvPr>
          <p:cNvSpPr/>
          <p:nvPr/>
        </p:nvSpPr>
        <p:spPr>
          <a:xfrm>
            <a:off x="824772" y="4620825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131EACED-B69A-4E30-9707-6C286470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GB" sz="2400" dirty="0">
                <a:latin typeface="+mn-lt"/>
              </a:rPr>
              <a:t>Focus on Performance</a:t>
            </a:r>
            <a:br>
              <a:rPr lang="en-GB" sz="2400" dirty="0">
                <a:latin typeface="+mn-lt"/>
              </a:rPr>
            </a:br>
            <a:r>
              <a:rPr lang="en-GB" sz="2133" b="0" i="1" dirty="0">
                <a:solidFill>
                  <a:schemeClr val="tx1"/>
                </a:solidFill>
                <a:latin typeface="+mn-lt"/>
              </a:rPr>
              <a:t>Crawl – Walk – Run</a:t>
            </a:r>
            <a:endParaRPr lang="x-none" sz="24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CDC6270-F6E1-46D1-B862-56DA2FFE35F1}"/>
              </a:ext>
            </a:extLst>
          </p:cNvPr>
          <p:cNvSpPr/>
          <p:nvPr/>
        </p:nvSpPr>
        <p:spPr>
          <a:xfrm>
            <a:off x="72817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0CAA0BC9-4C21-4039-97E3-94FA95AD5FB4}"/>
              </a:ext>
            </a:extLst>
          </p:cNvPr>
          <p:cNvSpPr/>
          <p:nvPr/>
        </p:nvSpPr>
        <p:spPr>
          <a:xfrm>
            <a:off x="584703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Star: 5 Points 114">
            <a:extLst>
              <a:ext uri="{FF2B5EF4-FFF2-40B4-BE49-F238E27FC236}">
                <a16:creationId xmlns:a16="http://schemas.microsoft.com/office/drawing/2014/main" id="{1A0447D7-058E-4812-A9D1-78B737576CA2}"/>
              </a:ext>
            </a:extLst>
          </p:cNvPr>
          <p:cNvSpPr/>
          <p:nvPr/>
        </p:nvSpPr>
        <p:spPr>
          <a:xfrm>
            <a:off x="49897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Star: 5 Points 116">
            <a:extLst>
              <a:ext uri="{FF2B5EF4-FFF2-40B4-BE49-F238E27FC236}">
                <a16:creationId xmlns:a16="http://schemas.microsoft.com/office/drawing/2014/main" id="{8B7BF546-2AD8-4640-AA6E-C72EB492D152}"/>
              </a:ext>
            </a:extLst>
          </p:cNvPr>
          <p:cNvSpPr/>
          <p:nvPr/>
        </p:nvSpPr>
        <p:spPr>
          <a:xfrm>
            <a:off x="413878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Star: 5 Points 117">
            <a:extLst>
              <a:ext uri="{FF2B5EF4-FFF2-40B4-BE49-F238E27FC236}">
                <a16:creationId xmlns:a16="http://schemas.microsoft.com/office/drawing/2014/main" id="{AFCA582E-1977-494B-BFF5-4BF4BA5201E1}"/>
              </a:ext>
            </a:extLst>
          </p:cNvPr>
          <p:cNvSpPr/>
          <p:nvPr/>
        </p:nvSpPr>
        <p:spPr>
          <a:xfrm>
            <a:off x="32803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Star: 5 Points 120">
            <a:extLst>
              <a:ext uri="{FF2B5EF4-FFF2-40B4-BE49-F238E27FC236}">
                <a16:creationId xmlns:a16="http://schemas.microsoft.com/office/drawing/2014/main" id="{C684B635-7C55-4DBE-B4F9-1D14A4F59182}"/>
              </a:ext>
            </a:extLst>
          </p:cNvPr>
          <p:cNvSpPr/>
          <p:nvPr/>
        </p:nvSpPr>
        <p:spPr>
          <a:xfrm>
            <a:off x="2414944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823BCEAC-1F08-4170-907B-C8875B0A6526}"/>
              </a:ext>
            </a:extLst>
          </p:cNvPr>
          <p:cNvSpPr/>
          <p:nvPr/>
        </p:nvSpPr>
        <p:spPr>
          <a:xfrm>
            <a:off x="153775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Star: 5 Points 122">
            <a:extLst>
              <a:ext uri="{FF2B5EF4-FFF2-40B4-BE49-F238E27FC236}">
                <a16:creationId xmlns:a16="http://schemas.microsoft.com/office/drawing/2014/main" id="{8930381C-43CC-4160-9298-AE57AC58DEC7}"/>
              </a:ext>
            </a:extLst>
          </p:cNvPr>
          <p:cNvSpPr/>
          <p:nvPr/>
        </p:nvSpPr>
        <p:spPr>
          <a:xfrm>
            <a:off x="83970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Star: 5 Points 123">
            <a:extLst>
              <a:ext uri="{FF2B5EF4-FFF2-40B4-BE49-F238E27FC236}">
                <a16:creationId xmlns:a16="http://schemas.microsoft.com/office/drawing/2014/main" id="{8F076A4E-3870-4A3E-BDF5-D8F0A740987C}"/>
              </a:ext>
            </a:extLst>
          </p:cNvPr>
          <p:cNvSpPr/>
          <p:nvPr/>
        </p:nvSpPr>
        <p:spPr>
          <a:xfrm>
            <a:off x="7560817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id="{35C4E535-A6C4-4235-96C8-4AA5E1AF0348}"/>
              </a:ext>
            </a:extLst>
          </p:cNvPr>
          <p:cNvSpPr/>
          <p:nvPr/>
        </p:nvSpPr>
        <p:spPr>
          <a:xfrm>
            <a:off x="669807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Star: 5 Points 125">
            <a:extLst>
              <a:ext uri="{FF2B5EF4-FFF2-40B4-BE49-F238E27FC236}">
                <a16:creationId xmlns:a16="http://schemas.microsoft.com/office/drawing/2014/main" id="{A8A419CD-F191-4C92-8E6A-E6919084B02A}"/>
              </a:ext>
            </a:extLst>
          </p:cNvPr>
          <p:cNvSpPr/>
          <p:nvPr/>
        </p:nvSpPr>
        <p:spPr>
          <a:xfrm>
            <a:off x="10099338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9F26CAEA-5E47-40CF-ABE6-D037ECC3FF78}"/>
              </a:ext>
            </a:extLst>
          </p:cNvPr>
          <p:cNvSpPr/>
          <p:nvPr/>
        </p:nvSpPr>
        <p:spPr>
          <a:xfrm>
            <a:off x="92543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Star: 5 Points 127">
            <a:extLst>
              <a:ext uri="{FF2B5EF4-FFF2-40B4-BE49-F238E27FC236}">
                <a16:creationId xmlns:a16="http://schemas.microsoft.com/office/drawing/2014/main" id="{4DE435CC-2CA7-4D0E-A5F7-3870CF1D25A1}"/>
              </a:ext>
            </a:extLst>
          </p:cNvPr>
          <p:cNvSpPr/>
          <p:nvPr/>
        </p:nvSpPr>
        <p:spPr>
          <a:xfrm>
            <a:off x="10947513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x-non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0E86D-0E0C-410C-8C2C-DD0B4B38FB7B}"/>
              </a:ext>
            </a:extLst>
          </p:cNvPr>
          <p:cNvSpPr/>
          <p:nvPr/>
        </p:nvSpPr>
        <p:spPr>
          <a:xfrm>
            <a:off x="4656464" y="4620827"/>
            <a:ext cx="6499737" cy="162206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GB" sz="24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Self Study: </a:t>
            </a:r>
          </a:p>
          <a:p>
            <a:pPr marL="380990" indent="-380990" algn="ctr" defTabSz="121917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SMART-goal</a:t>
            </a:r>
            <a:endParaRPr lang="en-GB" sz="2400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D4058A69-E183-4577-91C7-D55B768FD464}"/>
              </a:ext>
            </a:extLst>
          </p:cNvPr>
          <p:cNvSpPr/>
          <p:nvPr/>
        </p:nvSpPr>
        <p:spPr>
          <a:xfrm>
            <a:off x="4899543" y="3140350"/>
            <a:ext cx="1158392" cy="1001743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  <p:bldP spid="105" grpId="0"/>
      <p:bldP spid="108" grpId="0"/>
      <p:bldP spid="2" grpId="0" animBg="1"/>
      <p:bldP spid="114" grpId="0" animBg="1"/>
      <p:bldP spid="115" grpId="0" animBg="1"/>
      <p:bldP spid="117" grpId="0" animBg="1"/>
      <p:bldP spid="118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5" grpId="0" animBg="1"/>
      <p:bldP spid="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400" dirty="0" err="1"/>
              <a:t>Breakout</a:t>
            </a:r>
            <a:r>
              <a:rPr lang="sv-SE" sz="2400" dirty="0"/>
              <a:t> </a:t>
            </a:r>
            <a:r>
              <a:rPr lang="sv-SE" sz="2400" dirty="0" err="1" smtClean="0"/>
              <a:t>room</a:t>
            </a:r>
            <a:endParaRPr lang="en-US" sz="24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1734808"/>
            <a:ext cx="10791893" cy="4685659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en-US" dirty="0" smtClean="0"/>
              <a:t>What </a:t>
            </a:r>
            <a:r>
              <a:rPr lang="en-US" dirty="0">
                <a:solidFill>
                  <a:schemeClr val="accent6"/>
                </a:solidFill>
              </a:rPr>
              <a:t>parameters</a:t>
            </a:r>
            <a:r>
              <a:rPr lang="en-US" dirty="0"/>
              <a:t> do you consider when selecting a factory for your quotes? </a:t>
            </a:r>
          </a:p>
          <a:p>
            <a:pPr lvl="2"/>
            <a:r>
              <a:rPr lang="en-US" dirty="0" smtClean="0"/>
              <a:t>And </a:t>
            </a:r>
            <a:r>
              <a:rPr lang="en-US" dirty="0"/>
              <a:t>how do you </a:t>
            </a:r>
            <a:r>
              <a:rPr lang="en-US" dirty="0">
                <a:solidFill>
                  <a:schemeClr val="accent6"/>
                </a:solidFill>
              </a:rPr>
              <a:t>prioritize</a:t>
            </a:r>
            <a:r>
              <a:rPr lang="en-US" dirty="0"/>
              <a:t> them</a:t>
            </a:r>
            <a:r>
              <a:rPr lang="en-US" dirty="0" smtClean="0"/>
              <a:t>?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Share your reflections with your colleagues</a:t>
            </a:r>
            <a:r>
              <a:rPr lang="en-US" dirty="0"/>
              <a:t>:</a:t>
            </a:r>
            <a:endParaRPr lang="en-US" dirty="0" smtClean="0"/>
          </a:p>
          <a:p>
            <a:pPr lvl="3"/>
            <a:r>
              <a:rPr lang="en-US" dirty="0" smtClean="0">
                <a:solidFill>
                  <a:schemeClr val="accent6"/>
                </a:solidFill>
              </a:rPr>
              <a:t>Compare</a:t>
            </a:r>
            <a:r>
              <a:rPr lang="en-US" dirty="0" smtClean="0"/>
              <a:t> which parameters you consider and your priorities </a:t>
            </a:r>
          </a:p>
          <a:p>
            <a:pPr lvl="3"/>
            <a:r>
              <a:rPr lang="en-US" dirty="0" smtClean="0"/>
              <a:t>What </a:t>
            </a:r>
            <a:r>
              <a:rPr lang="en-US" dirty="0">
                <a:solidFill>
                  <a:schemeClr val="accent6"/>
                </a:solidFill>
              </a:rPr>
              <a:t>good</a:t>
            </a:r>
            <a:r>
              <a:rPr lang="en-US" dirty="0"/>
              <a:t> experiences have you had with factory selections? </a:t>
            </a:r>
          </a:p>
          <a:p>
            <a:pPr lvl="3"/>
            <a:r>
              <a:rPr lang="en-US" dirty="0" smtClean="0"/>
              <a:t>What </a:t>
            </a:r>
            <a:r>
              <a:rPr lang="en-US" dirty="0" smtClean="0">
                <a:solidFill>
                  <a:schemeClr val="accent6"/>
                </a:solidFill>
              </a:rPr>
              <a:t>bad</a:t>
            </a:r>
            <a:r>
              <a:rPr lang="en-US" dirty="0" smtClean="0"/>
              <a:t> experiences have you had with factory selections? </a:t>
            </a:r>
          </a:p>
          <a:p>
            <a:pPr marL="359983" lvl="2" indent="0">
              <a:buNone/>
            </a:pPr>
            <a:endParaRPr lang="sv-SE" dirty="0"/>
          </a:p>
          <a:p>
            <a:pPr lvl="2"/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>
                <a:solidFill>
                  <a:schemeClr val="accent6"/>
                </a:solidFill>
              </a:rPr>
              <a:t>data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to </a:t>
            </a:r>
            <a:r>
              <a:rPr lang="sv-SE" dirty="0" err="1"/>
              <a:t>help</a:t>
            </a:r>
            <a:r>
              <a:rPr lang="sv-SE" dirty="0"/>
              <a:t> in </a:t>
            </a:r>
            <a:r>
              <a:rPr lang="sv-SE" dirty="0" err="1"/>
              <a:t>factory</a:t>
            </a:r>
            <a:r>
              <a:rPr lang="sv-SE" dirty="0"/>
              <a:t> </a:t>
            </a:r>
            <a:r>
              <a:rPr lang="sv-SE" dirty="0" err="1"/>
              <a:t>selection</a:t>
            </a:r>
            <a:r>
              <a:rPr lang="sv-SE" dirty="0"/>
              <a:t> process</a:t>
            </a:r>
            <a:r>
              <a:rPr lang="sv-SE" dirty="0" smtClean="0"/>
              <a:t>?</a:t>
            </a:r>
          </a:p>
          <a:p>
            <a:pPr lvl="2"/>
            <a:endParaRPr lang="sv-SE" dirty="0"/>
          </a:p>
          <a:p>
            <a:pPr marL="359983" lvl="2" indent="0">
              <a:buNone/>
            </a:pP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be 3x3 and </a:t>
            </a:r>
            <a:r>
              <a:rPr lang="sv-SE" dirty="0" err="1" smtClean="0"/>
              <a:t>have</a:t>
            </a:r>
            <a:r>
              <a:rPr lang="sv-SE" dirty="0" smtClean="0"/>
              <a:t> 10 min. </a:t>
            </a:r>
            <a:endParaRPr lang="sv-S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906809"/>
            <a:ext cx="1228144" cy="6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parameters is taken into account when picking a factory today?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requirements?</a:t>
            </a:r>
          </a:p>
          <a:p>
            <a:r>
              <a:rPr lang="sv-SE" dirty="0" smtClean="0"/>
              <a:t>Price?</a:t>
            </a:r>
            <a:endParaRPr lang="en-US" dirty="0" smtClean="0"/>
          </a:p>
          <a:p>
            <a:r>
              <a:rPr lang="en-US" dirty="0" smtClean="0"/>
              <a:t>Performance?</a:t>
            </a:r>
          </a:p>
          <a:p>
            <a:r>
              <a:rPr lang="sv-SE" dirty="0" smtClean="0"/>
              <a:t>”Tradition”?</a:t>
            </a:r>
            <a:endParaRPr lang="en-US" dirty="0" smtClean="0"/>
          </a:p>
          <a:p>
            <a:r>
              <a:rPr lang="en-US" dirty="0" smtClean="0"/>
              <a:t>Relationship with factory? </a:t>
            </a:r>
          </a:p>
          <a:p>
            <a:r>
              <a:rPr lang="sv-SE" dirty="0" smtClean="0"/>
              <a:t>Other?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945" y="0"/>
            <a:ext cx="10992001" cy="6320333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Who picks the factories on all </a:t>
            </a:r>
            <a:r>
              <a:rPr lang="en-US" sz="3600" dirty="0" smtClean="0">
                <a:solidFill>
                  <a:schemeClr val="accent6"/>
                </a:solidFill>
              </a:rPr>
              <a:t>our</a:t>
            </a:r>
            <a:r>
              <a:rPr lang="en-US" sz="3600" dirty="0" smtClean="0"/>
              <a:t> business?</a:t>
            </a:r>
          </a:p>
          <a:p>
            <a:r>
              <a:rPr lang="en-US" sz="3600" dirty="0" smtClean="0"/>
              <a:t>How does it affect </a:t>
            </a:r>
            <a:r>
              <a:rPr lang="en-US" sz="3600" dirty="0" smtClean="0">
                <a:solidFill>
                  <a:schemeClr val="accent6"/>
                </a:solidFill>
              </a:rPr>
              <a:t>your</a:t>
            </a:r>
            <a:r>
              <a:rPr lang="en-US" sz="3600" dirty="0" smtClean="0"/>
              <a:t> daily work?</a:t>
            </a:r>
          </a:p>
        </p:txBody>
      </p:sp>
    </p:spTree>
    <p:extLst>
      <p:ext uri="{BB962C8B-B14F-4D97-AF65-F5344CB8AC3E}">
        <p14:creationId xmlns:p14="http://schemas.microsoft.com/office/powerpoint/2010/main" val="38212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945" y="921539"/>
            <a:ext cx="10992001" cy="4049997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happens if we </a:t>
            </a: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>
                <a:solidFill>
                  <a:srgbClr val="C00000"/>
                </a:solidFill>
              </a:rPr>
              <a:t>lowest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price</a:t>
            </a:r>
            <a:r>
              <a:rPr lang="en-US" dirty="0" smtClean="0"/>
              <a:t> when we pick a factory in a quote and new business?</a:t>
            </a:r>
          </a:p>
          <a:p>
            <a:r>
              <a:rPr lang="en-US" dirty="0" smtClean="0"/>
              <a:t>What other elements are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946" y="921540"/>
            <a:ext cx="10796741" cy="22871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Picking a factory with 97% DP on 1 000 orders means extra contact with Customer, FM and Factory. </a:t>
            </a:r>
          </a:p>
          <a:p>
            <a:pPr marL="0" indent="0">
              <a:buNone/>
            </a:pPr>
            <a:r>
              <a:rPr lang="en-US" dirty="0"/>
              <a:t>Let’s say you spend 30 min on each order on emails and com´s + changes </a:t>
            </a:r>
            <a:r>
              <a:rPr lang="en-US" dirty="0" err="1"/>
              <a:t>etc</a:t>
            </a:r>
            <a:r>
              <a:rPr lang="en-US" dirty="0"/>
              <a:t> in systems. </a:t>
            </a:r>
          </a:p>
          <a:p>
            <a:pPr marL="0" indent="0">
              <a:buNone/>
            </a:pPr>
            <a:r>
              <a:rPr lang="en-US" dirty="0"/>
              <a:t>That</a:t>
            </a:r>
            <a:r>
              <a:rPr lang="x-none" dirty="0"/>
              <a:t>’</a:t>
            </a:r>
            <a:r>
              <a:rPr lang="en-US" dirty="0"/>
              <a:t>s </a:t>
            </a:r>
            <a:r>
              <a:rPr lang="en-US" dirty="0">
                <a:solidFill>
                  <a:schemeClr val="accent6"/>
                </a:solidFill>
              </a:rPr>
              <a:t>15 hours </a:t>
            </a:r>
            <a:r>
              <a:rPr lang="en-US" dirty="0"/>
              <a:t>of you working life. </a:t>
            </a:r>
          </a:p>
          <a:p>
            <a:pPr marL="0" indent="0">
              <a:buNone/>
            </a:pPr>
            <a:r>
              <a:rPr lang="en-US" dirty="0"/>
              <a:t>That</a:t>
            </a:r>
            <a:r>
              <a:rPr lang="x-none" dirty="0"/>
              <a:t>’</a:t>
            </a:r>
            <a:r>
              <a:rPr lang="en-US" dirty="0"/>
              <a:t>s if </a:t>
            </a:r>
            <a:r>
              <a:rPr lang="en-US" u="sng" dirty="0">
                <a:solidFill>
                  <a:schemeClr val="accent6"/>
                </a:solidFill>
              </a:rPr>
              <a:t>we meet our target on 97% DP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pick a factory with 90% DP, </a:t>
            </a:r>
            <a:r>
              <a:rPr lang="en-US" dirty="0" smtClean="0">
                <a:solidFill>
                  <a:schemeClr val="accent6"/>
                </a:solidFill>
              </a:rPr>
              <a:t>how much extra work can you expect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97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945" y="921539"/>
            <a:ext cx="10992001" cy="53921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Picking a factory with 97% DP on 1 000 orders means extra contact with Customer, FM and Factory. </a:t>
            </a:r>
          </a:p>
          <a:p>
            <a:pPr marL="0" indent="0">
              <a:buNone/>
            </a:pPr>
            <a:r>
              <a:rPr lang="en-US" dirty="0"/>
              <a:t>Let’s say you spend 30 min on each order on emails and com´s + changes </a:t>
            </a:r>
            <a:r>
              <a:rPr lang="en-US" dirty="0" err="1"/>
              <a:t>etc</a:t>
            </a:r>
            <a:r>
              <a:rPr lang="en-US" dirty="0"/>
              <a:t> in systems. </a:t>
            </a:r>
          </a:p>
          <a:p>
            <a:pPr marL="0" indent="0">
              <a:buNone/>
            </a:pPr>
            <a:r>
              <a:rPr lang="en-US" dirty="0"/>
              <a:t>That</a:t>
            </a:r>
            <a:r>
              <a:rPr lang="x-none" dirty="0"/>
              <a:t>’</a:t>
            </a:r>
            <a:r>
              <a:rPr lang="en-US" dirty="0"/>
              <a:t>s </a:t>
            </a:r>
            <a:r>
              <a:rPr lang="en-US" dirty="0">
                <a:solidFill>
                  <a:schemeClr val="accent6"/>
                </a:solidFill>
              </a:rPr>
              <a:t>15 hours </a:t>
            </a:r>
            <a:r>
              <a:rPr lang="en-US" dirty="0"/>
              <a:t>of you working life. </a:t>
            </a:r>
          </a:p>
          <a:p>
            <a:pPr marL="0" indent="0">
              <a:buNone/>
            </a:pPr>
            <a:r>
              <a:rPr lang="en-US" dirty="0"/>
              <a:t>That</a:t>
            </a:r>
            <a:r>
              <a:rPr lang="x-none" dirty="0"/>
              <a:t>’</a:t>
            </a:r>
            <a:r>
              <a:rPr lang="en-US" dirty="0"/>
              <a:t>s if </a:t>
            </a:r>
            <a:r>
              <a:rPr lang="en-US" u="sng" dirty="0">
                <a:solidFill>
                  <a:schemeClr val="accent6"/>
                </a:solidFill>
              </a:rPr>
              <a:t>we meet our target on 97% DP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pick a factory with 90% DP, </a:t>
            </a:r>
            <a:r>
              <a:rPr lang="en-US" dirty="0">
                <a:solidFill>
                  <a:schemeClr val="accent6"/>
                </a:solidFill>
              </a:rPr>
              <a:t>how much extra work can you expect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6"/>
                </a:solidFill>
              </a:rPr>
              <a:t>50 hours </a:t>
            </a:r>
            <a:r>
              <a:rPr lang="en-US" sz="4400" dirty="0" smtClean="0"/>
              <a:t>extra work!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difference is </a:t>
            </a:r>
            <a:r>
              <a:rPr lang="en-GB" dirty="0" smtClean="0">
                <a:solidFill>
                  <a:schemeClr val="accent6"/>
                </a:solidFill>
              </a:rPr>
              <a:t>over a working week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just dealing with delivery problems.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we all do it on all our 130 000 order lines (2021) </a:t>
            </a:r>
            <a:br>
              <a:rPr lang="en-US" dirty="0" smtClean="0"/>
            </a:br>
            <a:r>
              <a:rPr lang="en-US" dirty="0" smtClean="0"/>
              <a:t>we would spend 6 500 hours or 810 working days on just dealing with delivery issues</a:t>
            </a:r>
            <a:r>
              <a:rPr lang="en-GB" dirty="0"/>
              <a:t>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That we statistically could expect.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1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5" y="123111"/>
            <a:ext cx="12581361" cy="65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6728" y="-93785"/>
            <a:ext cx="726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2400" b="1" dirty="0">
                <a:solidFill>
                  <a:schemeClr val="accent6"/>
                </a:solidFill>
                <a:latin typeface="Arial"/>
              </a:rPr>
              <a:t>DP and QP in iQuote Factory selection</a:t>
            </a:r>
            <a:endParaRPr lang="en-US" sz="2400" b="1" dirty="0">
              <a:solidFill>
                <a:schemeClr val="accent6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9" y="398659"/>
            <a:ext cx="11116897" cy="63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5" y="1045609"/>
            <a:ext cx="11587611" cy="4081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026" y="354298"/>
            <a:ext cx="464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2400" b="1" dirty="0">
                <a:solidFill>
                  <a:schemeClr val="accent6"/>
                </a:solidFill>
                <a:latin typeface="Arial"/>
              </a:rPr>
              <a:t>Quarterly KPI info in PSL</a:t>
            </a:r>
            <a:endParaRPr lang="en-US" sz="2400" b="1" dirty="0">
              <a:solidFill>
                <a:schemeClr val="accent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8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410" y="2293273"/>
            <a:ext cx="7427545" cy="4396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71" y="83364"/>
            <a:ext cx="6732952" cy="31539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07159" y="83365"/>
            <a:ext cx="378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2400" b="1" dirty="0">
                <a:solidFill>
                  <a:schemeClr val="accent6"/>
                </a:solidFill>
                <a:latin typeface="Arial"/>
              </a:rPr>
              <a:t>Delivery Performance</a:t>
            </a:r>
            <a:endParaRPr lang="en-US" sz="2400" b="1" dirty="0">
              <a:solidFill>
                <a:schemeClr val="accent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3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Guidelines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283" y="1857794"/>
            <a:ext cx="10992000" cy="3951959"/>
          </a:xfrm>
        </p:spPr>
        <p:txBody>
          <a:bodyPr numCol="1" spcCol="180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67" dirty="0"/>
              <a:t>Prepare to be present:</a:t>
            </a:r>
          </a:p>
          <a:p>
            <a:pPr lvl="2">
              <a:lnSpc>
                <a:spcPct val="100000"/>
              </a:lnSpc>
            </a:pPr>
            <a:r>
              <a:rPr lang="en-US" sz="2133" b="0" dirty="0"/>
              <a:t>Don’t multitask</a:t>
            </a:r>
          </a:p>
          <a:p>
            <a:pPr lvl="2">
              <a:lnSpc>
                <a:spcPct val="100000"/>
              </a:lnSpc>
            </a:pPr>
            <a:r>
              <a:rPr lang="en-US" sz="2133" b="0" dirty="0"/>
              <a:t>Close your Outlook/e-mail provider and other tabs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Have your </a:t>
            </a:r>
            <a:r>
              <a:rPr lang="en-US" sz="2667" dirty="0"/>
              <a:t>phone</a:t>
            </a:r>
            <a:r>
              <a:rPr lang="en-US" sz="2667" b="0" dirty="0"/>
              <a:t> ready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Get a closed question? </a:t>
            </a:r>
            <a:br>
              <a:rPr lang="en-US" sz="2667" b="0" dirty="0"/>
            </a:br>
            <a:r>
              <a:rPr lang="en-US" sz="2667" b="0" dirty="0"/>
              <a:t>=&gt; Answer with only </a:t>
            </a:r>
            <a:r>
              <a:rPr lang="en-US" sz="2667" dirty="0"/>
              <a:t>yes/no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Help each other </a:t>
            </a:r>
            <a:r>
              <a:rPr lang="en-US" sz="2667" dirty="0"/>
              <a:t>grow </a:t>
            </a:r>
            <a:r>
              <a:rPr lang="en-US" sz="2667" b="0" dirty="0"/>
              <a:t>– give feedback </a:t>
            </a:r>
          </a:p>
        </p:txBody>
      </p:sp>
    </p:spTree>
    <p:extLst>
      <p:ext uri="{BB962C8B-B14F-4D97-AF65-F5344CB8AC3E}">
        <p14:creationId xmlns:p14="http://schemas.microsoft.com/office/powerpoint/2010/main" val="27285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2644" y="148046"/>
            <a:ext cx="116188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1867" b="1" dirty="0">
                <a:solidFill>
                  <a:schemeClr val="accent6"/>
                </a:solidFill>
                <a:latin typeface="Arial"/>
              </a:rPr>
              <a:t>DP and QP in Monthly Report – General and detailed info (check how ”your” factories are doing </a:t>
            </a:r>
            <a:r>
              <a:rPr lang="sv-SE" sz="1867" b="1" dirty="0">
                <a:solidFill>
                  <a:schemeClr val="accent6"/>
                </a:solidFill>
                <a:latin typeface="Arial"/>
                <a:sym typeface="Wingdings" panose="05000000000000000000" pitchFamily="2" charset="2"/>
              </a:rPr>
              <a:t> )</a:t>
            </a:r>
            <a:endParaRPr lang="en-US" sz="1867" b="1" dirty="0">
              <a:solidFill>
                <a:schemeClr val="accent6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27" y="640914"/>
            <a:ext cx="6491981" cy="3966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770" y="2906821"/>
            <a:ext cx="6562805" cy="38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353" y="-807461"/>
            <a:ext cx="116188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1867" b="1" dirty="0">
                <a:solidFill>
                  <a:srgbClr val="000000"/>
                </a:solidFill>
                <a:latin typeface="Arial"/>
              </a:rPr>
              <a:t>Correlation between Strong Relationship with Factories and DP / QP from Factories?</a:t>
            </a:r>
            <a:endParaRPr lang="en-US" sz="1867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3905" y="1197033"/>
            <a:ext cx="1000786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Which is your favourite factory?</a:t>
            </a:r>
          </a:p>
          <a:p>
            <a:endParaRPr lang="en-GB" dirty="0"/>
          </a:p>
          <a:p>
            <a:r>
              <a:rPr lang="en-GB" dirty="0" smtClean="0"/>
              <a:t>Which is your least favourite factory?</a:t>
            </a:r>
          </a:p>
          <a:p>
            <a:endParaRPr lang="en-GB" dirty="0"/>
          </a:p>
          <a:p>
            <a:r>
              <a:rPr lang="en-GB" dirty="0" smtClean="0"/>
              <a:t>=&gt; Check KPIs in </a:t>
            </a:r>
            <a:r>
              <a:rPr lang="en-GB" dirty="0" err="1" smtClean="0"/>
              <a:t>iQuote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How did they perform last quarter on Delivery Precision, please express as 30min per 100orders</a:t>
            </a:r>
          </a:p>
          <a:p>
            <a:r>
              <a:rPr lang="en-GB" dirty="0" smtClean="0"/>
              <a:t>100% 	Delivery Precision = 0 hours</a:t>
            </a:r>
          </a:p>
          <a:p>
            <a:r>
              <a:rPr lang="en-GB" dirty="0" smtClean="0"/>
              <a:t>95% 	Delivery Precision = 2,5Hours</a:t>
            </a:r>
          </a:p>
          <a:p>
            <a:r>
              <a:rPr lang="en-GB" dirty="0" smtClean="0"/>
              <a:t>90% 	Delivery Precision = 5Hours</a:t>
            </a:r>
          </a:p>
          <a:p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8352263" y="479503"/>
            <a:ext cx="3702205" cy="16280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?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500" dirty="0" smtClean="0">
                <a:solidFill>
                  <a:schemeClr val="accent6"/>
                </a:solidFill>
              </a:rPr>
              <a:t>Questions?</a:t>
            </a:r>
            <a:endParaRPr lang="en-US" sz="115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1366" y="577305"/>
            <a:ext cx="7849265" cy="369312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Break!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open 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Profile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Sympa </a:t>
            </a:r>
            <a:b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”Learning &amp; Development” </a:t>
            </a:r>
            <a:b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Goals &amp; Coaching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www.symahr.net/ncab</a:t>
            </a:r>
            <a:r>
              <a:rPr kumimoji="0" lang="sv-SE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A45AE-BA65-4C2C-86AA-1BDD9771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965" y="4270623"/>
            <a:ext cx="7386065" cy="24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561081"/>
              </p:ext>
            </p:extLst>
          </p:nvPr>
        </p:nvGraphicFramePr>
        <p:xfrm>
          <a:off x="1211383" y="2001457"/>
          <a:ext cx="8471878" cy="2859712"/>
        </p:xfrm>
        <a:graphic>
          <a:graphicData uri="http://schemas.openxmlformats.org/drawingml/2006/table">
            <a:tbl>
              <a:tblPr/>
              <a:tblGrid>
                <a:gridCol w="1303929">
                  <a:extLst>
                    <a:ext uri="{9D8B030D-6E8A-4147-A177-3AD203B41FA5}">
                      <a16:colId xmlns:a16="http://schemas.microsoft.com/office/drawing/2014/main" val="2707199005"/>
                    </a:ext>
                  </a:extLst>
                </a:gridCol>
                <a:gridCol w="1128119">
                  <a:extLst>
                    <a:ext uri="{9D8B030D-6E8A-4147-A177-3AD203B41FA5}">
                      <a16:colId xmlns:a16="http://schemas.microsoft.com/office/drawing/2014/main" val="2937431850"/>
                    </a:ext>
                  </a:extLst>
                </a:gridCol>
                <a:gridCol w="1087828">
                  <a:extLst>
                    <a:ext uri="{9D8B030D-6E8A-4147-A177-3AD203B41FA5}">
                      <a16:colId xmlns:a16="http://schemas.microsoft.com/office/drawing/2014/main" val="3998346640"/>
                    </a:ext>
                  </a:extLst>
                </a:gridCol>
                <a:gridCol w="1172071">
                  <a:extLst>
                    <a:ext uri="{9D8B030D-6E8A-4147-A177-3AD203B41FA5}">
                      <a16:colId xmlns:a16="http://schemas.microsoft.com/office/drawing/2014/main" val="1305210267"/>
                    </a:ext>
                  </a:extLst>
                </a:gridCol>
                <a:gridCol w="1259977">
                  <a:extLst>
                    <a:ext uri="{9D8B030D-6E8A-4147-A177-3AD203B41FA5}">
                      <a16:colId xmlns:a16="http://schemas.microsoft.com/office/drawing/2014/main" val="4256753914"/>
                    </a:ext>
                  </a:extLst>
                </a:gridCol>
                <a:gridCol w="1274628">
                  <a:extLst>
                    <a:ext uri="{9D8B030D-6E8A-4147-A177-3AD203B41FA5}">
                      <a16:colId xmlns:a16="http://schemas.microsoft.com/office/drawing/2014/main" val="1826560660"/>
                    </a:ext>
                  </a:extLst>
                </a:gridCol>
                <a:gridCol w="1245326">
                  <a:extLst>
                    <a:ext uri="{9D8B030D-6E8A-4147-A177-3AD203B41FA5}">
                      <a16:colId xmlns:a16="http://schemas.microsoft.com/office/drawing/2014/main" val="1098301088"/>
                    </a:ext>
                  </a:extLst>
                </a:gridCol>
              </a:tblGrid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63885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USD/Pc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5177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755539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809662"/>
                  </a:ext>
                </a:extLst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59045"/>
              </p:ext>
            </p:extLst>
          </p:nvPr>
        </p:nvGraphicFramePr>
        <p:xfrm>
          <a:off x="1211382" y="1121349"/>
          <a:ext cx="8471879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2152">
                  <a:extLst>
                    <a:ext uri="{9D8B030D-6E8A-4147-A177-3AD203B41FA5}">
                      <a16:colId xmlns:a16="http://schemas.microsoft.com/office/drawing/2014/main" val="501104723"/>
                    </a:ext>
                  </a:extLst>
                </a:gridCol>
                <a:gridCol w="3929727">
                  <a:extLst>
                    <a:ext uri="{9D8B030D-6E8A-4147-A177-3AD203B41FA5}">
                      <a16:colId xmlns:a16="http://schemas.microsoft.com/office/drawing/2014/main" val="430036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6L PCB "Standard"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34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100x150mm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220 x 170mm panel 2 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45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1000pcs Batch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18,7SQM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7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88259"/>
              </p:ext>
            </p:extLst>
          </p:nvPr>
        </p:nvGraphicFramePr>
        <p:xfrm>
          <a:off x="1211383" y="2001457"/>
          <a:ext cx="8471878" cy="2859712"/>
        </p:xfrm>
        <a:graphic>
          <a:graphicData uri="http://schemas.openxmlformats.org/drawingml/2006/table">
            <a:tbl>
              <a:tblPr/>
              <a:tblGrid>
                <a:gridCol w="1303929">
                  <a:extLst>
                    <a:ext uri="{9D8B030D-6E8A-4147-A177-3AD203B41FA5}">
                      <a16:colId xmlns:a16="http://schemas.microsoft.com/office/drawing/2014/main" val="2707199005"/>
                    </a:ext>
                  </a:extLst>
                </a:gridCol>
                <a:gridCol w="1128119">
                  <a:extLst>
                    <a:ext uri="{9D8B030D-6E8A-4147-A177-3AD203B41FA5}">
                      <a16:colId xmlns:a16="http://schemas.microsoft.com/office/drawing/2014/main" val="2937431850"/>
                    </a:ext>
                  </a:extLst>
                </a:gridCol>
                <a:gridCol w="1087828">
                  <a:extLst>
                    <a:ext uri="{9D8B030D-6E8A-4147-A177-3AD203B41FA5}">
                      <a16:colId xmlns:a16="http://schemas.microsoft.com/office/drawing/2014/main" val="3998346640"/>
                    </a:ext>
                  </a:extLst>
                </a:gridCol>
                <a:gridCol w="1172071">
                  <a:extLst>
                    <a:ext uri="{9D8B030D-6E8A-4147-A177-3AD203B41FA5}">
                      <a16:colId xmlns:a16="http://schemas.microsoft.com/office/drawing/2014/main" val="1305210267"/>
                    </a:ext>
                  </a:extLst>
                </a:gridCol>
                <a:gridCol w="1259977">
                  <a:extLst>
                    <a:ext uri="{9D8B030D-6E8A-4147-A177-3AD203B41FA5}">
                      <a16:colId xmlns:a16="http://schemas.microsoft.com/office/drawing/2014/main" val="4256753914"/>
                    </a:ext>
                  </a:extLst>
                </a:gridCol>
                <a:gridCol w="1274628">
                  <a:extLst>
                    <a:ext uri="{9D8B030D-6E8A-4147-A177-3AD203B41FA5}">
                      <a16:colId xmlns:a16="http://schemas.microsoft.com/office/drawing/2014/main" val="1826560660"/>
                    </a:ext>
                  </a:extLst>
                </a:gridCol>
                <a:gridCol w="1245326">
                  <a:extLst>
                    <a:ext uri="{9D8B030D-6E8A-4147-A177-3AD203B41FA5}">
                      <a16:colId xmlns:a16="http://schemas.microsoft.com/office/drawing/2014/main" val="1098301088"/>
                    </a:ext>
                  </a:extLst>
                </a:gridCol>
              </a:tblGrid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63885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USD/Pc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5177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755539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809662"/>
                  </a:ext>
                </a:extLst>
              </a:tr>
            </a:tbl>
          </a:graphicData>
        </a:graphic>
      </p:graphicFrame>
      <p:graphicFrame>
        <p:nvGraphicFramePr>
          <p:cNvPr id="6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56322"/>
              </p:ext>
            </p:extLst>
          </p:nvPr>
        </p:nvGraphicFramePr>
        <p:xfrm>
          <a:off x="1211382" y="1121349"/>
          <a:ext cx="8471879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2152">
                  <a:extLst>
                    <a:ext uri="{9D8B030D-6E8A-4147-A177-3AD203B41FA5}">
                      <a16:colId xmlns:a16="http://schemas.microsoft.com/office/drawing/2014/main" val="501104723"/>
                    </a:ext>
                  </a:extLst>
                </a:gridCol>
                <a:gridCol w="3929727">
                  <a:extLst>
                    <a:ext uri="{9D8B030D-6E8A-4147-A177-3AD203B41FA5}">
                      <a16:colId xmlns:a16="http://schemas.microsoft.com/office/drawing/2014/main" val="430036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6L PCB "Standard"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34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100x150mm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220 x 170mm panel 2 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45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1000pcs Batch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18,7SQM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4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69109"/>
              </p:ext>
            </p:extLst>
          </p:nvPr>
        </p:nvGraphicFramePr>
        <p:xfrm>
          <a:off x="1211383" y="2001457"/>
          <a:ext cx="8471878" cy="2859712"/>
        </p:xfrm>
        <a:graphic>
          <a:graphicData uri="http://schemas.openxmlformats.org/drawingml/2006/table">
            <a:tbl>
              <a:tblPr/>
              <a:tblGrid>
                <a:gridCol w="1303929">
                  <a:extLst>
                    <a:ext uri="{9D8B030D-6E8A-4147-A177-3AD203B41FA5}">
                      <a16:colId xmlns:a16="http://schemas.microsoft.com/office/drawing/2014/main" val="2707199005"/>
                    </a:ext>
                  </a:extLst>
                </a:gridCol>
                <a:gridCol w="1128119">
                  <a:extLst>
                    <a:ext uri="{9D8B030D-6E8A-4147-A177-3AD203B41FA5}">
                      <a16:colId xmlns:a16="http://schemas.microsoft.com/office/drawing/2014/main" val="2937431850"/>
                    </a:ext>
                  </a:extLst>
                </a:gridCol>
                <a:gridCol w="1087828">
                  <a:extLst>
                    <a:ext uri="{9D8B030D-6E8A-4147-A177-3AD203B41FA5}">
                      <a16:colId xmlns:a16="http://schemas.microsoft.com/office/drawing/2014/main" val="3998346640"/>
                    </a:ext>
                  </a:extLst>
                </a:gridCol>
                <a:gridCol w="1172071">
                  <a:extLst>
                    <a:ext uri="{9D8B030D-6E8A-4147-A177-3AD203B41FA5}">
                      <a16:colId xmlns:a16="http://schemas.microsoft.com/office/drawing/2014/main" val="1305210267"/>
                    </a:ext>
                  </a:extLst>
                </a:gridCol>
                <a:gridCol w="1259977">
                  <a:extLst>
                    <a:ext uri="{9D8B030D-6E8A-4147-A177-3AD203B41FA5}">
                      <a16:colId xmlns:a16="http://schemas.microsoft.com/office/drawing/2014/main" val="4256753914"/>
                    </a:ext>
                  </a:extLst>
                </a:gridCol>
                <a:gridCol w="1274628">
                  <a:extLst>
                    <a:ext uri="{9D8B030D-6E8A-4147-A177-3AD203B41FA5}">
                      <a16:colId xmlns:a16="http://schemas.microsoft.com/office/drawing/2014/main" val="1826560660"/>
                    </a:ext>
                  </a:extLst>
                </a:gridCol>
                <a:gridCol w="1245326">
                  <a:extLst>
                    <a:ext uri="{9D8B030D-6E8A-4147-A177-3AD203B41FA5}">
                      <a16:colId xmlns:a16="http://schemas.microsoft.com/office/drawing/2014/main" val="1098301088"/>
                    </a:ext>
                  </a:extLst>
                </a:gridCol>
              </a:tblGrid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63885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USD/Pc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5177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755539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809662"/>
                  </a:ext>
                </a:extLst>
              </a:tr>
            </a:tbl>
          </a:graphicData>
        </a:graphic>
      </p:graphicFrame>
      <p:graphicFrame>
        <p:nvGraphicFramePr>
          <p:cNvPr id="6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56322"/>
              </p:ext>
            </p:extLst>
          </p:nvPr>
        </p:nvGraphicFramePr>
        <p:xfrm>
          <a:off x="1211382" y="1121349"/>
          <a:ext cx="8471879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2152">
                  <a:extLst>
                    <a:ext uri="{9D8B030D-6E8A-4147-A177-3AD203B41FA5}">
                      <a16:colId xmlns:a16="http://schemas.microsoft.com/office/drawing/2014/main" val="501104723"/>
                    </a:ext>
                  </a:extLst>
                </a:gridCol>
                <a:gridCol w="3929727">
                  <a:extLst>
                    <a:ext uri="{9D8B030D-6E8A-4147-A177-3AD203B41FA5}">
                      <a16:colId xmlns:a16="http://schemas.microsoft.com/office/drawing/2014/main" val="430036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6L PCB "Standard"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34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100x150mm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220 x 170mm panel 2 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45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1000pcs Batch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18,7SQM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8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8" y="494290"/>
            <a:ext cx="10992000" cy="367859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BREAK OUT ROOM: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768953"/>
            <a:ext cx="10992001" cy="4049997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Which </a:t>
            </a:r>
            <a:r>
              <a:rPr lang="en-US" sz="2400" dirty="0">
                <a:solidFill>
                  <a:schemeClr val="accent6"/>
                </a:solidFill>
              </a:rPr>
              <a:t>factory would you pick? 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48834"/>
              </p:ext>
            </p:extLst>
          </p:nvPr>
        </p:nvGraphicFramePr>
        <p:xfrm>
          <a:off x="1550748" y="2548211"/>
          <a:ext cx="8471878" cy="2859712"/>
        </p:xfrm>
        <a:graphic>
          <a:graphicData uri="http://schemas.openxmlformats.org/drawingml/2006/table">
            <a:tbl>
              <a:tblPr/>
              <a:tblGrid>
                <a:gridCol w="1303929">
                  <a:extLst>
                    <a:ext uri="{9D8B030D-6E8A-4147-A177-3AD203B41FA5}">
                      <a16:colId xmlns:a16="http://schemas.microsoft.com/office/drawing/2014/main" val="2707199005"/>
                    </a:ext>
                  </a:extLst>
                </a:gridCol>
                <a:gridCol w="1128119">
                  <a:extLst>
                    <a:ext uri="{9D8B030D-6E8A-4147-A177-3AD203B41FA5}">
                      <a16:colId xmlns:a16="http://schemas.microsoft.com/office/drawing/2014/main" val="2937431850"/>
                    </a:ext>
                  </a:extLst>
                </a:gridCol>
                <a:gridCol w="1087828">
                  <a:extLst>
                    <a:ext uri="{9D8B030D-6E8A-4147-A177-3AD203B41FA5}">
                      <a16:colId xmlns:a16="http://schemas.microsoft.com/office/drawing/2014/main" val="3998346640"/>
                    </a:ext>
                  </a:extLst>
                </a:gridCol>
                <a:gridCol w="1172071">
                  <a:extLst>
                    <a:ext uri="{9D8B030D-6E8A-4147-A177-3AD203B41FA5}">
                      <a16:colId xmlns:a16="http://schemas.microsoft.com/office/drawing/2014/main" val="1305210267"/>
                    </a:ext>
                  </a:extLst>
                </a:gridCol>
                <a:gridCol w="1259977">
                  <a:extLst>
                    <a:ext uri="{9D8B030D-6E8A-4147-A177-3AD203B41FA5}">
                      <a16:colId xmlns:a16="http://schemas.microsoft.com/office/drawing/2014/main" val="4256753914"/>
                    </a:ext>
                  </a:extLst>
                </a:gridCol>
                <a:gridCol w="1274628">
                  <a:extLst>
                    <a:ext uri="{9D8B030D-6E8A-4147-A177-3AD203B41FA5}">
                      <a16:colId xmlns:a16="http://schemas.microsoft.com/office/drawing/2014/main" val="1826560660"/>
                    </a:ext>
                  </a:extLst>
                </a:gridCol>
                <a:gridCol w="1245326">
                  <a:extLst>
                    <a:ext uri="{9D8B030D-6E8A-4147-A177-3AD203B41FA5}">
                      <a16:colId xmlns:a16="http://schemas.microsoft.com/office/drawing/2014/main" val="1098301088"/>
                    </a:ext>
                  </a:extLst>
                </a:gridCol>
              </a:tblGrid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63885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USD/Pc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5177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755539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809662"/>
                  </a:ext>
                </a:extLst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20308"/>
              </p:ext>
            </p:extLst>
          </p:nvPr>
        </p:nvGraphicFramePr>
        <p:xfrm>
          <a:off x="1220090" y="1596953"/>
          <a:ext cx="8471879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2152">
                  <a:extLst>
                    <a:ext uri="{9D8B030D-6E8A-4147-A177-3AD203B41FA5}">
                      <a16:colId xmlns:a16="http://schemas.microsoft.com/office/drawing/2014/main" val="501104723"/>
                    </a:ext>
                  </a:extLst>
                </a:gridCol>
                <a:gridCol w="3929727">
                  <a:extLst>
                    <a:ext uri="{9D8B030D-6E8A-4147-A177-3AD203B41FA5}">
                      <a16:colId xmlns:a16="http://schemas.microsoft.com/office/drawing/2014/main" val="430036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6L PCB "Standard"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34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100x150mm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220 x 170mm panel 2 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45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1000pcs Batch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18,7SQM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4623" y="439849"/>
            <a:ext cx="10992001" cy="40499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What did we pick?</a:t>
            </a:r>
          </a:p>
        </p:txBody>
      </p:sp>
      <p:graphicFrame>
        <p:nvGraphicFramePr>
          <p:cNvPr id="5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89625"/>
              </p:ext>
            </p:extLst>
          </p:nvPr>
        </p:nvGraphicFramePr>
        <p:xfrm>
          <a:off x="1220090" y="1596953"/>
          <a:ext cx="8471879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2152">
                  <a:extLst>
                    <a:ext uri="{9D8B030D-6E8A-4147-A177-3AD203B41FA5}">
                      <a16:colId xmlns:a16="http://schemas.microsoft.com/office/drawing/2014/main" val="501104723"/>
                    </a:ext>
                  </a:extLst>
                </a:gridCol>
                <a:gridCol w="3929727">
                  <a:extLst>
                    <a:ext uri="{9D8B030D-6E8A-4147-A177-3AD203B41FA5}">
                      <a16:colId xmlns:a16="http://schemas.microsoft.com/office/drawing/2014/main" val="430036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6L PCB "Standard"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34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100x150mm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220 x 170mm panel 2 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45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1000pcs Batch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18,7SQM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583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2845" y="2809037"/>
            <a:ext cx="8419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78329"/>
              </p:ext>
            </p:extLst>
          </p:nvPr>
        </p:nvGraphicFramePr>
        <p:xfrm>
          <a:off x="1220090" y="2175736"/>
          <a:ext cx="8471878" cy="2859712"/>
        </p:xfrm>
        <a:graphic>
          <a:graphicData uri="http://schemas.openxmlformats.org/drawingml/2006/table">
            <a:tbl>
              <a:tblPr/>
              <a:tblGrid>
                <a:gridCol w="1303929">
                  <a:extLst>
                    <a:ext uri="{9D8B030D-6E8A-4147-A177-3AD203B41FA5}">
                      <a16:colId xmlns:a16="http://schemas.microsoft.com/office/drawing/2014/main" val="2707199005"/>
                    </a:ext>
                  </a:extLst>
                </a:gridCol>
                <a:gridCol w="1128119">
                  <a:extLst>
                    <a:ext uri="{9D8B030D-6E8A-4147-A177-3AD203B41FA5}">
                      <a16:colId xmlns:a16="http://schemas.microsoft.com/office/drawing/2014/main" val="2937431850"/>
                    </a:ext>
                  </a:extLst>
                </a:gridCol>
                <a:gridCol w="1087828">
                  <a:extLst>
                    <a:ext uri="{9D8B030D-6E8A-4147-A177-3AD203B41FA5}">
                      <a16:colId xmlns:a16="http://schemas.microsoft.com/office/drawing/2014/main" val="3998346640"/>
                    </a:ext>
                  </a:extLst>
                </a:gridCol>
                <a:gridCol w="1172071">
                  <a:extLst>
                    <a:ext uri="{9D8B030D-6E8A-4147-A177-3AD203B41FA5}">
                      <a16:colId xmlns:a16="http://schemas.microsoft.com/office/drawing/2014/main" val="1305210267"/>
                    </a:ext>
                  </a:extLst>
                </a:gridCol>
                <a:gridCol w="1259977">
                  <a:extLst>
                    <a:ext uri="{9D8B030D-6E8A-4147-A177-3AD203B41FA5}">
                      <a16:colId xmlns:a16="http://schemas.microsoft.com/office/drawing/2014/main" val="4256753914"/>
                    </a:ext>
                  </a:extLst>
                </a:gridCol>
                <a:gridCol w="1274628">
                  <a:extLst>
                    <a:ext uri="{9D8B030D-6E8A-4147-A177-3AD203B41FA5}">
                      <a16:colId xmlns:a16="http://schemas.microsoft.com/office/drawing/2014/main" val="1826560660"/>
                    </a:ext>
                  </a:extLst>
                </a:gridCol>
                <a:gridCol w="1245326">
                  <a:extLst>
                    <a:ext uri="{9D8B030D-6E8A-4147-A177-3AD203B41FA5}">
                      <a16:colId xmlns:a16="http://schemas.microsoft.com/office/drawing/2014/main" val="1098301088"/>
                    </a:ext>
                  </a:extLst>
                </a:gridCol>
              </a:tblGrid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TOPA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IQEL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TTEC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FUYI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JXPC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ELEG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63885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USD/Pc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5177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755539"/>
                  </a:ext>
                </a:extLst>
              </a:tr>
              <a:tr h="71492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809662"/>
                  </a:ext>
                </a:extLst>
              </a:tr>
            </a:tbl>
          </a:graphicData>
        </a:graphic>
      </p:graphicFrame>
      <p:graphicFrame>
        <p:nvGraphicFramePr>
          <p:cNvPr id="6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89625"/>
              </p:ext>
            </p:extLst>
          </p:nvPr>
        </p:nvGraphicFramePr>
        <p:xfrm>
          <a:off x="1220090" y="1596953"/>
          <a:ext cx="8471879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2152">
                  <a:extLst>
                    <a:ext uri="{9D8B030D-6E8A-4147-A177-3AD203B41FA5}">
                      <a16:colId xmlns:a16="http://schemas.microsoft.com/office/drawing/2014/main" val="501104723"/>
                    </a:ext>
                  </a:extLst>
                </a:gridCol>
                <a:gridCol w="3929727">
                  <a:extLst>
                    <a:ext uri="{9D8B030D-6E8A-4147-A177-3AD203B41FA5}">
                      <a16:colId xmlns:a16="http://schemas.microsoft.com/office/drawing/2014/main" val="4300369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6L PCB "Standard"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34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100x150mm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220 x 170mm panel 2 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45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1000pcs Batch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18,7SQM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4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good Factory?</a:t>
            </a:r>
          </a:p>
          <a:p>
            <a:r>
              <a:rPr lang="sv-SE" dirty="0" smtClean="0"/>
              <a:t>How can I identify a good Factory?</a:t>
            </a:r>
            <a:endParaRPr lang="en-US" dirty="0" smtClean="0"/>
          </a:p>
          <a:p>
            <a:r>
              <a:rPr lang="en-US" dirty="0" smtClean="0"/>
              <a:t>What “tools” to use when picking a factory </a:t>
            </a:r>
          </a:p>
          <a:p>
            <a:r>
              <a:rPr lang="en-US" dirty="0" smtClean="0"/>
              <a:t>Discuss and exchange experiences </a:t>
            </a:r>
          </a:p>
          <a:p>
            <a:r>
              <a:rPr lang="en-US" dirty="0" smtClean="0"/>
              <a:t>Practice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10" y="360001"/>
            <a:ext cx="4074403" cy="597600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Which factory would you pick for this project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142585" y="933441"/>
            <a:ext cx="6033971" cy="482912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PROJECT 1</a:t>
            </a:r>
            <a:endParaRPr lang="en-US" sz="2000" b="1" u="sng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B-customer OEM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DTAM $400 000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Last 12 month revenue: 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$</a:t>
            </a:r>
            <a:r>
              <a:rPr lang="en-US" sz="2000" dirty="0" smtClean="0">
                <a:solidFill>
                  <a:schemeClr val="tx1"/>
                </a:solidFill>
              </a:rPr>
              <a:t>150 </a:t>
            </a:r>
            <a:r>
              <a:rPr lang="en-US" sz="2000" dirty="0">
                <a:solidFill>
                  <a:schemeClr val="tx1"/>
                </a:solidFill>
              </a:rPr>
              <a:t>000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Customer can’t accept any delay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4 LAYER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FR4 1.6mm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Imm</a:t>
            </a:r>
            <a:r>
              <a:rPr lang="en-US" sz="2000" dirty="0" smtClean="0">
                <a:solidFill>
                  <a:schemeClr val="tx1"/>
                </a:solidFill>
              </a:rPr>
              <a:t> Ni/Au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Size 270 x 302.4 mm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2 up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Batch 1 = 16,4 </a:t>
            </a:r>
            <a:r>
              <a:rPr lang="en-US" sz="2000" dirty="0" err="1" smtClean="0">
                <a:solidFill>
                  <a:schemeClr val="tx1"/>
                </a:solidFill>
              </a:rPr>
              <a:t>sqm</a:t>
            </a:r>
            <a:r>
              <a:rPr lang="en-US" sz="2000" dirty="0" smtClean="0">
                <a:solidFill>
                  <a:schemeClr val="tx1"/>
                </a:solidFill>
              </a:rPr>
              <a:t>/400 pcs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Batch 2 =  32,8 </a:t>
            </a:r>
            <a:r>
              <a:rPr lang="en-US" sz="2000" dirty="0" err="1" smtClean="0">
                <a:solidFill>
                  <a:schemeClr val="tx1"/>
                </a:solidFill>
              </a:rPr>
              <a:t>sqm</a:t>
            </a:r>
            <a:r>
              <a:rPr lang="en-US" sz="2000" dirty="0" smtClean="0">
                <a:solidFill>
                  <a:schemeClr val="tx1"/>
                </a:solidFill>
              </a:rPr>
              <a:t>/800 pcs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30 days </a:t>
            </a:r>
            <a:r>
              <a:rPr lang="en-US" sz="2000" dirty="0" smtClean="0">
                <a:solidFill>
                  <a:schemeClr val="tx1"/>
                </a:solidFill>
              </a:rPr>
              <a:t>LT max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35270" y="899770"/>
            <a:ext cx="6180275" cy="51752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PROJECT 2</a:t>
            </a:r>
            <a:endParaRPr lang="en-US" sz="2000" b="1" u="sng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A-customer </a:t>
            </a:r>
            <a:r>
              <a:rPr lang="en-US" sz="2000" dirty="0">
                <a:solidFill>
                  <a:schemeClr val="tx1"/>
                </a:solidFill>
              </a:rPr>
              <a:t>OEM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DTAM </a:t>
            </a:r>
            <a:r>
              <a:rPr lang="en-US" sz="2000" dirty="0" smtClean="0">
                <a:solidFill>
                  <a:schemeClr val="tx1"/>
                </a:solidFill>
              </a:rPr>
              <a:t>$800 </a:t>
            </a:r>
            <a:r>
              <a:rPr lang="en-US" sz="2000" dirty="0">
                <a:solidFill>
                  <a:schemeClr val="tx1"/>
                </a:solidFill>
              </a:rPr>
              <a:t>000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Last 12 month revenue: 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$400 </a:t>
            </a:r>
            <a:r>
              <a:rPr lang="en-US" sz="2000" dirty="0">
                <a:solidFill>
                  <a:schemeClr val="tx1"/>
                </a:solidFill>
              </a:rPr>
              <a:t>000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Customer is giving us a chance to requote this project as not happy with their current supplier QP.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8</a:t>
            </a:r>
            <a:r>
              <a:rPr lang="en-US" sz="2000" dirty="0" smtClean="0">
                <a:solidFill>
                  <a:schemeClr val="tx1"/>
                </a:solidFill>
              </a:rPr>
              <a:t> LAYER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FR4 Tg150 1.6mm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Imm</a:t>
            </a:r>
            <a:r>
              <a:rPr lang="en-US" sz="2000" dirty="0" smtClean="0">
                <a:solidFill>
                  <a:schemeClr val="tx1"/>
                </a:solidFill>
              </a:rPr>
              <a:t> Ni/Au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Size 270 x 302.4 mm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2 up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Batch 1 = 16,4 </a:t>
            </a:r>
            <a:r>
              <a:rPr lang="en-US" sz="2000" dirty="0" err="1" smtClean="0">
                <a:solidFill>
                  <a:schemeClr val="tx1"/>
                </a:solidFill>
              </a:rPr>
              <a:t>sqm</a:t>
            </a:r>
            <a:r>
              <a:rPr lang="en-US" sz="2000" dirty="0" smtClean="0">
                <a:solidFill>
                  <a:schemeClr val="tx1"/>
                </a:solidFill>
              </a:rPr>
              <a:t>/400 pcs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Batch 2 =  32,8 </a:t>
            </a:r>
            <a:r>
              <a:rPr lang="en-US" sz="2000" dirty="0" err="1" smtClean="0">
                <a:solidFill>
                  <a:schemeClr val="tx1"/>
                </a:solidFill>
              </a:rPr>
              <a:t>sqm</a:t>
            </a:r>
            <a:r>
              <a:rPr lang="en-US" sz="2000" dirty="0" smtClean="0">
                <a:solidFill>
                  <a:schemeClr val="tx1"/>
                </a:solidFill>
              </a:rPr>
              <a:t>/800 pcs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30 days </a:t>
            </a:r>
            <a:r>
              <a:rPr lang="en-US" sz="2000" dirty="0" smtClean="0">
                <a:solidFill>
                  <a:schemeClr val="tx1"/>
                </a:solidFill>
              </a:rPr>
              <a:t>LT max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00010" y="360001"/>
            <a:ext cx="4074403" cy="597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Which factory would you pick for this project?</a:t>
            </a:r>
          </a:p>
        </p:txBody>
      </p:sp>
    </p:spTree>
    <p:extLst>
      <p:ext uri="{BB962C8B-B14F-4D97-AF65-F5344CB8AC3E}">
        <p14:creationId xmlns:p14="http://schemas.microsoft.com/office/powerpoint/2010/main" val="27438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1440000"/>
            <a:ext cx="10992001" cy="48960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are responsible for </a:t>
            </a:r>
            <a:r>
              <a:rPr lang="en-US" dirty="0" smtClean="0">
                <a:solidFill>
                  <a:schemeClr val="accent6"/>
                </a:solidFill>
              </a:rPr>
              <a:t>building strong relationships </a:t>
            </a:r>
            <a:r>
              <a:rPr lang="en-US" dirty="0" smtClean="0"/>
              <a:t>with the factories </a:t>
            </a:r>
          </a:p>
          <a:p>
            <a:r>
              <a:rPr lang="en-US" dirty="0" smtClean="0"/>
              <a:t>If a colleague from another company has better relationship with a factory, </a:t>
            </a:r>
            <a:r>
              <a:rPr lang="en-US" dirty="0" smtClean="0">
                <a:solidFill>
                  <a:schemeClr val="accent6"/>
                </a:solidFill>
              </a:rPr>
              <a:t>meet &amp; share </a:t>
            </a:r>
            <a:r>
              <a:rPr lang="en-US" dirty="0" smtClean="0"/>
              <a:t>experiences with them! </a:t>
            </a:r>
            <a:r>
              <a:rPr lang="en-US" b="0" dirty="0" smtClean="0"/>
              <a:t>(Contact </a:t>
            </a:r>
            <a:r>
              <a:rPr lang="en-US" b="0" dirty="0">
                <a:solidFill>
                  <a:schemeClr val="accent6"/>
                </a:solidFill>
              </a:rPr>
              <a:t>Cecilia</a:t>
            </a:r>
            <a:r>
              <a:rPr lang="en-US" b="0" dirty="0"/>
              <a:t> if you need support </a:t>
            </a:r>
            <a:r>
              <a:rPr lang="en-US" b="0" dirty="0" smtClean="0"/>
              <a:t>on who </a:t>
            </a:r>
            <a:r>
              <a:rPr lang="en-US" b="0" dirty="0"/>
              <a:t>buys </a:t>
            </a:r>
            <a:r>
              <a:rPr lang="en-US" b="0" dirty="0" smtClean="0"/>
              <a:t>where)</a:t>
            </a:r>
            <a:endParaRPr lang="en-US" b="0" dirty="0"/>
          </a:p>
          <a:p>
            <a:r>
              <a:rPr lang="en-US" dirty="0" smtClean="0"/>
              <a:t>Use the </a:t>
            </a:r>
            <a:r>
              <a:rPr lang="en-US" dirty="0" smtClean="0">
                <a:solidFill>
                  <a:schemeClr val="accent6"/>
                </a:solidFill>
              </a:rPr>
              <a:t>metrics</a:t>
            </a:r>
            <a:r>
              <a:rPr lang="en-US" dirty="0" smtClean="0"/>
              <a:t> when taking decisions!</a:t>
            </a:r>
          </a:p>
          <a:p>
            <a:r>
              <a:rPr lang="en-US" dirty="0" smtClean="0"/>
              <a:t>Put your eggs in </a:t>
            </a:r>
            <a:r>
              <a:rPr lang="en-US" dirty="0" smtClean="0">
                <a:solidFill>
                  <a:schemeClr val="accent6"/>
                </a:solidFill>
              </a:rPr>
              <a:t>different baskets</a:t>
            </a:r>
            <a:r>
              <a:rPr lang="en-US" dirty="0" smtClean="0"/>
              <a:t>!!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You</a:t>
            </a:r>
            <a:r>
              <a:rPr lang="en-US" dirty="0" smtClean="0"/>
              <a:t> are empowered to take decisions in your daily work life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So, where do you find factory metrics?</a:t>
            </a:r>
          </a:p>
        </p:txBody>
      </p:sp>
    </p:spTree>
    <p:extLst>
      <p:ext uri="{BB962C8B-B14F-4D97-AF65-F5344CB8AC3E}">
        <p14:creationId xmlns:p14="http://schemas.microsoft.com/office/powerpoint/2010/main" val="41387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7543" y="1319882"/>
            <a:ext cx="9280899" cy="430887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defRPr/>
            </a:pPr>
            <a:r>
              <a:rPr lang="en-US" sz="3200" b="1" u="sng" dirty="0" smtClean="0">
                <a:ln w="0"/>
              </a:rPr>
              <a:t>REFLECT &amp; SHARE:</a:t>
            </a:r>
            <a:endParaRPr lang="en-US" sz="3200" b="1" u="sng" dirty="0" smtClean="0">
              <a:ln w="0"/>
            </a:endParaRPr>
          </a:p>
          <a:p>
            <a:pPr marL="685800" indent="-685800" algn="ctr" defTabSz="1219170"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ln w="0"/>
              </a:rPr>
              <a:t>How </a:t>
            </a:r>
            <a:r>
              <a:rPr lang="en-US" sz="4000" b="1" dirty="0">
                <a:ln w="0"/>
              </a:rPr>
              <a:t>will you </a:t>
            </a:r>
            <a:r>
              <a:rPr lang="en-US" sz="4000" b="1" dirty="0">
                <a:ln w="0"/>
                <a:solidFill>
                  <a:schemeClr val="accent6"/>
                </a:solidFill>
              </a:rPr>
              <a:t>select factories </a:t>
            </a:r>
            <a:r>
              <a:rPr lang="en-US" sz="4000" b="1" dirty="0">
                <a:ln w="0"/>
              </a:rPr>
              <a:t>going forward, based on what you have learned today</a:t>
            </a:r>
            <a:r>
              <a:rPr lang="en-US" sz="4000" b="1" dirty="0" smtClean="0">
                <a:ln w="0"/>
              </a:rPr>
              <a:t>?</a:t>
            </a:r>
            <a:br>
              <a:rPr lang="en-US" sz="4000" b="1" dirty="0" smtClean="0">
                <a:ln w="0"/>
              </a:rPr>
            </a:br>
            <a:r>
              <a:rPr lang="en-US" sz="4000" b="1" dirty="0" smtClean="0">
                <a:ln w="0"/>
              </a:rPr>
              <a:t> </a:t>
            </a:r>
          </a:p>
          <a:p>
            <a:pPr marL="685800" indent="-685800" algn="ctr" defTabSz="1219170"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ln w="0"/>
              </a:rPr>
              <a:t>How </a:t>
            </a:r>
            <a:r>
              <a:rPr lang="en-US" sz="4000" b="1" dirty="0">
                <a:ln w="0"/>
              </a:rPr>
              <a:t>will that </a:t>
            </a:r>
            <a:r>
              <a:rPr lang="en-US" sz="4000" b="1" dirty="0">
                <a:ln w="0"/>
                <a:solidFill>
                  <a:schemeClr val="accent6"/>
                </a:solidFill>
              </a:rPr>
              <a:t>affect your daily work life</a:t>
            </a:r>
            <a:r>
              <a:rPr lang="en-US" sz="4000" b="1" dirty="0">
                <a:ln w="0"/>
              </a:rPr>
              <a:t>? </a:t>
            </a:r>
            <a:endParaRPr lang="en-US" sz="2800" i="1" dirty="0">
              <a:ln w="0"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7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979315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/>
                </a:solidFill>
              </a:rPr>
              <a:t>Next </a:t>
            </a:r>
            <a:r>
              <a:rPr lang="sv-SE" dirty="0" err="1">
                <a:solidFill>
                  <a:schemeClr val="tx1"/>
                </a:solidFill>
              </a:rPr>
              <a:t>clinic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(</a:t>
            </a:r>
            <a:r>
              <a:rPr lang="sv-SE" dirty="0" err="1" smtClean="0">
                <a:solidFill>
                  <a:schemeClr val="tx1"/>
                </a:solidFill>
              </a:rPr>
              <a:t>March</a:t>
            </a:r>
            <a:r>
              <a:rPr lang="sv-SE" dirty="0" smtClean="0">
                <a:solidFill>
                  <a:schemeClr val="tx1"/>
                </a:solidFill>
              </a:rPr>
              <a:t> 2): </a:t>
            </a:r>
            <a:r>
              <a:rPr lang="sv-SE" dirty="0" smtClean="0"/>
              <a:t>”</a:t>
            </a:r>
            <a:r>
              <a:rPr lang="sv-SE" dirty="0" err="1" smtClean="0"/>
              <a:t>Validating</a:t>
            </a:r>
            <a:r>
              <a:rPr lang="sv-SE" dirty="0" smtClean="0"/>
              <a:t> </a:t>
            </a:r>
            <a:r>
              <a:rPr lang="sv-SE" dirty="0" err="1" smtClean="0"/>
              <a:t>RFQs</a:t>
            </a:r>
            <a:r>
              <a:rPr lang="sv-SE" dirty="0" smtClean="0"/>
              <a:t> &amp; </a:t>
            </a:r>
            <a:r>
              <a:rPr lang="sv-SE" dirty="0" err="1" smtClean="0"/>
              <a:t>Factory</a:t>
            </a:r>
            <a:r>
              <a:rPr lang="sv-SE" dirty="0" smtClean="0"/>
              <a:t> Prices”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2347315"/>
            <a:ext cx="10992001" cy="36466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0" dirty="0"/>
              <a:t>In </a:t>
            </a:r>
            <a:r>
              <a:rPr lang="sv-SE" b="0" dirty="0" smtClean="0"/>
              <a:t>the </a:t>
            </a:r>
            <a:r>
              <a:rPr lang="sv-SE" b="0" i="1" dirty="0" smtClean="0"/>
              <a:t>Program Page </a:t>
            </a:r>
            <a:r>
              <a:rPr lang="sv-SE" b="0" dirty="0" smtClean="0"/>
              <a:t>(NCAB Academy):</a:t>
            </a:r>
            <a:endParaRPr lang="sv-SE" b="0" dirty="0"/>
          </a:p>
          <a:p>
            <a:r>
              <a:rPr lang="sv-SE" b="0" dirty="0"/>
              <a:t>Your </a:t>
            </a:r>
            <a:r>
              <a:rPr lang="sv-SE" dirty="0"/>
              <a:t>feedback</a:t>
            </a:r>
            <a:r>
              <a:rPr lang="sv-SE" b="0" dirty="0"/>
              <a:t> about the Clinic (very important!)</a:t>
            </a:r>
          </a:p>
          <a:p>
            <a:r>
              <a:rPr lang="sv-SE" b="0" dirty="0" smtClean="0"/>
              <a:t>Set </a:t>
            </a:r>
            <a:r>
              <a:rPr lang="sv-SE" b="0" dirty="0"/>
              <a:t>&amp; complete </a:t>
            </a:r>
            <a:r>
              <a:rPr lang="sv-SE" b="0" dirty="0" err="1"/>
              <a:t>your</a:t>
            </a:r>
            <a:r>
              <a:rPr lang="sv-SE" b="0" dirty="0"/>
              <a:t> </a:t>
            </a:r>
            <a:r>
              <a:rPr lang="sv-SE" dirty="0" smtClean="0"/>
              <a:t>SMART-</a:t>
            </a:r>
            <a:r>
              <a:rPr lang="sv-SE" dirty="0" err="1" smtClean="0"/>
              <a:t>goal</a:t>
            </a:r>
            <a:endParaRPr lang="sv-SE" dirty="0" smtClean="0"/>
          </a:p>
          <a:p>
            <a:r>
              <a:rPr lang="en-US" b="0" dirty="0"/>
              <a:t>Complete</a:t>
            </a:r>
            <a:r>
              <a:rPr lang="en-US" dirty="0"/>
              <a:t> "Lesson 1: Introduction" </a:t>
            </a:r>
            <a:r>
              <a:rPr lang="en-US" b="0" dirty="0"/>
              <a:t>and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Lesson 2: Validating RFQs" </a:t>
            </a:r>
            <a:r>
              <a:rPr lang="en-US" b="0" dirty="0"/>
              <a:t>in "Quoting like a Needs Analyst"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44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My SMART-goal until next time – How will you practice IRL?</a:t>
            </a:r>
            <a:br>
              <a:rPr lang="sv-SE" sz="2400" dirty="0"/>
            </a:br>
            <a:r>
              <a:rPr lang="sv-SE" sz="2133" b="0" i="1" dirty="0">
                <a:solidFill>
                  <a:schemeClr val="tx1"/>
                </a:solidFill>
              </a:rPr>
              <a:t>Crawl – Walk – Run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603" y="1848247"/>
            <a:ext cx="815288" cy="422647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r" defTabSz="1219170">
              <a:defRPr/>
            </a:pPr>
            <a:r>
              <a:rPr lang="en-US" sz="5333" b="1" dirty="0">
                <a:ln w="0"/>
                <a:solidFill>
                  <a:srgbClr val="D53D20"/>
                </a:solidFill>
                <a:latin typeface="Arial"/>
              </a:rPr>
              <a:t>S</a:t>
            </a:r>
          </a:p>
          <a:p>
            <a:pPr algn="r" defTabSz="1219170">
              <a:defRPr/>
            </a:pPr>
            <a:r>
              <a:rPr lang="en-US" sz="5333" b="1" dirty="0">
                <a:ln w="0"/>
                <a:solidFill>
                  <a:srgbClr val="D53D20"/>
                </a:solidFill>
                <a:latin typeface="Arial"/>
              </a:rPr>
              <a:t>M</a:t>
            </a:r>
          </a:p>
          <a:p>
            <a:pPr algn="r" defTabSz="1219170">
              <a:defRPr/>
            </a:pPr>
            <a:r>
              <a:rPr lang="en-US" sz="5333" b="1" dirty="0">
                <a:ln w="0"/>
                <a:solidFill>
                  <a:srgbClr val="D53D20"/>
                </a:solidFill>
                <a:latin typeface="Arial"/>
              </a:rPr>
              <a:t>A</a:t>
            </a:r>
          </a:p>
          <a:p>
            <a:pPr algn="r" defTabSz="1219170">
              <a:defRPr/>
            </a:pPr>
            <a:r>
              <a:rPr lang="en-US" sz="5333" b="1" dirty="0">
                <a:ln w="0"/>
                <a:solidFill>
                  <a:srgbClr val="D53D20"/>
                </a:solidFill>
                <a:latin typeface="Arial"/>
              </a:rPr>
              <a:t>R</a:t>
            </a:r>
          </a:p>
          <a:p>
            <a:pPr algn="r" defTabSz="1219170">
              <a:defRPr/>
            </a:pPr>
            <a:r>
              <a:rPr lang="en-US" sz="5333" b="1" dirty="0">
                <a:ln w="0"/>
                <a:solidFill>
                  <a:srgbClr val="D53D20"/>
                </a:solidFill>
                <a:latin typeface="Arial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3930" y="1975247"/>
            <a:ext cx="240867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defTabSz="1219170">
              <a:defRPr/>
            </a:pPr>
            <a:r>
              <a:rPr lang="en-US" sz="4267" b="1" dirty="0">
                <a:ln w="0"/>
                <a:solidFill>
                  <a:srgbClr val="000000"/>
                </a:solidFill>
                <a:latin typeface="Arial"/>
              </a:rPr>
              <a:t>PECIFIC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43929" y="2754947"/>
            <a:ext cx="3657411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defTabSz="1219170">
              <a:defRPr/>
            </a:pPr>
            <a:r>
              <a:rPr lang="en-US" sz="4267" b="1" dirty="0">
                <a:ln w="0"/>
                <a:solidFill>
                  <a:srgbClr val="000000"/>
                </a:solidFill>
                <a:latin typeface="Arial"/>
              </a:rPr>
              <a:t>EASURABLE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3930" y="3571795"/>
            <a:ext cx="286552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defTabSz="1219170">
              <a:defRPr/>
            </a:pPr>
            <a:r>
              <a:rPr lang="en-US" sz="4267" b="1" dirty="0">
                <a:ln w="0"/>
                <a:solidFill>
                  <a:srgbClr val="000000"/>
                </a:solidFill>
                <a:latin typeface="Arial"/>
              </a:rPr>
              <a:t>CCEPTED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3930" y="4388643"/>
            <a:ext cx="2764026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defTabSz="1219170">
              <a:defRPr/>
            </a:pPr>
            <a:r>
              <a:rPr lang="en-US" sz="4267" b="1" dirty="0">
                <a:ln w="0"/>
                <a:solidFill>
                  <a:srgbClr val="000000"/>
                </a:solidFill>
                <a:latin typeface="Arial"/>
              </a:rPr>
              <a:t>ELEVANT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43930" y="5231844"/>
            <a:ext cx="341215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defTabSz="1219170">
              <a:defRPr/>
            </a:pPr>
            <a:r>
              <a:rPr lang="en-US" sz="4267" b="1" dirty="0">
                <a:ln w="0"/>
                <a:solidFill>
                  <a:srgbClr val="000000"/>
                </a:solidFill>
                <a:latin typeface="Arial"/>
              </a:rPr>
              <a:t>IME-BOUND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FDB68E-2DD3-4516-902F-3CDD387D87D0}"/>
              </a:ext>
            </a:extLst>
          </p:cNvPr>
          <p:cNvSpPr/>
          <p:nvPr/>
        </p:nvSpPr>
        <p:spPr>
          <a:xfrm>
            <a:off x="5541000" y="2007433"/>
            <a:ext cx="6051001" cy="34470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457189" indent="-457189" defTabSz="1219170">
              <a:buFontTx/>
              <a:buAutoNum type="arabicPeriod"/>
              <a:defRPr/>
            </a:pPr>
            <a:r>
              <a:rPr lang="en-US" sz="2400" dirty="0">
                <a:ln w="0"/>
                <a:solidFill>
                  <a:srgbClr val="000000"/>
                </a:solidFill>
                <a:latin typeface="Arial"/>
              </a:rPr>
              <a:t>Think about </a:t>
            </a:r>
            <a:r>
              <a:rPr lang="en-US" sz="2400" b="1" dirty="0">
                <a:ln w="0"/>
                <a:solidFill>
                  <a:srgbClr val="000000"/>
                </a:solidFill>
                <a:latin typeface="Arial"/>
              </a:rPr>
              <a:t>your SMART-goal </a:t>
            </a:r>
            <a:r>
              <a:rPr lang="en-US" sz="2400" dirty="0">
                <a:ln w="0"/>
                <a:solidFill>
                  <a:srgbClr val="000000"/>
                </a:solidFill>
                <a:latin typeface="Arial"/>
              </a:rPr>
              <a:t>that you will do until next time. </a:t>
            </a:r>
            <a:br>
              <a:rPr lang="en-US" sz="2400" dirty="0">
                <a:ln w="0"/>
                <a:solidFill>
                  <a:srgbClr val="000000"/>
                </a:solidFill>
                <a:latin typeface="Arial"/>
              </a:rPr>
            </a:br>
            <a:endParaRPr lang="en-US" sz="2400" dirty="0">
              <a:ln w="0"/>
              <a:solidFill>
                <a:srgbClr val="000000"/>
              </a:solidFill>
              <a:latin typeface="Arial"/>
            </a:endParaRPr>
          </a:p>
          <a:p>
            <a:pPr marL="457189" indent="-457189" defTabSz="1219170">
              <a:buFontTx/>
              <a:buAutoNum type="arabicPeriod"/>
              <a:defRPr/>
            </a:pP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Write it down in in your Sympa-profile </a:t>
            </a:r>
            <a:br>
              <a:rPr lang="sv-SE" sz="2400" dirty="0">
                <a:ln w="0"/>
                <a:solidFill>
                  <a:srgbClr val="000000"/>
                </a:solidFill>
                <a:latin typeface="Arial"/>
              </a:rPr>
            </a:b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&gt; ”Learning Development” </a:t>
            </a:r>
            <a:br>
              <a:rPr lang="sv-SE" sz="2400" dirty="0">
                <a:ln w="0"/>
                <a:solidFill>
                  <a:srgbClr val="000000"/>
                </a:solidFill>
                <a:latin typeface="Arial"/>
              </a:rPr>
            </a:b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&gt; ”</a:t>
            </a:r>
            <a:r>
              <a:rPr lang="sv-SE" sz="2400" b="1" dirty="0">
                <a:ln w="0"/>
                <a:solidFill>
                  <a:srgbClr val="000000"/>
                </a:solidFill>
                <a:latin typeface="Arial"/>
              </a:rPr>
              <a:t>Goals &amp; Coaching</a:t>
            </a: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”-tab. </a:t>
            </a:r>
            <a:br>
              <a:rPr lang="sv-SE" sz="2400" dirty="0">
                <a:ln w="0"/>
                <a:solidFill>
                  <a:srgbClr val="000000"/>
                </a:solidFill>
                <a:latin typeface="Arial"/>
              </a:rPr>
            </a:br>
            <a:endParaRPr lang="sv-SE" sz="2400" dirty="0">
              <a:ln w="0"/>
              <a:solidFill>
                <a:srgbClr val="000000"/>
              </a:solidFill>
              <a:latin typeface="Arial"/>
            </a:endParaRPr>
          </a:p>
          <a:p>
            <a:pPr marL="457189" indent="-457189" defTabSz="1219170">
              <a:buFontTx/>
              <a:buAutoNum type="arabicPeriod"/>
              <a:defRPr/>
            </a:pP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We will </a:t>
            </a:r>
            <a:r>
              <a:rPr lang="sv-SE" sz="2400" b="1" dirty="0">
                <a:ln w="0"/>
                <a:solidFill>
                  <a:srgbClr val="000000"/>
                </a:solidFill>
                <a:latin typeface="Arial"/>
              </a:rPr>
              <a:t>follow up</a:t>
            </a: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 how it went at the next Clinic.</a:t>
            </a:r>
            <a:endParaRPr lang="en-US" sz="2400" dirty="0">
              <a:ln w="0"/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9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923097"/>
              </p:ext>
            </p:extLst>
          </p:nvPr>
        </p:nvGraphicFramePr>
        <p:xfrm>
          <a:off x="557349" y="1489170"/>
          <a:ext cx="10763794" cy="3740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3794">
                  <a:extLst>
                    <a:ext uri="{9D8B030D-6E8A-4147-A177-3AD203B41FA5}">
                      <a16:colId xmlns:a16="http://schemas.microsoft.com/office/drawing/2014/main" val="3773692169"/>
                    </a:ext>
                  </a:extLst>
                </a:gridCol>
              </a:tblGrid>
              <a:tr h="3819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Goal / purpose of clinic / performance target</a:t>
                      </a:r>
                      <a:endParaRPr lang="en-US" sz="2400" b="1" i="0" u="none" strike="noStrike" dirty="0">
                        <a:solidFill>
                          <a:srgbClr val="ED7D3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53764"/>
                  </a:ext>
                </a:extLst>
              </a:tr>
              <a:tr h="545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Use </a:t>
                      </a:r>
                      <a:r>
                        <a:rPr lang="en-US" sz="2400" u="none" strike="noStrike" dirty="0" smtClean="0">
                          <a:effectLst/>
                          <a:latin typeface="+mj-lt"/>
                        </a:rPr>
                        <a:t>data, </a:t>
                      </a: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not gut </a:t>
                      </a:r>
                      <a:r>
                        <a:rPr lang="en-US" sz="2400" u="none" strike="noStrike" dirty="0" smtClean="0">
                          <a:effectLst/>
                          <a:latin typeface="+mj-lt"/>
                        </a:rPr>
                        <a:t>feel/tradition, </a:t>
                      </a: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when selecting </a:t>
                      </a:r>
                      <a:r>
                        <a:rPr lang="en-US" sz="2400" u="none" strike="noStrike" dirty="0" smtClean="0">
                          <a:effectLst/>
                          <a:latin typeface="+mj-lt"/>
                        </a:rPr>
                        <a:t>factories </a:t>
                      </a: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&amp; understand the impact of factory choice, and how the best factory affects our success.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7369140"/>
                  </a:ext>
                </a:extLst>
              </a:tr>
              <a:tr h="27281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Goal </a:t>
                      </a:r>
                      <a:r>
                        <a:rPr lang="en-US" sz="2400" b="1" u="none" strike="noStrike" dirty="0" err="1">
                          <a:effectLst/>
                          <a:latin typeface="+mj-lt"/>
                        </a:rPr>
                        <a:t>behaviour</a:t>
                      </a:r>
                      <a:endParaRPr lang="en-US" sz="2400" b="1" i="0" u="none" strike="noStrike" dirty="0">
                        <a:solidFill>
                          <a:srgbClr val="ED7D3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28682"/>
                  </a:ext>
                </a:extLst>
              </a:tr>
              <a:tr h="3351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Selects factory based on price/other term &gt; Selects factory that fits the project/customer (quality, delivery)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4000578"/>
                  </a:ext>
                </a:extLst>
              </a:tr>
              <a:tr h="272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Uses 1-2 factories &gt; Uses the whole PSL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476597"/>
                  </a:ext>
                </a:extLst>
              </a:tr>
              <a:tr h="272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j-lt"/>
                        </a:rPr>
                        <a:t>Feelings &gt; Statistics, facts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3252124"/>
                  </a:ext>
                </a:extLst>
              </a:tr>
              <a:tr h="272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j-lt"/>
                        </a:rPr>
                        <a:t>Passive/quote machine &gt; Empowered to take decisions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5405575"/>
                  </a:ext>
                </a:extLst>
              </a:tr>
              <a:tr h="27281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Doesn’t use PSL &gt; Confidence in using the PSL to advantage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9706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0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5792"/>
            <a:ext cx="12192000" cy="4130609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NEGOTIATION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>What did we </a:t>
            </a:r>
            <a:br>
              <a:rPr lang="en-US" sz="8000" dirty="0"/>
            </a:br>
            <a:r>
              <a:rPr lang="en-US" sz="8000" dirty="0"/>
              <a:t>learn last time?</a:t>
            </a:r>
          </a:p>
        </p:txBody>
      </p:sp>
    </p:spTree>
    <p:extLst>
      <p:ext uri="{BB962C8B-B14F-4D97-AF65-F5344CB8AC3E}">
        <p14:creationId xmlns:p14="http://schemas.microsoft.com/office/powerpoint/2010/main" val="33524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30" y="3785049"/>
            <a:ext cx="2654350" cy="21760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747" y="173818"/>
            <a:ext cx="5567999" cy="31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47" y="3560459"/>
            <a:ext cx="5567999" cy="31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74" y="173818"/>
            <a:ext cx="5567999" cy="31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5946" y="1332679"/>
            <a:ext cx="3843663" cy="4200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NEGOTIATION CHEAT SHEET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 strong relationships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Heed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ooperate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solution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Show the value that makes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them successful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“What other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price…?”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Never give anything away without asking for something in return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Offer alternatives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on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red line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Don’t drip!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your BATNA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sv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400" dirty="0"/>
              <a:t>Breakout room: Follow-up on SMART-goal </a:t>
            </a:r>
            <a:endParaRPr lang="en-US" sz="24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1734808"/>
            <a:ext cx="10791893" cy="4685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67" b="0" dirty="0"/>
              <a:t>Discuss your </a:t>
            </a:r>
            <a:r>
              <a:rPr lang="sv-SE" sz="2667" dirty="0"/>
              <a:t>SMART-goal progress </a:t>
            </a:r>
            <a:r>
              <a:rPr lang="sv-SE" sz="2667" b="0" dirty="0"/>
              <a:t>and/or what you have worked/practiced on </a:t>
            </a:r>
            <a:r>
              <a:rPr lang="sv-SE" sz="2667" b="0" dirty="0" err="1"/>
              <a:t>regarding</a:t>
            </a:r>
            <a:r>
              <a:rPr lang="sv-SE" sz="2667" b="0" dirty="0"/>
              <a:t> </a:t>
            </a:r>
            <a:r>
              <a:rPr lang="sv-SE" sz="2667" dirty="0" err="1" smtClean="0"/>
              <a:t>Negotiation</a:t>
            </a:r>
            <a:r>
              <a:rPr lang="sv-SE" sz="2667" dirty="0" smtClean="0"/>
              <a:t> </a:t>
            </a:r>
            <a:r>
              <a:rPr lang="sv-SE" sz="2667" b="0" dirty="0" err="1" smtClean="0"/>
              <a:t>since</a:t>
            </a:r>
            <a:r>
              <a:rPr lang="sv-SE" sz="2667" b="0" dirty="0" smtClean="0"/>
              <a:t> </a:t>
            </a:r>
            <a:r>
              <a:rPr lang="sv-SE" sz="2667" b="0" dirty="0"/>
              <a:t>last time: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How</a:t>
            </a:r>
            <a:r>
              <a:rPr lang="sv-SE" sz="2667" b="0" dirty="0"/>
              <a:t> </a:t>
            </a:r>
            <a:r>
              <a:rPr lang="sv-SE" sz="2667" b="0" dirty="0" err="1"/>
              <a:t>have</a:t>
            </a:r>
            <a:r>
              <a:rPr lang="sv-SE" sz="2667" b="0" dirty="0"/>
              <a:t> </a:t>
            </a:r>
            <a:r>
              <a:rPr lang="sv-SE" sz="2667" b="0" dirty="0" err="1"/>
              <a:t>you</a:t>
            </a:r>
            <a:r>
              <a:rPr lang="sv-SE" sz="2667" b="0" dirty="0"/>
              <a:t> </a:t>
            </a:r>
            <a:r>
              <a:rPr lang="sv-SE" sz="2667" b="0" dirty="0" err="1"/>
              <a:t>practice</a:t>
            </a:r>
            <a:r>
              <a:rPr lang="sv-SE" sz="2667" b="0" dirty="0"/>
              <a:t> </a:t>
            </a:r>
            <a:r>
              <a:rPr lang="sv-SE" sz="2667" b="0" dirty="0" err="1"/>
              <a:t>your</a:t>
            </a:r>
            <a:r>
              <a:rPr lang="sv-SE" sz="2667" b="0" dirty="0"/>
              <a:t> new </a:t>
            </a:r>
            <a:r>
              <a:rPr lang="sv-SE" sz="2667" b="0" dirty="0" err="1"/>
              <a:t>skills</a:t>
            </a:r>
            <a:r>
              <a:rPr lang="sv-SE" sz="2667" b="0" dirty="0"/>
              <a:t>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How</a:t>
            </a:r>
            <a:r>
              <a:rPr lang="sv-SE" sz="2667" b="0" dirty="0"/>
              <a:t> </a:t>
            </a:r>
            <a:r>
              <a:rPr lang="sv-SE" sz="2667" b="0" dirty="0" err="1"/>
              <a:t>did</a:t>
            </a:r>
            <a:r>
              <a:rPr lang="sv-SE" sz="2667" b="0" dirty="0"/>
              <a:t> it go? </a:t>
            </a:r>
            <a:r>
              <a:rPr lang="sv-SE" sz="2667" b="0" dirty="0" err="1"/>
              <a:t>What</a:t>
            </a:r>
            <a:r>
              <a:rPr lang="sv-SE" sz="2667" b="0" dirty="0"/>
              <a:t> </a:t>
            </a:r>
            <a:r>
              <a:rPr lang="sv-SE" sz="2667" b="0" dirty="0" err="1"/>
              <a:t>was</a:t>
            </a:r>
            <a:r>
              <a:rPr lang="sv-SE" sz="2667" b="0" dirty="0"/>
              <a:t> the </a:t>
            </a:r>
            <a:r>
              <a:rPr lang="sv-SE" sz="2667" b="0" dirty="0" err="1"/>
              <a:t>outcome</a:t>
            </a:r>
            <a:r>
              <a:rPr lang="sv-SE" sz="2667" b="0" dirty="0"/>
              <a:t>?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What</a:t>
            </a:r>
            <a:r>
              <a:rPr lang="sv-SE" sz="2667" b="0" dirty="0"/>
              <a:t> </a:t>
            </a:r>
            <a:r>
              <a:rPr lang="sv-SE" sz="2667" b="0" dirty="0" err="1"/>
              <a:t>have</a:t>
            </a:r>
            <a:r>
              <a:rPr lang="sv-SE" sz="2667" b="0" dirty="0"/>
              <a:t> </a:t>
            </a:r>
            <a:r>
              <a:rPr lang="sv-SE" sz="2667" b="0" dirty="0" err="1"/>
              <a:t>you</a:t>
            </a:r>
            <a:r>
              <a:rPr lang="sv-SE" sz="2667" b="0" dirty="0"/>
              <a:t> </a:t>
            </a:r>
            <a:r>
              <a:rPr lang="sv-SE" sz="2667" b="0" dirty="0" err="1"/>
              <a:t>learned</a:t>
            </a:r>
            <a:r>
              <a:rPr lang="sv-SE" sz="2667" b="0" dirty="0"/>
              <a:t>? </a:t>
            </a:r>
          </a:p>
          <a:p>
            <a:pPr marL="0" indent="0">
              <a:buNone/>
            </a:pPr>
            <a:endParaRPr lang="sv-SE" sz="2667" b="0" dirty="0"/>
          </a:p>
          <a:p>
            <a:pPr marL="0" indent="0">
              <a:buNone/>
            </a:pPr>
            <a:r>
              <a:rPr lang="sv-SE" sz="2667" b="0" dirty="0"/>
              <a:t>You will be 2 persons/room and you have 5 min. </a:t>
            </a:r>
            <a:r>
              <a:rPr lang="en-US" sz="2667" b="0" i="1" dirty="0"/>
              <a:t>(If you haven’t met before, BRIEFLY yourselves</a:t>
            </a:r>
          </a:p>
          <a:p>
            <a:pPr marL="0" indent="0">
              <a:buNone/>
            </a:pPr>
            <a:endParaRPr lang="sv-SE" sz="2667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906809"/>
            <a:ext cx="1228144" cy="6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1"/>
            <a:ext cx="10992000" cy="4621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Quiz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3 factory spend for NCAB Group 2021?</a:t>
            </a:r>
          </a:p>
          <a:p>
            <a:r>
              <a:rPr lang="sv-SE" dirty="0" smtClean="0"/>
              <a:t>DP </a:t>
            </a:r>
            <a:r>
              <a:rPr lang="sv-SE" dirty="0" err="1" smtClean="0"/>
              <a:t>target</a:t>
            </a:r>
            <a:r>
              <a:rPr lang="sv-SE" dirty="0" smtClean="0"/>
              <a:t> 2021?</a:t>
            </a:r>
            <a:endParaRPr lang="en-US" dirty="0" smtClean="0"/>
          </a:p>
          <a:p>
            <a:r>
              <a:rPr lang="en-US" dirty="0" smtClean="0"/>
              <a:t>QP target 2021?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398" y="870719"/>
            <a:ext cx="32435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1867" b="1" dirty="0">
                <a:solidFill>
                  <a:schemeClr val="accent6"/>
                </a:solidFill>
                <a:latin typeface="Arial"/>
              </a:rPr>
              <a:t>Top 3 spend 2021</a:t>
            </a:r>
            <a:endParaRPr lang="en-US" sz="1867" b="1" dirty="0">
              <a:solidFill>
                <a:schemeClr val="accent6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9" y="1240051"/>
            <a:ext cx="6032380" cy="1587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398" y="3088975"/>
            <a:ext cx="42881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1867" b="1" dirty="0">
                <a:solidFill>
                  <a:schemeClr val="accent6"/>
                </a:solidFill>
                <a:latin typeface="Arial"/>
              </a:rPr>
              <a:t>DP target 2021: 97% (actual: 93,5%)</a:t>
            </a:r>
            <a:endParaRPr lang="en-US" sz="1867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1243" y="3088975"/>
            <a:ext cx="47591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1867" b="1" dirty="0">
                <a:solidFill>
                  <a:schemeClr val="accent6"/>
                </a:solidFill>
                <a:latin typeface="Arial"/>
              </a:rPr>
              <a:t>QP target 2021: 99,3% (actual: 99,6%)</a:t>
            </a:r>
            <a:endParaRPr lang="en-US" sz="1867" b="1" dirty="0">
              <a:solidFill>
                <a:schemeClr val="accent6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98" y="3621740"/>
            <a:ext cx="5720391" cy="2163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243" y="3620516"/>
            <a:ext cx="5720391" cy="21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47A29E6F-F69E-DC46-8597-0A4D06E285EC}" vid="{828AC52C-65BC-CC48-BA18-A0A4CF688539}"/>
    </a:ext>
  </a:extLst>
</a:theme>
</file>

<file path=ppt/theme/theme2.xml><?xml version="1.0" encoding="utf-8"?>
<a:theme xmlns:a="http://schemas.openxmlformats.org/drawingml/2006/main" name="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3.xml><?xml version="1.0" encoding="utf-8"?>
<a:theme xmlns:a="http://schemas.openxmlformats.org/drawingml/2006/main" name="2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47A29E6F-F69E-DC46-8597-0A4D06E285EC}" vid="{828AC52C-65BC-CC48-BA18-A0A4CF68853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1804</Words>
  <Application>Microsoft Office PowerPoint</Application>
  <PresentationFormat>Widescreen</PresentationFormat>
  <Paragraphs>411</Paragraphs>
  <Slides>35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Wingdings</vt:lpstr>
      <vt:lpstr>1_NCAB Template_20150320</vt:lpstr>
      <vt:lpstr>NCAB Template_20150320</vt:lpstr>
      <vt:lpstr>2_NCAB Template_20150320</vt:lpstr>
      <vt:lpstr>Focus on Performance Crawl – Walk – Run</vt:lpstr>
      <vt:lpstr>Guidelines</vt:lpstr>
      <vt:lpstr>Agenda</vt:lpstr>
      <vt:lpstr>PowerPoint Presentation</vt:lpstr>
      <vt:lpstr>NEGOTIATION What did we  learn last time?</vt:lpstr>
      <vt:lpstr>PowerPoint Presentation</vt:lpstr>
      <vt:lpstr>Breakout room: Follow-up on SMART-goal </vt:lpstr>
      <vt:lpstr>Quiz</vt:lpstr>
      <vt:lpstr>PowerPoint Presentation</vt:lpstr>
      <vt:lpstr>Breakout room</vt:lpstr>
      <vt:lpstr>What parameters is taken into account when picking a factory today?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OUT ROOM: </vt:lpstr>
      <vt:lpstr>PowerPoint Presentation</vt:lpstr>
      <vt:lpstr>PowerPoint Presentation</vt:lpstr>
      <vt:lpstr>PowerPoint Presentation</vt:lpstr>
      <vt:lpstr>PowerPoint Presentation</vt:lpstr>
      <vt:lpstr>In summary</vt:lpstr>
      <vt:lpstr>PowerPoint Presentation</vt:lpstr>
      <vt:lpstr>Next clinic (March 2): ”Validating RFQs &amp; Factory Prices” </vt:lpstr>
      <vt:lpstr>My SMART-goal until next time – How will you practice IRL? Crawl – Walk – Run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$2+ Million Fluke Opportunity</dc:title>
  <dc:creator>Samuel Thompson</dc:creator>
  <cp:lastModifiedBy>Frida Rudolfsson</cp:lastModifiedBy>
  <cp:revision>304</cp:revision>
  <dcterms:created xsi:type="dcterms:W3CDTF">2021-05-13T08:50:23Z</dcterms:created>
  <dcterms:modified xsi:type="dcterms:W3CDTF">2022-02-09T10:10:39Z</dcterms:modified>
</cp:coreProperties>
</file>