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6" r:id="rId3"/>
  </p:sldMasterIdLst>
  <p:notesMasterIdLst>
    <p:notesMasterId r:id="rId30"/>
  </p:notesMasterIdLst>
  <p:sldIdLst>
    <p:sldId id="439" r:id="rId4"/>
    <p:sldId id="482" r:id="rId5"/>
    <p:sldId id="440" r:id="rId6"/>
    <p:sldId id="442" r:id="rId7"/>
    <p:sldId id="446" r:id="rId8"/>
    <p:sldId id="444" r:id="rId9"/>
    <p:sldId id="445" r:id="rId10"/>
    <p:sldId id="447" r:id="rId11"/>
    <p:sldId id="453" r:id="rId12"/>
    <p:sldId id="468" r:id="rId13"/>
    <p:sldId id="469" r:id="rId14"/>
    <p:sldId id="470" r:id="rId15"/>
    <p:sldId id="460" r:id="rId16"/>
    <p:sldId id="471" r:id="rId17"/>
    <p:sldId id="487" r:id="rId18"/>
    <p:sldId id="474" r:id="rId19"/>
    <p:sldId id="475" r:id="rId20"/>
    <p:sldId id="485" r:id="rId21"/>
    <p:sldId id="486" r:id="rId22"/>
    <p:sldId id="476" r:id="rId23"/>
    <p:sldId id="477" r:id="rId24"/>
    <p:sldId id="463" r:id="rId25"/>
    <p:sldId id="450" r:id="rId26"/>
    <p:sldId id="488" r:id="rId27"/>
    <p:sldId id="451" r:id="rId28"/>
    <p:sldId id="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7E"/>
    <a:srgbClr val="9DC3E6"/>
    <a:srgbClr val="EAEAEA"/>
    <a:srgbClr val="D5D8D7"/>
    <a:srgbClr val="40B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83061" autoAdjust="0"/>
  </p:normalViewPr>
  <p:slideViewPr>
    <p:cSldViewPr snapToGrid="0">
      <p:cViewPr varScale="1">
        <p:scale>
          <a:sx n="131" d="100"/>
          <a:sy n="131" d="100"/>
        </p:scale>
        <p:origin x="27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634DD-9DE0-48C7-96DE-0E8C21D6A9D2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8C3E-804E-4F72-9465-18ED4859C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7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2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9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9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Bad: </a:t>
            </a:r>
          </a:p>
          <a:p>
            <a:r>
              <a:rPr lang="en-US" sz="1200" b="0" dirty="0"/>
              <a:t>Preparation: I want to get this deal. I wont go below X% or X GP.</a:t>
            </a:r>
          </a:p>
          <a:p>
            <a:r>
              <a:rPr lang="en-US" sz="1200" b="0" dirty="0"/>
              <a:t>Price corridor: What did you think about the price? </a:t>
            </a:r>
          </a:p>
          <a:p>
            <a:r>
              <a:rPr lang="en-US" sz="1200" b="0" dirty="0"/>
              <a:t>Information: No situational questions to explore ZOPA.</a:t>
            </a:r>
          </a:p>
          <a:p>
            <a:r>
              <a:rPr lang="en-US" sz="1200" b="0" dirty="0"/>
              <a:t>Negotiation: Gives away/drips</a:t>
            </a:r>
          </a:p>
          <a:p>
            <a:r>
              <a:rPr lang="en-US" sz="1200" b="0" dirty="0"/>
              <a:t>Consequence: margin, profits, resources, </a:t>
            </a:r>
            <a:r>
              <a:rPr lang="en-US" sz="1200" b="0" dirty="0" err="1"/>
              <a:t>etc</a:t>
            </a:r>
            <a:endParaRPr lang="en-US" sz="1200" b="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could we have done instead? Write in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8C3E-804E-4F72-9465-18ED4859C7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1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Bad: </a:t>
            </a:r>
          </a:p>
          <a:p>
            <a:r>
              <a:rPr lang="en-US" sz="1200" b="0" dirty="0"/>
              <a:t>Preparation: I want to get this deal. I wont go below X% or X GP.</a:t>
            </a:r>
          </a:p>
          <a:p>
            <a:r>
              <a:rPr lang="en-US" sz="1200" b="0" dirty="0"/>
              <a:t>Price corridor: What did you think about the price? </a:t>
            </a:r>
          </a:p>
          <a:p>
            <a:r>
              <a:rPr lang="en-US" sz="1200" b="0" dirty="0"/>
              <a:t>Information: No situational questions to explore ZOPA.</a:t>
            </a:r>
          </a:p>
          <a:p>
            <a:r>
              <a:rPr lang="en-US" sz="1200" b="0" dirty="0"/>
              <a:t>Negotiation: Gives away/drips</a:t>
            </a:r>
          </a:p>
          <a:p>
            <a:r>
              <a:rPr lang="en-US" sz="1200" b="0" dirty="0"/>
              <a:t>Consequence: margin, profits, resources, </a:t>
            </a:r>
            <a:r>
              <a:rPr lang="en-US" sz="1200" b="0" dirty="0" err="1"/>
              <a:t>etc</a:t>
            </a:r>
            <a:endParaRPr lang="en-US" sz="1200" b="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could we have done instead? Write in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8C3E-804E-4F72-9465-18ED4859C7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6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8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8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Bad: </a:t>
            </a:r>
          </a:p>
          <a:p>
            <a:r>
              <a:rPr lang="en-US" sz="1200" b="0" dirty="0"/>
              <a:t>Preparation: I want to get this deal. I wont go below X% or X GP.</a:t>
            </a:r>
          </a:p>
          <a:p>
            <a:r>
              <a:rPr lang="en-US" sz="1200" b="0" dirty="0"/>
              <a:t>Price corridor: What did you think about the price? </a:t>
            </a:r>
          </a:p>
          <a:p>
            <a:r>
              <a:rPr lang="en-US" sz="1200" b="0" dirty="0"/>
              <a:t>Information: No situational questions to explore ZOPA.</a:t>
            </a:r>
          </a:p>
          <a:p>
            <a:r>
              <a:rPr lang="en-US" sz="1200" b="0" dirty="0"/>
              <a:t>Negotiation: Gives away/drips</a:t>
            </a:r>
          </a:p>
          <a:p>
            <a:r>
              <a:rPr lang="en-US" sz="1200" b="0" dirty="0"/>
              <a:t>Consequence: margin, profits, resources, </a:t>
            </a:r>
            <a:r>
              <a:rPr lang="en-US" sz="1200" b="0" dirty="0" err="1"/>
              <a:t>etc</a:t>
            </a:r>
            <a:endParaRPr lang="en-US" sz="1200" b="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could we have done instead? Write in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78C3E-804E-4F72-9465-18ED4859C7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1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Good: </a:t>
            </a:r>
          </a:p>
          <a:p>
            <a:r>
              <a:rPr lang="en-US" sz="1200" b="0" dirty="0"/>
              <a:t>Preparation: You know your red line, check previous quotes </a:t>
            </a:r>
            <a:r>
              <a:rPr lang="en-US" sz="1200" b="0" dirty="0" err="1"/>
              <a:t>etc</a:t>
            </a:r>
            <a:r>
              <a:rPr lang="en-US" sz="1200" b="0" dirty="0"/>
              <a:t> to learn their red line. Prepares alternatives that fit this customer and ZOPA to go with that. BATNA ready</a:t>
            </a:r>
          </a:p>
          <a:p>
            <a:r>
              <a:rPr lang="en-US" sz="1200" b="0" dirty="0"/>
              <a:t>ZOPA: Let's talk through the details, and surrounding factors. Finds the need! Person, Project, Company. </a:t>
            </a:r>
          </a:p>
          <a:p>
            <a:r>
              <a:rPr lang="en-US" sz="1200" b="0" dirty="0"/>
              <a:t>Never gives anything away w/o something in return </a:t>
            </a:r>
          </a:p>
          <a:p>
            <a:r>
              <a:rPr lang="en-US" sz="1200" b="0" dirty="0">
                <a:solidFill>
                  <a:srgbClr val="C00000"/>
                </a:solidFill>
              </a:rPr>
              <a:t>Show consequence: margin, profits, resources, </a:t>
            </a:r>
            <a:r>
              <a:rPr lang="en-US" sz="1200" b="0" dirty="0" err="1">
                <a:solidFill>
                  <a:srgbClr val="C00000"/>
                </a:solidFill>
              </a:rPr>
              <a:t>etc?MLN</a:t>
            </a:r>
            <a:r>
              <a:rPr lang="en-US" sz="1200" b="0" dirty="0">
                <a:solidFill>
                  <a:srgbClr val="C00000"/>
                </a:solidFill>
              </a:rPr>
              <a:t>?</a:t>
            </a:r>
          </a:p>
          <a:p>
            <a:r>
              <a:rPr lang="en-US" sz="1200" b="0" dirty="0"/>
              <a:t>ABC/asks for order/next step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6"/>
                </a:solidFill>
              </a:rPr>
              <a:t>=&gt; What did you learn from this? Write in the chat!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8C3E-804E-4F72-9465-18ED4859C7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4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0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2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55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72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9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85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70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39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45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4" y="6009160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9" y="1944005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8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9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9" y="1944006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5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4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9" y="1944006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0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3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4" y="1944002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0E90-4788-4548-ACBC-D5F95280B120}" type="datetimeFigureOut">
              <a:rPr lang="sv-SE" smtClean="0"/>
              <a:t>2022-01-13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E602-7609-4AA5-A16F-50E84BFF9D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92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4884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7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8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67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dt="0"/>
  <p:txStyles>
    <p:titleStyle>
      <a:lvl1pPr algn="l" defTabSz="914332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52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48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35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20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08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792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780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766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sv-SE" sz="1600" dirty="0">
                <a:solidFill>
                  <a:srgbClr val="000000"/>
                </a:solidFill>
                <a:latin typeface="Arial"/>
              </a:rPr>
              <a:t>Not just </a:t>
            </a:r>
            <a:r>
              <a:rPr lang="sv-SE" sz="1600" dirty="0" err="1">
                <a:solidFill>
                  <a:srgbClr val="000000"/>
                </a:solidFill>
                <a:latin typeface="Arial"/>
              </a:rPr>
              <a:t>learning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, </a:t>
            </a:r>
            <a:br>
              <a:rPr lang="sv-SE" sz="1600" dirty="0">
                <a:solidFill>
                  <a:srgbClr val="000000"/>
                </a:solidFill>
                <a:latin typeface="Arial"/>
              </a:rPr>
            </a:br>
            <a:r>
              <a:rPr lang="sv-SE" sz="1600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600" b="1" dirty="0" err="1">
                <a:solidFill>
                  <a:srgbClr val="D53D20"/>
                </a:solidFill>
                <a:latin typeface="Arial"/>
              </a:rPr>
              <a:t>doing</a:t>
            </a:r>
            <a:endParaRPr lang="sv-SE" sz="1600" b="1" dirty="0">
              <a:solidFill>
                <a:srgbClr val="D53D20"/>
              </a:solidFill>
              <a:latin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OCTOBER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NOVEMBER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DECEMBER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JANUARY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MARCH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APRIL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JUNE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FEBRUARY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70">
                <a:defRPr/>
              </a:pPr>
              <a:endParaRPr lang="en-US" sz="533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27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10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8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12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9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800" b="1" dirty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25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667" b="1" dirty="0">
                  <a:solidFill>
                    <a:srgbClr val="000000"/>
                  </a:solidFill>
                  <a:latin typeface="Arial"/>
                </a:rPr>
                <a:t>14-15</a:t>
              </a:r>
              <a:endParaRPr lang="en-US" sz="667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1. Start –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sales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basics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2.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USPs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3.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Objection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7.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Validating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RFQs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8.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&amp; Gross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Margin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9.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Quote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5.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Negotiation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10.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Strategic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business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intelligence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4. SPIN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11.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Complaint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D53D20"/>
                </a:solidFill>
                <a:latin typeface="Arial"/>
              </a:rPr>
              <a:t>12. Workshop</a:t>
            </a:r>
            <a:endParaRPr lang="en-US" sz="800" dirty="0">
              <a:solidFill>
                <a:srgbClr val="D53D20"/>
              </a:solidFill>
              <a:latin typeface="Arial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13.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6. How to pick</a:t>
            </a:r>
            <a:br>
              <a:rPr lang="en-US" sz="8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JULY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Self-study &amp; SMART-goals 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Online </a:t>
            </a: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Clinics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Offline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workshop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4656464" y="4620827"/>
            <a:ext cx="6499737" cy="16220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GB" sz="24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Self Study: 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NCAB Academy: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Negotiation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SMART-goal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4027560" y="3087213"/>
            <a:ext cx="1158392" cy="100174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9" y="1440001"/>
            <a:ext cx="10991991" cy="48960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267" dirty="0"/>
              <a:t>Listen carefully to the following </a:t>
            </a:r>
            <a:r>
              <a:rPr lang="en-GB" sz="4267" dirty="0" err="1"/>
              <a:t>roleplay</a:t>
            </a:r>
            <a:r>
              <a:rPr lang="en-GB" sz="4267" dirty="0"/>
              <a:t>. </a:t>
            </a:r>
          </a:p>
          <a:p>
            <a:pPr marL="0" indent="0" algn="ctr">
              <a:buNone/>
            </a:pPr>
            <a:r>
              <a:rPr lang="en-GB" sz="4267" dirty="0"/>
              <a:t>What do you notice? </a:t>
            </a:r>
            <a:br>
              <a:rPr lang="en-GB" sz="4267" dirty="0"/>
            </a:b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00" y="4418828"/>
            <a:ext cx="109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D53D20"/>
                </a:solidFill>
              </a:rPr>
              <a:t>How can we act instead?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4079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572575"/>
            <a:ext cx="7104165" cy="4615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/>
              <a:t>In your rooms, share &amp; discuss: </a:t>
            </a:r>
          </a:p>
          <a:p>
            <a:pPr marL="0" indent="0">
              <a:buNone/>
            </a:pPr>
            <a:endParaRPr lang="en-US" sz="2400" b="0" dirty="0"/>
          </a:p>
          <a:p>
            <a:r>
              <a:rPr lang="en-US" sz="2400" dirty="0">
                <a:solidFill>
                  <a:schemeClr val="accent6"/>
                </a:solidFill>
              </a:rPr>
              <a:t>What do you usually do to expand your ZOPA in a negotiation?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How do you learn where the customer’s red line is?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You will be 3 people/room and have 10 min.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97" y="1767752"/>
            <a:ext cx="3944277" cy="32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10" y="360001"/>
            <a:ext cx="7252220" cy="59760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267" dirty="0"/>
              <a:t>Listen carefully to the following </a:t>
            </a:r>
            <a:r>
              <a:rPr lang="en-GB" sz="4267" dirty="0" err="1"/>
              <a:t>roleplay</a:t>
            </a:r>
            <a:r>
              <a:rPr lang="en-GB" sz="4267" dirty="0"/>
              <a:t>. </a:t>
            </a:r>
          </a:p>
          <a:p>
            <a:pPr marL="0" indent="0" algn="ctr">
              <a:buNone/>
            </a:pPr>
            <a:r>
              <a:rPr lang="en-GB" sz="4267" dirty="0"/>
              <a:t>What do you notice? </a:t>
            </a:r>
            <a:br>
              <a:rPr lang="en-GB" sz="4267" dirty="0"/>
            </a:b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00" y="4418828"/>
            <a:ext cx="725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</a:t>
            </a:r>
            <a:r>
              <a:rPr lang="en-US" sz="4400" b="1" dirty="0">
                <a:solidFill>
                  <a:srgbClr val="D53D20"/>
                </a:solidFill>
                <a:latin typeface="Arial"/>
              </a:rPr>
              <a:t>did you learn here?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2230" y="1433828"/>
            <a:ext cx="3739770" cy="4200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NEGOTIATION 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Build strong relationships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b="1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Show</a:t>
            </a:r>
            <a:r>
              <a:rPr lang="en-US" dirty="0"/>
              <a:t> the value that makes </a:t>
            </a:r>
            <a:br>
              <a:rPr lang="en-US" dirty="0"/>
            </a:br>
            <a:r>
              <a:rPr lang="en-US" dirty="0"/>
              <a:t>them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Never give anything away </a:t>
            </a:r>
            <a:r>
              <a:rPr lang="en-US" dirty="0"/>
              <a:t>without asking for something </a:t>
            </a:r>
            <a:br>
              <a:rPr lang="en-US" dirty="0"/>
            </a:br>
            <a:r>
              <a:rPr lang="en-US" dirty="0"/>
              <a:t>in return (offer alternatives)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Focus on </a:t>
            </a:r>
            <a:r>
              <a:rPr lang="en-US" b="1" i="1" dirty="0"/>
              <a:t>their</a:t>
            </a:r>
            <a:r>
              <a:rPr lang="en-US" b="1" dirty="0"/>
              <a:t> red 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Don’t drip</a:t>
            </a:r>
            <a:r>
              <a:rPr lang="en-US" dirty="0"/>
              <a:t>!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Use your </a:t>
            </a:r>
            <a:r>
              <a:rPr lang="en-US" b="1" dirty="0"/>
              <a:t>BATNA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act with dignity</a:t>
            </a:r>
          </a:p>
        </p:txBody>
      </p:sp>
    </p:spTree>
    <p:extLst>
      <p:ext uri="{BB962C8B-B14F-4D97-AF65-F5344CB8AC3E}">
        <p14:creationId xmlns:p14="http://schemas.microsoft.com/office/powerpoint/2010/main" val="3737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ectangle 6"/>
          <p:cNvSpPr/>
          <p:nvPr/>
        </p:nvSpPr>
        <p:spPr>
          <a:xfrm>
            <a:off x="2171366" y="577305"/>
            <a:ext cx="7849265" cy="369312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sv-SE" sz="8800" b="1" dirty="0">
                <a:ln w="0"/>
                <a:solidFill>
                  <a:srgbClr val="D53D20"/>
                </a:solidFill>
                <a:latin typeface="Arial"/>
              </a:rPr>
              <a:t>Break!</a:t>
            </a:r>
          </a:p>
          <a:p>
            <a:pPr algn="ctr" defTabSz="1219170">
              <a:defRPr/>
            </a:pPr>
            <a:r>
              <a:rPr lang="sv-SE" sz="3733" b="1" dirty="0">
                <a:ln w="0"/>
                <a:solidFill>
                  <a:srgbClr val="000000"/>
                </a:solidFill>
                <a:latin typeface="Arial"/>
              </a:rPr>
              <a:t>Please open </a:t>
            </a:r>
            <a:r>
              <a:rPr lang="sv-SE" sz="3733" b="1" dirty="0">
                <a:ln w="0"/>
                <a:solidFill>
                  <a:srgbClr val="D53D20"/>
                </a:solidFill>
                <a:latin typeface="Arial"/>
              </a:rPr>
              <a:t>My Profile</a:t>
            </a:r>
            <a:r>
              <a:rPr lang="sv-SE" sz="3733" b="1" dirty="0">
                <a:ln w="0"/>
                <a:solidFill>
                  <a:srgbClr val="000000"/>
                </a:solidFill>
                <a:latin typeface="Arial"/>
              </a:rPr>
              <a:t> in Sympa </a:t>
            </a:r>
            <a:br>
              <a:rPr lang="sv-SE" sz="3733" b="1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3733" b="1" dirty="0">
                <a:ln w="0"/>
                <a:solidFill>
                  <a:srgbClr val="000000"/>
                </a:solidFill>
                <a:latin typeface="Arial"/>
              </a:rPr>
              <a:t>&gt; ”Learning &amp; Development” </a:t>
            </a:r>
            <a:br>
              <a:rPr lang="sv-SE" sz="3733" b="1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3733" b="1" dirty="0">
                <a:ln w="0"/>
                <a:solidFill>
                  <a:srgbClr val="000000"/>
                </a:solidFill>
                <a:latin typeface="Arial"/>
              </a:rPr>
              <a:t>&gt; ”</a:t>
            </a:r>
            <a:r>
              <a:rPr lang="sv-SE" sz="3733" b="1" dirty="0">
                <a:ln w="0"/>
                <a:solidFill>
                  <a:srgbClr val="D53D20"/>
                </a:solidFill>
                <a:latin typeface="Arial"/>
              </a:rPr>
              <a:t>Goals &amp; Coaching</a:t>
            </a:r>
            <a:r>
              <a:rPr lang="sv-SE" sz="3733" b="1" dirty="0">
                <a:ln w="0"/>
                <a:solidFill>
                  <a:srgbClr val="000000"/>
                </a:solidFill>
                <a:latin typeface="Arial"/>
              </a:rPr>
              <a:t>” </a:t>
            </a:r>
          </a:p>
          <a:p>
            <a:pPr algn="ctr" defTabSz="1219170">
              <a:defRPr/>
            </a:pPr>
            <a:r>
              <a:rPr lang="sv-SE" sz="3200" b="1" dirty="0">
                <a:ln w="0"/>
                <a:solidFill>
                  <a:srgbClr val="000000"/>
                </a:solidFill>
                <a:latin typeface="Arial"/>
                <a:hlinkClick r:id="rId2"/>
              </a:rPr>
              <a:t>www.symahr.net/ncab</a:t>
            </a:r>
            <a:r>
              <a:rPr lang="sv-SE" sz="3200" b="1" dirty="0">
                <a:ln w="0"/>
                <a:solidFill>
                  <a:srgbClr val="000000"/>
                </a:solidFill>
                <a:latin typeface="Arial"/>
              </a:rPr>
              <a:t> </a:t>
            </a:r>
            <a:endParaRPr lang="en-US" sz="1200" b="1" dirty="0">
              <a:ln w="0"/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65" y="4270623"/>
            <a:ext cx="7386065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 – Deal or no deal?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572575"/>
            <a:ext cx="10991992" cy="4615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/>
              <a:t>You will soon see 2 different customer counter-offers on a quote from you.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Which of the counter-offers would you accept,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and not accept,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and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would you ask for in return?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What is the BATNA? 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You will be 3 people/room and have 10 min.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199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570" y="437658"/>
            <a:ext cx="3456000" cy="23328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CUSTOMER INFO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B-customer OEM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DTAM $400 000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Last 12 month revenue: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$110 000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33% Gross Profit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DDP on all freights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30 days Net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Bonuses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4570" y="2916148"/>
            <a:ext cx="3456000" cy="13967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PROJECT INFO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New project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Yearly needs is projected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grow to 6 000 pc/year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tempo in 6 months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24868" y="437658"/>
            <a:ext cx="3667125" cy="387526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4867" y="491025"/>
            <a:ext cx="3667120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600" b="1" u="sng" dirty="0"/>
              <a:t>QUOTE INFO 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500 pc / batch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16L 1+n+1 HDI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ImAg</a:t>
            </a:r>
            <a:r>
              <a:rPr lang="en-US" sz="1600" dirty="0"/>
              <a:t> (Silver)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Std</a:t>
            </a:r>
            <a:r>
              <a:rPr lang="en-US" sz="1600" dirty="0"/>
              <a:t> Lead time</a:t>
            </a:r>
          </a:p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Buy: </a:t>
            </a:r>
            <a:r>
              <a:rPr lang="en-US" sz="1600" dirty="0"/>
              <a:t>$5 750 / batch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Freight</a:t>
            </a:r>
            <a:r>
              <a:rPr lang="en-US" sz="1600" dirty="0"/>
              <a:t>: $288 by Air (57,6 kg)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Total Batch Cost</a:t>
            </a:r>
            <a:r>
              <a:rPr lang="en-US" sz="1600" dirty="0"/>
              <a:t>: $6 038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Start cost</a:t>
            </a:r>
            <a:r>
              <a:rPr lang="en-US" sz="1600" dirty="0"/>
              <a:t>: $850</a:t>
            </a:r>
          </a:p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Sell price</a:t>
            </a:r>
            <a:r>
              <a:rPr lang="en-US" sz="1600" dirty="0"/>
              <a:t>: $9 300 / batch </a:t>
            </a:r>
            <a:br>
              <a:rPr lang="en-US" sz="1600" dirty="0"/>
            </a:br>
            <a:r>
              <a:rPr lang="en-US" sz="1600" b="1" dirty="0">
                <a:solidFill>
                  <a:schemeClr val="accent1"/>
                </a:solidFill>
              </a:rPr>
              <a:t>Gross Profit</a:t>
            </a:r>
            <a:r>
              <a:rPr lang="en-US" sz="1600" dirty="0"/>
              <a:t>: $3 262 / batch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Gross Margin</a:t>
            </a:r>
            <a:r>
              <a:rPr lang="en-US" sz="1600" dirty="0"/>
              <a:t>: 35%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Start Cost</a:t>
            </a:r>
            <a:r>
              <a:rPr lang="en-US" sz="1600" dirty="0"/>
              <a:t>: $1 100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4582" y="557002"/>
            <a:ext cx="4347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u="sng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99999" y="176322"/>
            <a:ext cx="4418678" cy="6681678"/>
          </a:xfrm>
          <a:prstGeom prst="rect">
            <a:avLst/>
          </a:prstGeom>
        </p:spPr>
        <p:txBody>
          <a:bodyPr vert="horz" lIns="91440" tIns="45720" rIns="91440" bIns="45720" numCol="1" spcCol="180000" rtlCol="0" anchor="ctr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marR="0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Tx/>
              <a:buBlip>
                <a:blip r:embed="rId3"/>
              </a:buBlip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6"/>
                </a:solidFill>
              </a:rPr>
              <a:t>Customer reply 1:</a:t>
            </a:r>
            <a:endParaRPr lang="en-US" sz="20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0" dirty="0"/>
              <a:t>“We want to buy the PCBs from you but we would like that you </a:t>
            </a:r>
            <a:r>
              <a:rPr lang="en-GB" sz="2000" dirty="0"/>
              <a:t>waive the start cost</a:t>
            </a:r>
            <a:r>
              <a:rPr lang="en-GB" sz="2000" b="0" dirty="0"/>
              <a:t> and have </a:t>
            </a:r>
            <a:r>
              <a:rPr lang="en-GB" sz="2000" dirty="0"/>
              <a:t>3 batches in stock </a:t>
            </a:r>
            <a:r>
              <a:rPr lang="en-GB" sz="2000" b="0" dirty="0"/>
              <a:t>for max 6 months.”</a:t>
            </a:r>
            <a:endParaRPr lang="en-US" sz="20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accent6"/>
                </a:solidFill>
              </a:rPr>
              <a:t>Customer reply 2:</a:t>
            </a:r>
            <a:endParaRPr lang="en-US" sz="20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0" dirty="0"/>
              <a:t>“I have a very tight pre-production plan and would need the </a:t>
            </a:r>
            <a:r>
              <a:rPr lang="en-GB" sz="2000" dirty="0"/>
              <a:t>first batch in 20 days </a:t>
            </a:r>
            <a:r>
              <a:rPr lang="en-GB" sz="2000" b="0" dirty="0"/>
              <a:t>and the </a:t>
            </a:r>
            <a:r>
              <a:rPr lang="en-GB" sz="2000" dirty="0"/>
              <a:t>start cost must be waived</a:t>
            </a:r>
            <a:r>
              <a:rPr lang="en-GB" sz="2000" b="0" dirty="0"/>
              <a:t>. If you accept I assign the project to you.”</a:t>
            </a:r>
            <a:endParaRPr lang="en-US" sz="2000" b="0" dirty="0"/>
          </a:p>
        </p:txBody>
      </p:sp>
      <p:sp>
        <p:nvSpPr>
          <p:cNvPr id="13" name="Rectangle 12"/>
          <p:cNvSpPr/>
          <p:nvPr/>
        </p:nvSpPr>
        <p:spPr>
          <a:xfrm>
            <a:off x="4934569" y="4458518"/>
            <a:ext cx="7257417" cy="213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EXERCISE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Which of the customer counter-offers would you </a:t>
            </a:r>
            <a:r>
              <a:rPr lang="en-US" sz="1600" b="1" dirty="0">
                <a:solidFill>
                  <a:schemeClr val="tx1"/>
                </a:solidFill>
              </a:rPr>
              <a:t>accept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not accept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b="1" dirty="0">
                <a:solidFill>
                  <a:schemeClr val="tx1"/>
                </a:solidFill>
              </a:rPr>
              <a:t>why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What would you ask for in </a:t>
            </a:r>
            <a:r>
              <a:rPr lang="en-US" sz="1600" b="1" dirty="0">
                <a:solidFill>
                  <a:schemeClr val="tx1"/>
                </a:solidFill>
              </a:rPr>
              <a:t>return</a:t>
            </a:r>
            <a:r>
              <a:rPr lang="en-US" sz="1600" dirty="0">
                <a:solidFill>
                  <a:schemeClr val="tx1"/>
                </a:solidFill>
              </a:rPr>
              <a:t>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What is the </a:t>
            </a:r>
            <a:r>
              <a:rPr lang="en-US" sz="1600" b="1" dirty="0">
                <a:solidFill>
                  <a:schemeClr val="tx1"/>
                </a:solidFill>
              </a:rPr>
              <a:t>BATNA</a:t>
            </a:r>
            <a:r>
              <a:rPr lang="en-US" sz="1600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76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199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570" y="437658"/>
            <a:ext cx="3456000" cy="23328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CUSTOMER INFO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B-customer OEM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DTAM $400 000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Last 12 month revenue: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$110 000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33% Gross Profit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DDP on all freights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30 days Net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Bonuses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4570" y="2916148"/>
            <a:ext cx="3456000" cy="13967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PROJECT INFO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New project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Yearly needs is projected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grow to 6 000 pc/year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tempo in 6 months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24868" y="437658"/>
            <a:ext cx="3667125" cy="6157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4867" y="491025"/>
            <a:ext cx="3667120" cy="57554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600" b="1" u="sng" dirty="0"/>
              <a:t>QUOTE INFO 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500 pc / batch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16L 1+n+1 HDI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ImAg</a:t>
            </a:r>
            <a:r>
              <a:rPr lang="en-US" sz="1600" dirty="0"/>
              <a:t> (Silver)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High TG FR4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Controlled impedances 10%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Panel: 160 x 240mm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2up: 8mm frame, 2mm routing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Complex routing, V-cut is no option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No X-out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Std</a:t>
            </a:r>
            <a:r>
              <a:rPr lang="en-US" sz="1600" dirty="0"/>
              <a:t> Lead time</a:t>
            </a:r>
          </a:p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Buy: </a:t>
            </a:r>
            <a:r>
              <a:rPr lang="en-US" sz="1600" dirty="0"/>
              <a:t>$5 750 / batch: </a:t>
            </a:r>
            <a:br>
              <a:rPr lang="en-US" sz="1600" dirty="0"/>
            </a:br>
            <a:r>
              <a:rPr lang="en-US" sz="1600" dirty="0"/>
              <a:t>$11,5 / pcs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Freight</a:t>
            </a:r>
            <a:r>
              <a:rPr lang="en-US" sz="1600" dirty="0"/>
              <a:t>: $288 by Air (57,6 kg)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Total Batch Cost</a:t>
            </a:r>
            <a:r>
              <a:rPr lang="en-US" sz="1600" dirty="0"/>
              <a:t>: $6 038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Start cost</a:t>
            </a:r>
            <a:r>
              <a:rPr lang="en-US" sz="1600" dirty="0"/>
              <a:t>: $850</a:t>
            </a:r>
          </a:p>
          <a:p>
            <a:pPr algn="ctr"/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Sell price</a:t>
            </a:r>
            <a:r>
              <a:rPr lang="en-US" sz="1600" dirty="0"/>
              <a:t>: $9 300 / batch: </a:t>
            </a:r>
            <a:br>
              <a:rPr lang="en-US" sz="1600" dirty="0"/>
            </a:br>
            <a:r>
              <a:rPr lang="en-US" sz="1600" dirty="0"/>
              <a:t>$18,60 / pc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Gross Profit</a:t>
            </a:r>
            <a:r>
              <a:rPr lang="en-US" sz="1600" dirty="0"/>
              <a:t>: $3 262 / batch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Gross Margin</a:t>
            </a:r>
            <a:r>
              <a:rPr lang="en-US" sz="1600" dirty="0"/>
              <a:t>: 35%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Start Cost</a:t>
            </a:r>
            <a:r>
              <a:rPr lang="en-US" sz="1600" dirty="0"/>
              <a:t>: $1 100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4582" y="557002"/>
            <a:ext cx="4347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u="sng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99999" y="176322"/>
            <a:ext cx="4418678" cy="6681678"/>
          </a:xfrm>
          <a:prstGeom prst="rect">
            <a:avLst/>
          </a:prstGeom>
        </p:spPr>
        <p:txBody>
          <a:bodyPr vert="horz" lIns="91440" tIns="45720" rIns="91440" bIns="45720" numCol="1" spcCol="180000" rtlCol="0" anchor="ctr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marR="0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Tx/>
              <a:buBlip>
                <a:blip r:embed="rId3"/>
              </a:buBlip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u="sng" dirty="0">
                <a:solidFill>
                  <a:schemeClr val="accent6"/>
                </a:solidFill>
              </a:rPr>
              <a:t>Customer reply 1:</a:t>
            </a:r>
            <a:endParaRPr lang="en-US" sz="17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700" b="0" dirty="0"/>
              <a:t>“We want to buy the PCBs from you but we would like that you </a:t>
            </a:r>
            <a:r>
              <a:rPr lang="en-GB" sz="1700" dirty="0"/>
              <a:t>waive the start cost</a:t>
            </a:r>
            <a:r>
              <a:rPr lang="en-GB" sz="1700" b="0" dirty="0"/>
              <a:t> and have </a:t>
            </a:r>
            <a:r>
              <a:rPr lang="en-GB" sz="1700" dirty="0"/>
              <a:t>3 batches in stock </a:t>
            </a:r>
            <a:r>
              <a:rPr lang="en-GB" sz="1700" b="0" dirty="0"/>
              <a:t>for max 6 months.”</a:t>
            </a:r>
            <a:endParaRPr lang="en-US" sz="17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u="sng" dirty="0">
                <a:solidFill>
                  <a:schemeClr val="accent6"/>
                </a:solidFill>
              </a:rPr>
              <a:t>Customer reply 2:</a:t>
            </a:r>
            <a:endParaRPr lang="en-US" sz="17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700" b="0" dirty="0"/>
              <a:t>“We are happy to buy from you and develop our business, you are now </a:t>
            </a:r>
            <a:r>
              <a:rPr lang="en-GB" sz="1700" dirty="0"/>
              <a:t>over 25% of our PCB spend </a:t>
            </a:r>
            <a:r>
              <a:rPr lang="en-GB" sz="1700" b="0" dirty="0"/>
              <a:t>and growing rapidly and we want a </a:t>
            </a:r>
            <a:r>
              <a:rPr lang="en-GB" sz="1700" dirty="0"/>
              <a:t>bonus scheme of 5% </a:t>
            </a:r>
            <a:r>
              <a:rPr lang="en-GB" sz="1700" b="0" dirty="0"/>
              <a:t>of all our existing and future business to give you the order + </a:t>
            </a:r>
            <a:r>
              <a:rPr lang="en-GB" sz="1700" dirty="0"/>
              <a:t>60days net </a:t>
            </a:r>
            <a:r>
              <a:rPr lang="en-GB" sz="1700" b="0" dirty="0"/>
              <a:t>starting from next quarter.”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u="sng" dirty="0">
                <a:solidFill>
                  <a:schemeClr val="accent6"/>
                </a:solidFill>
              </a:rPr>
              <a:t>Customer reply 3:</a:t>
            </a:r>
            <a:endParaRPr lang="en-US" sz="17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700" b="0" dirty="0"/>
              <a:t>“We got $16,40 / pc from our main supplier and I’d be happy to give you the order </a:t>
            </a:r>
            <a:r>
              <a:rPr lang="en-GB" sz="1700" dirty="0"/>
              <a:t>if you can beat that price</a:t>
            </a:r>
            <a:r>
              <a:rPr lang="en-GB" sz="1700" b="0" dirty="0"/>
              <a:t>.” </a:t>
            </a:r>
            <a:endParaRPr lang="en-US" sz="17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700" u="sng" dirty="0">
                <a:solidFill>
                  <a:schemeClr val="accent6"/>
                </a:solidFill>
              </a:rPr>
              <a:t>Customer reply 4:</a:t>
            </a:r>
            <a:endParaRPr lang="en-US" sz="1700" u="sng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700" b="0" dirty="0"/>
              <a:t>“I have a very tight pre-production plan and would need the </a:t>
            </a:r>
            <a:r>
              <a:rPr lang="en-GB" sz="1700" dirty="0"/>
              <a:t>first batch in 20 days </a:t>
            </a:r>
            <a:r>
              <a:rPr lang="en-GB" sz="1700" b="0" dirty="0"/>
              <a:t>and the </a:t>
            </a:r>
            <a:r>
              <a:rPr lang="en-GB" sz="1700" dirty="0"/>
              <a:t>start cost must be waived</a:t>
            </a:r>
            <a:r>
              <a:rPr lang="en-GB" sz="1700" b="0" dirty="0"/>
              <a:t>. If you accept I assign the project to you.”</a:t>
            </a:r>
            <a:endParaRPr lang="en-US" sz="1700" b="0" dirty="0"/>
          </a:p>
        </p:txBody>
      </p:sp>
      <p:sp>
        <p:nvSpPr>
          <p:cNvPr id="13" name="Rectangle 12"/>
          <p:cNvSpPr/>
          <p:nvPr/>
        </p:nvSpPr>
        <p:spPr>
          <a:xfrm>
            <a:off x="4934570" y="4458518"/>
            <a:ext cx="3456000" cy="213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EXERCISE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Which of the customer counter-offers would you accept, and not accept, and why?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What would you ask for in return?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What is the BATNA? </a:t>
            </a:r>
          </a:p>
        </p:txBody>
      </p:sp>
    </p:spTree>
    <p:extLst>
      <p:ext uri="{BB962C8B-B14F-4D97-AF65-F5344CB8AC3E}">
        <p14:creationId xmlns:p14="http://schemas.microsoft.com/office/powerpoint/2010/main" val="39482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: </a:t>
            </a:r>
            <a:r>
              <a:rPr lang="sv-SE" sz="2267" dirty="0" err="1"/>
              <a:t>Negotiation</a:t>
            </a:r>
            <a:r>
              <a:rPr lang="sv-SE" sz="2267" dirty="0"/>
              <a:t> </a:t>
            </a:r>
            <a:r>
              <a:rPr lang="sv-SE" sz="2267" dirty="0" err="1"/>
              <a:t>with</a:t>
            </a:r>
            <a:r>
              <a:rPr lang="sv-SE" sz="2267" dirty="0"/>
              <a:t> </a:t>
            </a:r>
            <a:r>
              <a:rPr lang="sv-SE" sz="2267" dirty="0" err="1"/>
              <a:t>customer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572575"/>
            <a:ext cx="7514145" cy="5285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will</a:t>
            </a:r>
            <a:r>
              <a:rPr lang="sv-SE" sz="1700" b="0" dirty="0"/>
              <a:t> </a:t>
            </a:r>
            <a:r>
              <a:rPr lang="sv-SE" sz="1700" b="0" dirty="0" err="1"/>
              <a:t>soon</a:t>
            </a:r>
            <a:r>
              <a:rPr lang="sv-SE" sz="1700" b="0" dirty="0"/>
              <a:t> </a:t>
            </a:r>
            <a:r>
              <a:rPr lang="sv-SE" sz="1700" b="0" dirty="0" err="1"/>
              <a:t>see</a:t>
            </a:r>
            <a:r>
              <a:rPr lang="sv-SE" sz="1700" b="0" dirty="0"/>
              <a:t> a </a:t>
            </a:r>
            <a:r>
              <a:rPr lang="sv-SE" sz="1700" b="0" dirty="0" err="1"/>
              <a:t>quote</a:t>
            </a:r>
            <a:r>
              <a:rPr lang="sv-SE" sz="1700" b="0" dirty="0"/>
              <a:t> </a:t>
            </a: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will</a:t>
            </a:r>
            <a:r>
              <a:rPr lang="sv-SE" sz="1700" b="0" dirty="0"/>
              <a:t> do a </a:t>
            </a:r>
            <a:r>
              <a:rPr lang="sv-SE" sz="1700" b="0" dirty="0" err="1"/>
              <a:t>quote</a:t>
            </a:r>
            <a:r>
              <a:rPr lang="sv-SE" sz="1700" b="0" dirty="0"/>
              <a:t> </a:t>
            </a:r>
            <a:r>
              <a:rPr lang="sv-SE" sz="1700" b="0" dirty="0" err="1"/>
              <a:t>follow-up</a:t>
            </a:r>
            <a:r>
              <a:rPr lang="sv-SE" sz="1700" b="0" dirty="0"/>
              <a:t> on, and </a:t>
            </a:r>
            <a:r>
              <a:rPr lang="sv-SE" sz="1700" b="0" dirty="0" err="1"/>
              <a:t>some</a:t>
            </a:r>
            <a:r>
              <a:rPr lang="sv-SE" sz="1700" b="0" dirty="0"/>
              <a:t> </a:t>
            </a:r>
            <a:r>
              <a:rPr lang="sv-SE" sz="1700" b="0" dirty="0" err="1"/>
              <a:t>customer</a:t>
            </a:r>
            <a:r>
              <a:rPr lang="sv-SE" sz="1700" b="0" dirty="0"/>
              <a:t> scenarios.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Person 1 = </a:t>
            </a:r>
            <a:r>
              <a:rPr lang="sv-SE" sz="1700" dirty="0" err="1"/>
              <a:t>Customer</a:t>
            </a:r>
            <a:r>
              <a:rPr lang="sv-SE" sz="1700" b="0" dirty="0"/>
              <a:t/>
            </a:r>
            <a:br>
              <a:rPr lang="sv-SE" sz="1700" b="0" dirty="0"/>
            </a:br>
            <a:r>
              <a:rPr lang="sv-SE" sz="1700" b="0" dirty="0"/>
              <a:t>Person 2 = </a:t>
            </a:r>
            <a:r>
              <a:rPr lang="sv-SE" sz="1700" dirty="0"/>
              <a:t>NCAB </a:t>
            </a:r>
            <a:r>
              <a:rPr lang="sv-SE" sz="1700" b="0" dirty="0"/>
              <a:t/>
            </a:r>
            <a:br>
              <a:rPr lang="sv-SE" sz="1700" b="0" dirty="0"/>
            </a:br>
            <a:r>
              <a:rPr lang="sv-SE" sz="1700" b="0" dirty="0"/>
              <a:t>Person 3(+4) = </a:t>
            </a:r>
            <a:r>
              <a:rPr lang="sv-SE" sz="1700" dirty="0"/>
              <a:t>Coach </a:t>
            </a:r>
            <a:r>
              <a:rPr lang="sv-SE" sz="1700" b="0" dirty="0"/>
              <a:t>to NCAB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 err="1"/>
              <a:t>Take</a:t>
            </a:r>
            <a:r>
              <a:rPr lang="sv-SE" sz="1700" b="0" dirty="0"/>
              <a:t> a </a:t>
            </a:r>
            <a:r>
              <a:rPr lang="sv-SE" sz="1700" b="0" dirty="0" err="1"/>
              <a:t>minute</a:t>
            </a:r>
            <a:r>
              <a:rPr lang="sv-SE" sz="1700" b="0" dirty="0"/>
              <a:t> to read the </a:t>
            </a:r>
            <a:r>
              <a:rPr lang="sv-SE" sz="1700" b="0" dirty="0" err="1"/>
              <a:t>quote</a:t>
            </a:r>
            <a:r>
              <a:rPr lang="sv-SE" sz="1700" b="0" dirty="0"/>
              <a:t>.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 err="1"/>
              <a:t>Customer</a:t>
            </a:r>
            <a:r>
              <a:rPr lang="sv-SE" sz="1700" b="0" dirty="0"/>
              <a:t>: Pick </a:t>
            </a:r>
            <a:r>
              <a:rPr lang="sv-SE" sz="1700" dirty="0" err="1"/>
              <a:t>one</a:t>
            </a:r>
            <a:r>
              <a:rPr lang="sv-SE" sz="1700" dirty="0"/>
              <a:t> </a:t>
            </a:r>
            <a:r>
              <a:rPr lang="sv-SE" sz="1700" dirty="0" err="1"/>
              <a:t>of</a:t>
            </a:r>
            <a:r>
              <a:rPr lang="sv-SE" sz="1700" dirty="0"/>
              <a:t> the </a:t>
            </a:r>
            <a:r>
              <a:rPr lang="sv-SE" sz="1700" dirty="0" err="1"/>
              <a:t>customer</a:t>
            </a:r>
            <a:r>
              <a:rPr lang="sv-SE" sz="1700" dirty="0"/>
              <a:t> situations</a:t>
            </a:r>
            <a:r>
              <a:rPr lang="sv-SE" sz="1700" b="0" dirty="0"/>
              <a:t> (</a:t>
            </a:r>
            <a:r>
              <a:rPr lang="sv-SE" sz="1700" b="0" dirty="0" err="1"/>
              <a:t>don’t</a:t>
            </a:r>
            <a:r>
              <a:rPr lang="sv-SE" sz="1700" b="0" dirty="0"/>
              <a:t> </a:t>
            </a:r>
            <a:r>
              <a:rPr lang="sv-SE" sz="1700" b="0" dirty="0" err="1"/>
              <a:t>tell</a:t>
            </a:r>
            <a:r>
              <a:rPr lang="sv-SE" sz="1700" b="0" dirty="0"/>
              <a:t> </a:t>
            </a:r>
            <a:r>
              <a:rPr lang="sv-SE" sz="1700" b="0" dirty="0" err="1"/>
              <a:t>which</a:t>
            </a:r>
            <a:r>
              <a:rPr lang="sv-SE" sz="1700" b="0" dirty="0"/>
              <a:t>). </a:t>
            </a:r>
            <a:r>
              <a:rPr lang="sv-SE" sz="1700" b="0" i="1" dirty="0" err="1"/>
              <a:t>Don’t</a:t>
            </a:r>
            <a:r>
              <a:rPr lang="sv-SE" sz="1700" b="0" i="1" dirty="0"/>
              <a:t> </a:t>
            </a:r>
            <a:r>
              <a:rPr lang="sv-SE" sz="1700" b="0" i="1" dirty="0" err="1"/>
              <a:t>give</a:t>
            </a:r>
            <a:r>
              <a:rPr lang="sv-SE" sz="1700" b="0" i="1" dirty="0"/>
              <a:t> </a:t>
            </a:r>
            <a:r>
              <a:rPr lang="sv-SE" sz="1700" b="0" i="1" dirty="0" err="1"/>
              <a:t>everything</a:t>
            </a:r>
            <a:r>
              <a:rPr lang="sv-SE" sz="1700" b="0" i="1" dirty="0"/>
              <a:t> </a:t>
            </a:r>
            <a:r>
              <a:rPr lang="sv-SE" sz="1700" b="0" i="1" dirty="0" err="1"/>
              <a:t>away</a:t>
            </a:r>
            <a:r>
              <a:rPr lang="sv-SE" sz="1700" b="0" i="1" dirty="0"/>
              <a:t> at </a:t>
            </a:r>
            <a:r>
              <a:rPr lang="sv-SE" sz="1700" b="0" i="1" dirty="0" err="1"/>
              <a:t>once</a:t>
            </a:r>
            <a:r>
              <a:rPr lang="sv-SE" sz="1700" b="0" i="1" dirty="0"/>
              <a:t>!!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NCAB: </a:t>
            </a:r>
            <a:r>
              <a:rPr lang="sv-SE" sz="1700" dirty="0"/>
              <a:t>Start </a:t>
            </a:r>
            <a:r>
              <a:rPr lang="sv-SE" sz="1700" dirty="0" err="1"/>
              <a:t>your</a:t>
            </a:r>
            <a:r>
              <a:rPr lang="sv-SE" sz="1700" dirty="0"/>
              <a:t> </a:t>
            </a:r>
            <a:r>
              <a:rPr lang="sv-SE" sz="1700" dirty="0" err="1"/>
              <a:t>quote</a:t>
            </a:r>
            <a:r>
              <a:rPr lang="sv-SE" sz="1700" dirty="0"/>
              <a:t> </a:t>
            </a:r>
            <a:r>
              <a:rPr lang="sv-SE" sz="1700" dirty="0" err="1"/>
              <a:t>follow-up</a:t>
            </a:r>
            <a:r>
              <a:rPr lang="sv-SE" sz="1700" b="0" dirty="0"/>
              <a:t>! </a:t>
            </a:r>
            <a:r>
              <a:rPr lang="sv-SE" sz="1700" b="0" i="1" dirty="0" err="1"/>
              <a:t>Use</a:t>
            </a:r>
            <a:r>
              <a:rPr lang="sv-SE" sz="1700" b="0" i="1" dirty="0"/>
              <a:t> the </a:t>
            </a:r>
            <a:r>
              <a:rPr lang="sv-SE" sz="1700" b="0" i="1" dirty="0" err="1"/>
              <a:t>cheat-sheet</a:t>
            </a:r>
            <a:r>
              <a:rPr lang="sv-SE" sz="1700" b="0" i="1" dirty="0"/>
              <a:t> to </a:t>
            </a:r>
            <a:r>
              <a:rPr lang="sv-SE" sz="1700" b="0" i="1" dirty="0" err="1"/>
              <a:t>negotiate</a:t>
            </a:r>
            <a:r>
              <a:rPr lang="sv-SE" sz="1700" b="0" i="1" dirty="0"/>
              <a:t>. </a:t>
            </a:r>
            <a:r>
              <a:rPr lang="sv-SE" sz="1700" b="0" dirty="0"/>
              <a:t/>
            </a:r>
            <a:br>
              <a:rPr lang="sv-SE" sz="1700" b="0" dirty="0"/>
            </a:br>
            <a:r>
              <a:rPr lang="sv-SE" sz="1700" b="0" dirty="0" err="1"/>
              <a:t>Roleplay</a:t>
            </a:r>
            <a:r>
              <a:rPr lang="sv-SE" sz="1700" b="0" dirty="0"/>
              <a:t> for </a:t>
            </a:r>
            <a:r>
              <a:rPr lang="sv-SE" sz="1700" b="0" dirty="0" err="1"/>
              <a:t>about</a:t>
            </a:r>
            <a:r>
              <a:rPr lang="sv-SE" sz="1700" b="0" dirty="0"/>
              <a:t> 5 min.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Coach: </a:t>
            </a:r>
            <a:r>
              <a:rPr lang="sv-SE" sz="1700" b="0" dirty="0" err="1"/>
              <a:t>Give</a:t>
            </a:r>
            <a:r>
              <a:rPr lang="sv-SE" sz="1700" b="0" dirty="0"/>
              <a:t> feedback to NCAB. </a:t>
            </a:r>
            <a:r>
              <a:rPr lang="sv-SE" sz="1700" b="0" i="1" dirty="0" err="1"/>
              <a:t>Use</a:t>
            </a:r>
            <a:r>
              <a:rPr lang="sv-SE" sz="1700" b="0" i="1" dirty="0"/>
              <a:t> the </a:t>
            </a:r>
            <a:r>
              <a:rPr lang="sv-SE" sz="1700" b="0" i="1" dirty="0" err="1"/>
              <a:t>cheat-sheet</a:t>
            </a:r>
            <a:r>
              <a:rPr lang="sv-SE" sz="1700" b="0" i="1" dirty="0"/>
              <a:t> as a </a:t>
            </a:r>
            <a:r>
              <a:rPr lang="sv-SE" sz="1700" b="0" i="1" dirty="0" err="1"/>
              <a:t>checklist</a:t>
            </a:r>
            <a:r>
              <a:rPr lang="sv-SE" sz="1700" b="0" i="1" dirty="0"/>
              <a:t>.</a:t>
            </a:r>
            <a:r>
              <a:rPr lang="sv-SE" sz="1700" b="0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dirty="0" err="1"/>
              <a:t>Rotate</a:t>
            </a:r>
            <a:r>
              <a:rPr lang="sv-SE" sz="1700" b="0" dirty="0"/>
              <a:t>! </a:t>
            </a:r>
          </a:p>
          <a:p>
            <a:pPr marL="0" indent="0">
              <a:buNone/>
            </a:pP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will</a:t>
            </a:r>
            <a:r>
              <a:rPr lang="sv-SE" sz="1700" b="0" dirty="0"/>
              <a:t> be 3-4 persons per </a:t>
            </a:r>
            <a:r>
              <a:rPr lang="sv-SE" sz="1700" b="0" dirty="0" err="1"/>
              <a:t>room</a:t>
            </a:r>
            <a:r>
              <a:rPr lang="sv-SE" sz="1700" b="0" dirty="0"/>
              <a:t> and </a:t>
            </a: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have</a:t>
            </a:r>
            <a:r>
              <a:rPr lang="sv-SE" sz="1700" b="0" dirty="0"/>
              <a:t> 20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65430" y="1572575"/>
            <a:ext cx="3843663" cy="4200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NEGOTIATION 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Build strong relationships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b="1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Show</a:t>
            </a:r>
            <a:r>
              <a:rPr lang="en-US" dirty="0"/>
              <a:t> the value that makes </a:t>
            </a:r>
            <a:br>
              <a:rPr lang="en-US" dirty="0"/>
            </a:br>
            <a:r>
              <a:rPr lang="en-US" dirty="0"/>
              <a:t>them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Never give anything away </a:t>
            </a:r>
            <a:r>
              <a:rPr lang="en-US" dirty="0"/>
              <a:t>without asking for something </a:t>
            </a:r>
            <a:br>
              <a:rPr lang="en-US" dirty="0"/>
            </a:br>
            <a:r>
              <a:rPr lang="en-US" dirty="0"/>
              <a:t>in return (offer alternatives)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Focus on </a:t>
            </a:r>
            <a:r>
              <a:rPr lang="en-US" b="1" i="1" dirty="0"/>
              <a:t>their</a:t>
            </a:r>
            <a:r>
              <a:rPr lang="en-US" b="1" dirty="0"/>
              <a:t> red 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Don’t drip</a:t>
            </a:r>
            <a:r>
              <a:rPr lang="en-US" dirty="0"/>
              <a:t>!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Use your </a:t>
            </a:r>
            <a:r>
              <a:rPr lang="en-US" b="1" dirty="0"/>
              <a:t>BATNA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act with dignity</a:t>
            </a:r>
          </a:p>
        </p:txBody>
      </p:sp>
    </p:spTree>
    <p:extLst>
      <p:ext uri="{BB962C8B-B14F-4D97-AF65-F5344CB8AC3E}">
        <p14:creationId xmlns:p14="http://schemas.microsoft.com/office/powerpoint/2010/main" val="5824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0000" y="6929737"/>
            <a:ext cx="10992000" cy="7029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0000" y="377450"/>
            <a:ext cx="10992000" cy="1883612"/>
          </a:xfrm>
        </p:spPr>
        <p:txBody>
          <a:bodyPr>
            <a:normAutofit fontScale="90000"/>
          </a:bodyPr>
          <a:lstStyle/>
          <a:p>
            <a:r>
              <a:rPr lang="en-US" sz="2000" u="sng" dirty="0"/>
              <a:t>Person 1: Customer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1.  Customer: Pick one of the customer situations (don’t tell which).</a:t>
            </a:r>
            <a:br>
              <a:rPr lang="en-US" sz="2000" dirty="0"/>
            </a:br>
            <a:r>
              <a:rPr lang="en-US" sz="2000" dirty="0"/>
              <a:t>2.  NCAB: Start your quote follow-up! Use the cheat-sheet to negotiate. 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2000" dirty="0" err="1"/>
              <a:t>Roleplay</a:t>
            </a:r>
            <a:r>
              <a:rPr lang="en-US" sz="2000" dirty="0"/>
              <a:t> for about 5 min. </a:t>
            </a:r>
            <a:br>
              <a:rPr lang="en-US" sz="2000" dirty="0"/>
            </a:br>
            <a:r>
              <a:rPr lang="en-US" sz="2000" dirty="0"/>
              <a:t>3.  Coach: Give feedback to NCAB. Use the cheat-sheet as a checklist. </a:t>
            </a:r>
            <a:br>
              <a:rPr lang="en-US" sz="2000" dirty="0"/>
            </a:br>
            <a:r>
              <a:rPr lang="en-US" sz="2000" dirty="0"/>
              <a:t>4.  Rotate!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14295"/>
              </p:ext>
            </p:extLst>
          </p:nvPr>
        </p:nvGraphicFramePr>
        <p:xfrm>
          <a:off x="366471" y="3283499"/>
          <a:ext cx="1150700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833">
                  <a:extLst>
                    <a:ext uri="{9D8B030D-6E8A-4147-A177-3AD203B41FA5}">
                      <a16:colId xmlns:a16="http://schemas.microsoft.com/office/drawing/2014/main" val="1163800239"/>
                    </a:ext>
                  </a:extLst>
                </a:gridCol>
                <a:gridCol w="2552015">
                  <a:extLst>
                    <a:ext uri="{9D8B030D-6E8A-4147-A177-3AD203B41FA5}">
                      <a16:colId xmlns:a16="http://schemas.microsoft.com/office/drawing/2014/main" val="2220995191"/>
                    </a:ext>
                  </a:extLst>
                </a:gridCol>
                <a:gridCol w="3317619">
                  <a:extLst>
                    <a:ext uri="{9D8B030D-6E8A-4147-A177-3AD203B41FA5}">
                      <a16:colId xmlns:a16="http://schemas.microsoft.com/office/drawing/2014/main" val="3303127050"/>
                    </a:ext>
                  </a:extLst>
                </a:gridCol>
                <a:gridCol w="2915536">
                  <a:extLst>
                    <a:ext uri="{9D8B030D-6E8A-4147-A177-3AD203B41FA5}">
                      <a16:colId xmlns:a16="http://schemas.microsoft.com/office/drawing/2014/main" val="1481947847"/>
                    </a:ext>
                  </a:extLst>
                </a:gridCol>
              </a:tblGrid>
              <a:tr h="245402">
                <a:tc>
                  <a:txBody>
                    <a:bodyPr/>
                    <a:lstStyle/>
                    <a:p>
                      <a:r>
                        <a:rPr lang="sv-SE" sz="1500" dirty="0" err="1"/>
                        <a:t>Customer</a:t>
                      </a:r>
                      <a:r>
                        <a:rPr lang="sv-SE" sz="1500" dirty="0"/>
                        <a:t> 1</a:t>
                      </a:r>
                      <a:endParaRPr 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 err="1"/>
                        <a:t>Customer</a:t>
                      </a:r>
                      <a:r>
                        <a:rPr lang="sv-SE" sz="1500" baseline="0" dirty="0"/>
                        <a:t> 2 </a:t>
                      </a:r>
                      <a:endParaRPr 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 err="1"/>
                        <a:t>Customer</a:t>
                      </a:r>
                      <a:r>
                        <a:rPr lang="sv-SE" sz="1500" dirty="0"/>
                        <a:t> 3</a:t>
                      </a:r>
                      <a:endParaRPr 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 err="1"/>
                        <a:t>Customer</a:t>
                      </a:r>
                      <a:r>
                        <a:rPr lang="sv-SE" sz="1500" dirty="0"/>
                        <a:t> 4</a:t>
                      </a:r>
                      <a:endParaRPr 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62364"/>
                  </a:ext>
                </a:extLst>
              </a:tr>
              <a:tr h="6023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Needs</a:t>
                      </a:r>
                      <a:r>
                        <a:rPr lang="en-US" sz="1500" baseline="0" dirty="0"/>
                        <a:t> 1</a:t>
                      </a:r>
                      <a:r>
                        <a:rPr lang="en-US" sz="1500" baseline="30000" dirty="0"/>
                        <a:t>st</a:t>
                      </a:r>
                      <a:r>
                        <a:rPr lang="en-US" sz="1500" baseline="0" dirty="0"/>
                        <a:t> batch in 4 weeks. Can pay express </a:t>
                      </a:r>
                      <a:r>
                        <a:rPr lang="en-US" sz="1500" u="sng" baseline="0" dirty="0"/>
                        <a:t>if asked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Ok</a:t>
                      </a:r>
                      <a:r>
                        <a:rPr lang="en-US" sz="1500" baseline="0" dirty="0"/>
                        <a:t> to buy if above is met without any further costs.</a:t>
                      </a:r>
                      <a:endParaRPr lang="en-US" sz="1500" dirty="0"/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Lots</a:t>
                      </a:r>
                      <a:r>
                        <a:rPr lang="en-US" sz="1500" baseline="0" dirty="0"/>
                        <a:t> of new project on its way in, Happy to let NCAB have a look at them. Mostly 6 &amp; 8L industry projects.</a:t>
                      </a:r>
                      <a:endParaRPr lang="en-US" sz="15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NCAB</a:t>
                      </a:r>
                      <a:r>
                        <a:rPr lang="en-US" sz="1500" baseline="0" dirty="0"/>
                        <a:t> ok on price but we want no start cost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Wants longer payment terms, pref.</a:t>
                      </a:r>
                      <a:r>
                        <a:rPr lang="en-US" sz="1500" baseline="0" dirty="0"/>
                        <a:t> 60days</a:t>
                      </a:r>
                      <a:endParaRPr lang="en-US" sz="1500" dirty="0"/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500" dirty="0"/>
                        <a:t>Very positive</a:t>
                      </a:r>
                      <a:r>
                        <a:rPr lang="en-GB" sz="1500" baseline="0" dirty="0"/>
                        <a:t> outlook for project. If no start cost and 45days net is met, you can send order.</a:t>
                      </a:r>
                      <a:endParaRPr lang="en-GB" sz="15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NCAB</a:t>
                      </a:r>
                      <a:r>
                        <a:rPr lang="en-US" sz="1500" baseline="0" dirty="0"/>
                        <a:t> lost this project 2 </a:t>
                      </a:r>
                      <a:r>
                        <a:rPr lang="en-US" sz="1500" baseline="0" dirty="0" err="1"/>
                        <a:t>yrs</a:t>
                      </a:r>
                      <a:r>
                        <a:rPr lang="en-US" sz="1500" baseline="0" dirty="0"/>
                        <a:t> ago, but current supplier has bad DP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NCAB are 4,2% more</a:t>
                      </a:r>
                      <a:r>
                        <a:rPr lang="en-US" sz="1500" baseline="0" dirty="0"/>
                        <a:t> expensive, but ask for 9,7%. You can accept offer as is if NCAB asks for it.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You want</a:t>
                      </a:r>
                      <a:r>
                        <a:rPr lang="en-US" sz="1500" baseline="0" dirty="0"/>
                        <a:t> at least one batch as Consignment stock for 3 month. You are then happy to give firm order for full year.</a:t>
                      </a:r>
                      <a:endParaRPr lang="en-US" sz="15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You want to see the sustainability audit NCAB performed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of quoted</a:t>
                      </a:r>
                      <a:r>
                        <a:rPr lang="en-US" sz="1500" baseline="0" dirty="0"/>
                        <a:t> factory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Current supplier has huge problems and you can accept 800USD/batch</a:t>
                      </a:r>
                      <a:r>
                        <a:rPr lang="en-US" sz="1500" baseline="0" dirty="0"/>
                        <a:t> but you ask for 7% cost down</a:t>
                      </a:r>
                      <a:endParaRPr lang="en-US" sz="1500" dirty="0"/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You</a:t>
                      </a:r>
                      <a:r>
                        <a:rPr lang="en-US" sz="1500" baseline="0" dirty="0"/>
                        <a:t> are happy to order as quoted as long as the factory was Audited last 3 years. You risk to loos the project and need help on Sustainability knowledge.</a:t>
                      </a:r>
                      <a:endParaRPr lang="en-US" sz="15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5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0000" y="6929737"/>
            <a:ext cx="10992000" cy="7029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0000" y="377450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en-US" sz="2000" u="sng" dirty="0"/>
              <a:t>Person 2: NCAB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1.  Customer: Pick one of the customer situations (don’t tell which).</a:t>
            </a:r>
            <a:br>
              <a:rPr lang="en-US" sz="2000" dirty="0"/>
            </a:br>
            <a:r>
              <a:rPr lang="en-US" sz="2000" dirty="0"/>
              <a:t>2.  NCAB: Start your quote follow-up! Use the cheat-sheet to negotiate. 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2000" dirty="0" err="1"/>
              <a:t>Roleplay</a:t>
            </a:r>
            <a:r>
              <a:rPr lang="en-US" sz="2000" dirty="0"/>
              <a:t> for about 5 min. </a:t>
            </a:r>
            <a:br>
              <a:rPr lang="en-US" sz="2000" dirty="0"/>
            </a:br>
            <a:r>
              <a:rPr lang="en-US" sz="2000" dirty="0"/>
              <a:t>3.  Coach: Give feedback to NCAB. Use the cheat-sheet as a checklist. </a:t>
            </a:r>
            <a:br>
              <a:rPr lang="en-US" sz="2000" dirty="0"/>
            </a:br>
            <a:r>
              <a:rPr lang="en-US" sz="2000" dirty="0"/>
              <a:t>4.  Rotate!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3196688"/>
            <a:ext cx="11273474" cy="349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NEGOTIATION 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Build strong relationships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b="1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Show</a:t>
            </a:r>
            <a:r>
              <a:rPr lang="en-US" dirty="0"/>
              <a:t> the value that makes </a:t>
            </a:r>
            <a:br>
              <a:rPr lang="en-US" dirty="0"/>
            </a:br>
            <a:r>
              <a:rPr lang="en-US" dirty="0"/>
              <a:t>them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Never give anything away </a:t>
            </a:r>
            <a:r>
              <a:rPr lang="en-US" dirty="0"/>
              <a:t>without asking for something </a:t>
            </a:r>
            <a:br>
              <a:rPr lang="en-US" dirty="0"/>
            </a:br>
            <a:r>
              <a:rPr lang="en-US" dirty="0"/>
              <a:t>in return (offer alternatives)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Focus on </a:t>
            </a:r>
            <a:r>
              <a:rPr lang="en-US" b="1" i="1" dirty="0"/>
              <a:t>their</a:t>
            </a:r>
            <a:r>
              <a:rPr lang="en-US" b="1" dirty="0"/>
              <a:t> red 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Don’t drip</a:t>
            </a:r>
            <a:r>
              <a:rPr lang="en-US" dirty="0"/>
              <a:t>!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Use your </a:t>
            </a:r>
            <a:r>
              <a:rPr lang="en-US" b="1" dirty="0"/>
              <a:t>BATNA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act with dignity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70255"/>
              </p:ext>
            </p:extLst>
          </p:nvPr>
        </p:nvGraphicFramePr>
        <p:xfrm>
          <a:off x="8640846" y="277341"/>
          <a:ext cx="32326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28">
                  <a:extLst>
                    <a:ext uri="{9D8B030D-6E8A-4147-A177-3AD203B41FA5}">
                      <a16:colId xmlns:a16="http://schemas.microsoft.com/office/drawing/2014/main" val="1163800239"/>
                    </a:ext>
                  </a:extLst>
                </a:gridCol>
              </a:tblGrid>
              <a:tr h="332726">
                <a:tc>
                  <a:txBody>
                    <a:bodyPr/>
                    <a:lstStyle/>
                    <a:p>
                      <a:r>
                        <a:rPr lang="sv-SE" sz="1400" dirty="0" err="1"/>
                        <a:t>Quote</a:t>
                      </a:r>
                      <a:r>
                        <a:rPr lang="sv-SE" sz="2000" baseline="0" dirty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262364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/>
                        <a:t>New part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059988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/>
                        <a:t>Worth $670 / </a:t>
                      </a:r>
                      <a:r>
                        <a:rPr lang="sv-SE" sz="1600" dirty="0" err="1"/>
                        <a:t>batch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9050706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/>
                        <a:t>4 </a:t>
                      </a:r>
                      <a:r>
                        <a:rPr lang="sv-SE" sz="1600" dirty="0" err="1"/>
                        <a:t>batches</a:t>
                      </a:r>
                      <a:r>
                        <a:rPr lang="sv-SE" sz="1600" dirty="0"/>
                        <a:t> / </a:t>
                      </a:r>
                      <a:r>
                        <a:rPr lang="sv-SE" sz="1600" dirty="0" err="1"/>
                        <a:t>year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5588718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/>
                        <a:t>$270 in Gross Profit / </a:t>
                      </a:r>
                      <a:r>
                        <a:rPr lang="sv-SE" sz="1600" dirty="0" err="1"/>
                        <a:t>batch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673286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 err="1"/>
                        <a:t>Suntak</a:t>
                      </a:r>
                      <a:r>
                        <a:rPr lang="sv-SE" sz="1600" baseline="0" dirty="0"/>
                        <a:t> 8L </a:t>
                      </a:r>
                      <a:r>
                        <a:rPr lang="sv-SE" sz="1600" baseline="0" dirty="0" err="1"/>
                        <a:t>std</a:t>
                      </a:r>
                      <a:r>
                        <a:rPr lang="sv-SE" sz="1600" baseline="0" dirty="0"/>
                        <a:t> </a:t>
                      </a:r>
                      <a:r>
                        <a:rPr lang="sv-SE" sz="1600" baseline="0" dirty="0" err="1"/>
                        <a:t>build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698647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r>
                        <a:rPr lang="sv-SE" sz="1600" dirty="0" err="1"/>
                        <a:t>Leadtime</a:t>
                      </a:r>
                      <a:r>
                        <a:rPr lang="sv-SE" sz="1600" dirty="0"/>
                        <a:t> 7 </a:t>
                      </a:r>
                      <a:r>
                        <a:rPr lang="sv-SE" sz="1600" dirty="0" err="1"/>
                        <a:t>weeks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557978"/>
                  </a:ext>
                </a:extLst>
              </a:tr>
              <a:tr h="33272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Payment</a:t>
                      </a:r>
                      <a:r>
                        <a:rPr kumimoji="0" lang="sv-S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terms 30 </a:t>
                      </a:r>
                      <a:r>
                        <a:rPr kumimoji="0" lang="sv-SE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days</a:t>
                      </a:r>
                      <a:r>
                        <a:rPr kumimoji="0" lang="sv-S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90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sv-SE" sz="1600" dirty="0">
                <a:solidFill>
                  <a:srgbClr val="000000"/>
                </a:solidFill>
                <a:latin typeface="Arial"/>
              </a:rPr>
              <a:t>Not just </a:t>
            </a:r>
            <a:r>
              <a:rPr lang="sv-SE" sz="1600" dirty="0" err="1">
                <a:solidFill>
                  <a:srgbClr val="000000"/>
                </a:solidFill>
                <a:latin typeface="Arial"/>
              </a:rPr>
              <a:t>learning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, </a:t>
            </a:r>
            <a:br>
              <a:rPr lang="sv-SE" sz="1600" dirty="0">
                <a:solidFill>
                  <a:srgbClr val="000000"/>
                </a:solidFill>
                <a:latin typeface="Arial"/>
              </a:rPr>
            </a:br>
            <a:r>
              <a:rPr lang="sv-SE" sz="1600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600" b="1" dirty="0" err="1">
                <a:solidFill>
                  <a:srgbClr val="D53D20"/>
                </a:solidFill>
                <a:latin typeface="Arial"/>
              </a:rPr>
              <a:t>doing</a:t>
            </a:r>
            <a:endParaRPr lang="sv-SE" sz="1600" b="1" dirty="0">
              <a:solidFill>
                <a:srgbClr val="D53D20"/>
              </a:solidFill>
              <a:latin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OCTOBER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NOVEMBER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DECEMBER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JANUARY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MARCH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APRIL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JUNE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FEBRUARY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70">
                <a:defRPr/>
              </a:pPr>
              <a:endParaRPr lang="en-US" sz="533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27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10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8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12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9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800" b="1" dirty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25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667" b="1" dirty="0">
                  <a:solidFill>
                    <a:srgbClr val="000000"/>
                  </a:solidFill>
                  <a:latin typeface="Arial"/>
                </a:rPr>
                <a:t>14-15</a:t>
              </a:r>
              <a:endParaRPr lang="en-US" sz="667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1. Start –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sales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basics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2.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USPs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3.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Objection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7.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Validating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RFQs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8.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&amp; Gross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Margin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9.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Quote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5.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Negotiation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10.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Strategic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business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intelligence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4. SPIN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11.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Complaint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D53D20"/>
                </a:solidFill>
                <a:latin typeface="Arial"/>
              </a:rPr>
              <a:t>12. Workshop</a:t>
            </a:r>
            <a:endParaRPr lang="en-US" sz="800" dirty="0">
              <a:solidFill>
                <a:srgbClr val="D53D20"/>
              </a:solidFill>
              <a:latin typeface="Arial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13.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6. How to pick</a:t>
            </a:r>
            <a:br>
              <a:rPr lang="en-US" sz="8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JULY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Self-study &amp; SMART-goals 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Online </a:t>
            </a: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Clinics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Offline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workshop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4656464" y="4620827"/>
            <a:ext cx="6499737" cy="16220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GB" sz="24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Self Study: 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NCAB Academy: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Negotiation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SMART-goal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4027560" y="3087213"/>
            <a:ext cx="1158392" cy="100174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43821"/>
              </p:ext>
            </p:extLst>
          </p:nvPr>
        </p:nvGraphicFramePr>
        <p:xfrm>
          <a:off x="483986" y="870467"/>
          <a:ext cx="10672214" cy="485106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672214">
                  <a:extLst>
                    <a:ext uri="{9D8B030D-6E8A-4147-A177-3AD203B41FA5}">
                      <a16:colId xmlns:a16="http://schemas.microsoft.com/office/drawing/2014/main" val="229314799"/>
                    </a:ext>
                  </a:extLst>
                </a:gridCol>
              </a:tblGrid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Purpose of clinic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15721"/>
                  </a:ext>
                </a:extLst>
              </a:tr>
              <a:tr h="1078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Feel increased </a:t>
                      </a:r>
                      <a:r>
                        <a:rPr lang="en-US" sz="2000" b="1" dirty="0">
                          <a:effectLst/>
                        </a:rPr>
                        <a:t>confidence</a:t>
                      </a:r>
                      <a:r>
                        <a:rPr lang="en-US" sz="2000" b="0" dirty="0">
                          <a:effectLst/>
                        </a:rPr>
                        <a:t> in negotiations, where </a:t>
                      </a:r>
                      <a:r>
                        <a:rPr lang="en-US" sz="2000" b="1" dirty="0">
                          <a:effectLst/>
                        </a:rPr>
                        <a:t>nothing is given away </a:t>
                      </a:r>
                      <a:r>
                        <a:rPr lang="en-US" sz="2000" b="0" dirty="0">
                          <a:effectLst/>
                        </a:rPr>
                        <a:t>without something in return, and </a:t>
                      </a:r>
                      <a:r>
                        <a:rPr lang="en-US" sz="2000" b="1" dirty="0">
                          <a:effectLst/>
                        </a:rPr>
                        <a:t>value is created </a:t>
                      </a:r>
                      <a:r>
                        <a:rPr lang="en-US" sz="2000" b="0" dirty="0">
                          <a:effectLst/>
                        </a:rPr>
                        <a:t>for the customer.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299831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Goal behavior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49989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Uncomfortable &amp; stressed &gt; </a:t>
                      </a:r>
                      <a:r>
                        <a:rPr lang="en-US" sz="2000" b="1" dirty="0">
                          <a:effectLst/>
                        </a:rPr>
                        <a:t>Confident &amp; listens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386226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My red line &gt; </a:t>
                      </a:r>
                      <a:r>
                        <a:rPr lang="en-US" sz="2000" b="1" i="1" dirty="0">
                          <a:effectLst/>
                        </a:rPr>
                        <a:t>Their</a:t>
                      </a:r>
                      <a:r>
                        <a:rPr lang="en-US" sz="2000" b="1" dirty="0">
                          <a:effectLst/>
                        </a:rPr>
                        <a:t> red line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584973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Price corridor &gt; </a:t>
                      </a:r>
                      <a:r>
                        <a:rPr lang="en-US" sz="2000" b="1" dirty="0">
                          <a:effectLst/>
                        </a:rPr>
                        <a:t>Dancefloor/ZOPA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9719604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Desperation &gt; </a:t>
                      </a:r>
                      <a:r>
                        <a:rPr lang="en-US" sz="2000" b="1" dirty="0">
                          <a:effectLst/>
                        </a:rPr>
                        <a:t>Know my red line &amp; BATNA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69785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Drip &gt; </a:t>
                      </a:r>
                      <a:r>
                        <a:rPr lang="en-US" sz="2000" b="1" dirty="0">
                          <a:effectLst/>
                        </a:rPr>
                        <a:t>Don't drip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75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Negotiation with factory –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9" y="1440001"/>
            <a:ext cx="10991991" cy="48960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267" dirty="0"/>
              <a:t>Listen carefully to the following </a:t>
            </a:r>
            <a:r>
              <a:rPr lang="en-GB" sz="4267" dirty="0" err="1"/>
              <a:t>roleplay</a:t>
            </a:r>
            <a:r>
              <a:rPr lang="en-GB" sz="4267" dirty="0"/>
              <a:t>. </a:t>
            </a:r>
          </a:p>
          <a:p>
            <a:pPr marL="0" indent="0" algn="ctr">
              <a:buNone/>
            </a:pPr>
            <a:r>
              <a:rPr lang="en-GB" sz="4267" dirty="0"/>
              <a:t>What do you notice? </a:t>
            </a:r>
          </a:p>
          <a:p>
            <a:pPr marL="0" indent="0" algn="ctr">
              <a:buNone/>
            </a:pPr>
            <a:r>
              <a:rPr lang="en-GB" sz="4267" dirty="0"/>
              <a:t>What did you learn?</a:t>
            </a:r>
            <a:br>
              <a:rPr lang="en-GB" sz="4267" dirty="0"/>
            </a:b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Negotiation with factory – Part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9" y="1440001"/>
            <a:ext cx="10991991" cy="48960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267" dirty="0"/>
              <a:t>Listen carefully to the following </a:t>
            </a:r>
            <a:r>
              <a:rPr lang="en-GB" sz="4267" dirty="0" err="1"/>
              <a:t>roleplay</a:t>
            </a:r>
            <a:r>
              <a:rPr lang="en-GB" sz="4267" dirty="0"/>
              <a:t>. </a:t>
            </a:r>
          </a:p>
          <a:p>
            <a:pPr marL="0" indent="0" algn="ctr">
              <a:buNone/>
            </a:pPr>
            <a:r>
              <a:rPr lang="en-GB" sz="4267" dirty="0"/>
              <a:t>What do you notice? </a:t>
            </a:r>
          </a:p>
          <a:p>
            <a:pPr marL="0" indent="0" algn="ctr">
              <a:buNone/>
            </a:pPr>
            <a:r>
              <a:rPr lang="en-GB" sz="4267" dirty="0"/>
              <a:t>What did you learn?</a:t>
            </a:r>
            <a:br>
              <a:rPr lang="en-GB" sz="4267" dirty="0"/>
            </a:br>
            <a:endParaRPr lang="en-US" sz="4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Negotiating with factories – some tips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440000"/>
            <a:ext cx="10992001" cy="4896005"/>
          </a:xfrm>
        </p:spPr>
        <p:txBody>
          <a:bodyPr>
            <a:normAutofit/>
          </a:bodyPr>
          <a:lstStyle/>
          <a:p>
            <a:r>
              <a:rPr lang="en-US" sz="2000" dirty="0"/>
              <a:t>Always negotiate </a:t>
            </a:r>
            <a:r>
              <a:rPr lang="en-US" sz="2000" u="sng" dirty="0">
                <a:solidFill>
                  <a:schemeClr val="accent6"/>
                </a:solidFill>
              </a:rPr>
              <a:t>the most important aspect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first</a:t>
            </a:r>
          </a:p>
          <a:p>
            <a:r>
              <a:rPr lang="en-US" sz="2000" dirty="0"/>
              <a:t>Always </a:t>
            </a:r>
            <a:r>
              <a:rPr lang="en-US" sz="2000" dirty="0">
                <a:solidFill>
                  <a:schemeClr val="accent6"/>
                </a:solidFill>
              </a:rPr>
              <a:t>negotiate</a:t>
            </a:r>
            <a:r>
              <a:rPr lang="en-US" sz="2000" dirty="0"/>
              <a:t> on price! </a:t>
            </a:r>
          </a:p>
          <a:p>
            <a:r>
              <a:rPr lang="en-US" sz="2000" dirty="0"/>
              <a:t>Use </a:t>
            </a:r>
            <a:r>
              <a:rPr lang="en-US" sz="2000" dirty="0">
                <a:solidFill>
                  <a:schemeClr val="accent6"/>
                </a:solidFill>
              </a:rPr>
              <a:t>uneven</a:t>
            </a:r>
            <a:r>
              <a:rPr lang="en-US" sz="2000" dirty="0"/>
              <a:t> numbers (7,3%, 9,6%) when asking for a discount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Be clear</a:t>
            </a:r>
            <a:r>
              <a:rPr lang="en-US" sz="2000" dirty="0"/>
              <a:t>: “I need $3,53/pc to be able to go forward”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Invite to solve: </a:t>
            </a:r>
            <a:r>
              <a:rPr lang="en-US" sz="2000" dirty="0"/>
              <a:t>“I would like you to have this project, but first you must help me to win it” </a:t>
            </a:r>
          </a:p>
          <a:p>
            <a:r>
              <a:rPr lang="en-US" sz="2000" dirty="0"/>
              <a:t>Remember: </a:t>
            </a:r>
            <a:r>
              <a:rPr lang="en-US" sz="2000" dirty="0">
                <a:solidFill>
                  <a:schemeClr val="accent6"/>
                </a:solidFill>
              </a:rPr>
              <a:t>Buying smart </a:t>
            </a:r>
            <a:r>
              <a:rPr lang="en-US" sz="2000" dirty="0"/>
              <a:t>is equally important as selling!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</a:p>
          <a:p>
            <a:r>
              <a:rPr lang="en-US" sz="2000" dirty="0"/>
              <a:t>Use</a:t>
            </a:r>
            <a:r>
              <a:rPr lang="en-US" sz="2000" dirty="0">
                <a:solidFill>
                  <a:schemeClr val="accent6"/>
                </a:solidFill>
              </a:rPr>
              <a:t> friendly pressure</a:t>
            </a:r>
            <a:r>
              <a:rPr lang="en-US" sz="2000" dirty="0"/>
              <a:t>: “If you can´t meet the needs, I have to check with our other factories”</a:t>
            </a:r>
          </a:p>
          <a:p>
            <a:r>
              <a:rPr lang="en-US" sz="2000" dirty="0"/>
              <a:t>… Do you have any other tips? </a:t>
            </a:r>
          </a:p>
        </p:txBody>
      </p:sp>
    </p:spTree>
    <p:extLst>
      <p:ext uri="{BB962C8B-B14F-4D97-AF65-F5344CB8AC3E}">
        <p14:creationId xmlns:p14="http://schemas.microsoft.com/office/powerpoint/2010/main" val="377070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228" y="1254046"/>
            <a:ext cx="8381545" cy="426777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7200" b="1" dirty="0">
                <a:ln w="0"/>
                <a:solidFill>
                  <a:srgbClr val="D53D20"/>
                </a:solidFill>
                <a:latin typeface="Arial"/>
              </a:rPr>
              <a:t>What is the main thing you learned today? </a:t>
            </a:r>
          </a:p>
          <a:p>
            <a:pPr algn="ctr" defTabSz="1219170">
              <a:defRPr/>
            </a:pPr>
            <a:r>
              <a:rPr lang="en-US" sz="5333" i="1" dirty="0">
                <a:ln w="0"/>
                <a:solidFill>
                  <a:srgbClr val="000000"/>
                </a:solidFill>
                <a:latin typeface="Arial"/>
              </a:rPr>
              <a:t>Write in the chat!</a:t>
            </a:r>
          </a:p>
        </p:txBody>
      </p:sp>
    </p:spTree>
    <p:extLst>
      <p:ext uri="{BB962C8B-B14F-4D97-AF65-F5344CB8AC3E}">
        <p14:creationId xmlns:p14="http://schemas.microsoft.com/office/powerpoint/2010/main" val="21647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sv-SE" sz="1600" dirty="0">
                <a:solidFill>
                  <a:srgbClr val="000000"/>
                </a:solidFill>
                <a:latin typeface="Arial"/>
              </a:rPr>
              <a:t>Not just </a:t>
            </a:r>
            <a:r>
              <a:rPr lang="sv-SE" sz="1600" dirty="0" err="1">
                <a:solidFill>
                  <a:srgbClr val="000000"/>
                </a:solidFill>
                <a:latin typeface="Arial"/>
              </a:rPr>
              <a:t>learning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, </a:t>
            </a:r>
            <a:br>
              <a:rPr lang="sv-SE" sz="1600" dirty="0">
                <a:solidFill>
                  <a:srgbClr val="000000"/>
                </a:solidFill>
                <a:latin typeface="Arial"/>
              </a:rPr>
            </a:br>
            <a:r>
              <a:rPr lang="sv-SE" sz="1600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sv-SE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1600" b="1" dirty="0" err="1">
                <a:solidFill>
                  <a:srgbClr val="D53D20"/>
                </a:solidFill>
                <a:latin typeface="Arial"/>
              </a:rPr>
              <a:t>doing</a:t>
            </a:r>
            <a:endParaRPr lang="sv-SE" sz="1600" b="1" dirty="0">
              <a:solidFill>
                <a:srgbClr val="D53D20"/>
              </a:solidFill>
              <a:latin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OCTOBER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NOVEMBER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DECEMBER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JANUARY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MARCH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APRIL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MAY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JUNE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FEBRUARY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70">
                <a:defRPr/>
              </a:pPr>
              <a:endParaRPr lang="en-US" sz="533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27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10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8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12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9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800" b="1" dirty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800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13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25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667" b="1" dirty="0">
                  <a:solidFill>
                    <a:srgbClr val="000000"/>
                  </a:solidFill>
                  <a:latin typeface="Arial"/>
                </a:rPr>
                <a:t>14-15</a:t>
              </a:r>
              <a:endParaRPr lang="en-US" sz="667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sv-SE" sz="933" b="1" dirty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933" b="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1. Start –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sales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basics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2.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USPs</a:t>
            </a:r>
            <a:endParaRPr lang="sv-SE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3.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Objection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7.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Validating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RFQs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8.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Quoting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&amp; Gross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Margin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9.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Quote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5.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Negotiation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10.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Strategic</a:t>
            </a:r>
            <a:r>
              <a:rPr lang="sv-SE" sz="800" dirty="0">
                <a:solidFill>
                  <a:srgbClr val="000000"/>
                </a:solidFill>
                <a:latin typeface="Arial"/>
              </a:rPr>
              <a:t> business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intelligence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4. SPIN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11. </a:t>
            </a:r>
            <a:r>
              <a:rPr lang="sv-SE" sz="80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Complaint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handling</a:t>
            </a:r>
            <a:endParaRPr lang="en-US" sz="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D53D20"/>
                </a:solidFill>
                <a:latin typeface="Arial"/>
              </a:rPr>
              <a:t>12. Workshop</a:t>
            </a:r>
            <a:endParaRPr lang="en-US" sz="800" dirty="0">
              <a:solidFill>
                <a:srgbClr val="D53D20"/>
              </a:solidFill>
              <a:latin typeface="Arial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13. </a:t>
            </a:r>
            <a:r>
              <a:rPr lang="sv-SE" sz="800" dirty="0" err="1">
                <a:solidFill>
                  <a:srgbClr val="000000"/>
                </a:solidFill>
                <a:latin typeface="Arial"/>
              </a:rPr>
              <a:t>Follow-up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6. How to pick</a:t>
            </a:r>
            <a:br>
              <a:rPr lang="en-US" sz="8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en-US" sz="800" dirty="0">
                <a:ln w="0"/>
                <a:solidFill>
                  <a:srgbClr val="000000"/>
                </a:solidFill>
                <a:latin typeface="Arial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sv-SE" sz="800" dirty="0">
                <a:solidFill>
                  <a:srgbClr val="000000"/>
                </a:solidFill>
                <a:latin typeface="Arial"/>
              </a:rPr>
              <a:t>JULY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Self-study &amp; SMART-goals 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Online </a:t>
            </a: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Clinics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1067" b="1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Offline</a:t>
            </a:r>
            <a:r>
              <a:rPr lang="sv-SE" sz="1067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workshop </a:t>
            </a:r>
            <a:endParaRPr lang="en-US" sz="1067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4656464" y="4620827"/>
            <a:ext cx="6499737" cy="16220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GB" sz="24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Self Study: 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NCAB Academy: </a:t>
            </a:r>
            <a:r>
              <a:rPr lang="en-GB" sz="2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Negotiation</a:t>
            </a:r>
          </a:p>
          <a:p>
            <a:pPr marL="380990" indent="-380990" algn="ctr" defTabSz="121917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SMART-goal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4027560" y="3087213"/>
            <a:ext cx="1158392" cy="100174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/>
          </p:nvPr>
        </p:nvGraphicFramePr>
        <p:xfrm>
          <a:off x="483986" y="870467"/>
          <a:ext cx="10672214" cy="485106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672214">
                  <a:extLst>
                    <a:ext uri="{9D8B030D-6E8A-4147-A177-3AD203B41FA5}">
                      <a16:colId xmlns:a16="http://schemas.microsoft.com/office/drawing/2014/main" val="229314799"/>
                    </a:ext>
                  </a:extLst>
                </a:gridCol>
              </a:tblGrid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Purpose of clinic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15721"/>
                  </a:ext>
                </a:extLst>
              </a:tr>
              <a:tr h="1078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Feel increased </a:t>
                      </a:r>
                      <a:r>
                        <a:rPr lang="en-US" sz="2000" b="1" dirty="0">
                          <a:effectLst/>
                        </a:rPr>
                        <a:t>confidence</a:t>
                      </a:r>
                      <a:r>
                        <a:rPr lang="en-US" sz="2000" b="0" dirty="0">
                          <a:effectLst/>
                        </a:rPr>
                        <a:t> in negotiations, where </a:t>
                      </a:r>
                      <a:r>
                        <a:rPr lang="en-US" sz="2000" b="1" dirty="0">
                          <a:effectLst/>
                        </a:rPr>
                        <a:t>nothing is given away </a:t>
                      </a:r>
                      <a:r>
                        <a:rPr lang="en-US" sz="2000" b="0" dirty="0">
                          <a:effectLst/>
                        </a:rPr>
                        <a:t>without something in return, and </a:t>
                      </a:r>
                      <a:r>
                        <a:rPr lang="en-US" sz="2000" b="1" dirty="0">
                          <a:effectLst/>
                        </a:rPr>
                        <a:t>value is created </a:t>
                      </a:r>
                      <a:r>
                        <a:rPr lang="en-US" sz="2000" b="0" dirty="0">
                          <a:effectLst/>
                        </a:rPr>
                        <a:t>for the customer.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299831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Goal behavior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49989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Uncomfortable &amp; stressed &gt; </a:t>
                      </a:r>
                      <a:r>
                        <a:rPr lang="en-US" sz="2000" b="1" dirty="0">
                          <a:effectLst/>
                        </a:rPr>
                        <a:t>Confident &amp; listens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386226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My red line &gt; </a:t>
                      </a:r>
                      <a:r>
                        <a:rPr lang="en-US" sz="2000" b="1" i="1" dirty="0">
                          <a:effectLst/>
                        </a:rPr>
                        <a:t>Their</a:t>
                      </a:r>
                      <a:r>
                        <a:rPr lang="en-US" sz="2000" b="1" dirty="0">
                          <a:effectLst/>
                        </a:rPr>
                        <a:t> red line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2584973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Price corridor &gt; </a:t>
                      </a:r>
                      <a:r>
                        <a:rPr lang="en-US" sz="2000" b="1" dirty="0">
                          <a:effectLst/>
                        </a:rPr>
                        <a:t>Dancefloor/ZOPA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9719604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Desperation &gt; </a:t>
                      </a:r>
                      <a:r>
                        <a:rPr lang="en-US" sz="2000" b="1" dirty="0">
                          <a:effectLst/>
                        </a:rPr>
                        <a:t>Know my red line &amp; BATNA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69785"/>
                  </a:ext>
                </a:extLst>
              </a:tr>
              <a:tr h="53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Drip &gt; </a:t>
                      </a:r>
                      <a:r>
                        <a:rPr lang="en-US" sz="2000" b="1" dirty="0">
                          <a:effectLst/>
                        </a:rPr>
                        <a:t>Don't drip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75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Next </a:t>
            </a:r>
            <a:r>
              <a:rPr lang="sv-SE" dirty="0" err="1">
                <a:solidFill>
                  <a:schemeClr val="tx1"/>
                </a:solidFill>
              </a:rPr>
              <a:t>clinic</a:t>
            </a:r>
            <a:r>
              <a:rPr lang="sv-SE" dirty="0">
                <a:solidFill>
                  <a:schemeClr val="tx1"/>
                </a:solidFill>
              </a:rPr>
              <a:t> (Feb 9): </a:t>
            </a:r>
            <a:r>
              <a:rPr lang="sv-SE" dirty="0"/>
              <a:t>”</a:t>
            </a:r>
            <a:r>
              <a:rPr lang="sv-SE" dirty="0" err="1"/>
              <a:t>How</a:t>
            </a:r>
            <a:r>
              <a:rPr lang="sv-SE" dirty="0"/>
              <a:t> to pick the right </a:t>
            </a:r>
            <a:r>
              <a:rPr lang="sv-SE" dirty="0" err="1"/>
              <a:t>factory</a:t>
            </a:r>
            <a:r>
              <a:rPr lang="sv-SE" dirty="0"/>
              <a:t>” </a:t>
            </a:r>
            <a:r>
              <a:rPr lang="sv-SE" dirty="0" err="1"/>
              <a:t>with</a:t>
            </a:r>
            <a:r>
              <a:rPr lang="sv-SE" dirty="0"/>
              <a:t> Cecilia Snell, GF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0" dirty="0"/>
              <a:t>In the </a:t>
            </a:r>
            <a:r>
              <a:rPr lang="sv-SE" b="0" i="1" dirty="0"/>
              <a:t>Program Page </a:t>
            </a:r>
            <a:r>
              <a:rPr lang="sv-SE" b="0" dirty="0"/>
              <a:t>(NCAB Academy):</a:t>
            </a:r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/>
              <a:t>Set &amp; complete your </a:t>
            </a:r>
            <a:r>
              <a:rPr lang="sv-SE" dirty="0"/>
              <a:t>SMART-goal</a:t>
            </a:r>
          </a:p>
        </p:txBody>
      </p:sp>
    </p:spTree>
    <p:extLst>
      <p:ext uri="{BB962C8B-B14F-4D97-AF65-F5344CB8AC3E}">
        <p14:creationId xmlns:p14="http://schemas.microsoft.com/office/powerpoint/2010/main" val="3794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S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M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A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R</a:t>
            </a:r>
          </a:p>
          <a:p>
            <a:pPr algn="r" defTabSz="1219170">
              <a:defRPr/>
            </a:pPr>
            <a:r>
              <a:rPr lang="en-US" sz="5333" b="1" dirty="0">
                <a:ln w="0"/>
                <a:solidFill>
                  <a:srgbClr val="D53D20"/>
                </a:solidFill>
                <a:latin typeface="Arial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defTabSz="1219170">
              <a:defRPr/>
            </a:pPr>
            <a:r>
              <a:rPr lang="en-US" sz="4267" b="1" dirty="0">
                <a:ln w="0"/>
                <a:solidFill>
                  <a:srgbClr val="000000"/>
                </a:solidFill>
                <a:latin typeface="Arial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indent="-457189" defTabSz="1219170">
              <a:buFontTx/>
              <a:buAutoNum type="arabicPeriod"/>
              <a:defRPr/>
            </a:pPr>
            <a:r>
              <a:rPr lang="en-US" sz="2400" dirty="0">
                <a:ln w="0"/>
                <a:solidFill>
                  <a:srgbClr val="000000"/>
                </a:solidFill>
                <a:latin typeface="Arial"/>
              </a:rPr>
              <a:t>Think about </a:t>
            </a:r>
            <a:r>
              <a:rPr lang="en-US" sz="2400" b="1" dirty="0">
                <a:ln w="0"/>
                <a:solidFill>
                  <a:srgbClr val="000000"/>
                </a:solidFill>
                <a:latin typeface="Arial"/>
              </a:rPr>
              <a:t>your SMART-goal </a:t>
            </a:r>
            <a:r>
              <a:rPr lang="en-US" sz="2400" dirty="0">
                <a:ln w="0"/>
                <a:solidFill>
                  <a:srgbClr val="000000"/>
                </a:solidFill>
                <a:latin typeface="Arial"/>
              </a:rPr>
              <a:t>that you will do until next time. </a:t>
            </a:r>
            <a:br>
              <a:rPr lang="en-US" sz="2400" dirty="0">
                <a:ln w="0"/>
                <a:solidFill>
                  <a:srgbClr val="000000"/>
                </a:solidFill>
                <a:latin typeface="Arial"/>
              </a:rPr>
            </a:br>
            <a:endParaRPr lang="en-US" sz="2400" dirty="0">
              <a:ln w="0"/>
              <a:solidFill>
                <a:srgbClr val="000000"/>
              </a:solidFill>
              <a:latin typeface="Arial"/>
            </a:endParaRPr>
          </a:p>
          <a:p>
            <a:pPr marL="457189" indent="-457189" defTabSz="1219170">
              <a:buFontTx/>
              <a:buAutoNum type="arabicPeriod"/>
              <a:defRPr/>
            </a:pP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Write it down in in your Sympa-profile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&gt; ”Learning Development”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&gt; ”</a:t>
            </a:r>
            <a:r>
              <a:rPr lang="sv-SE" sz="2400" b="1" dirty="0">
                <a:ln w="0"/>
                <a:solidFill>
                  <a:srgbClr val="000000"/>
                </a:solidFill>
                <a:latin typeface="Arial"/>
              </a:rPr>
              <a:t>Goals &amp; Coaching</a:t>
            </a: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”-tab. </a:t>
            </a:r>
            <a:br>
              <a:rPr lang="sv-SE" sz="2400" dirty="0">
                <a:ln w="0"/>
                <a:solidFill>
                  <a:srgbClr val="000000"/>
                </a:solidFill>
                <a:latin typeface="Arial"/>
              </a:rPr>
            </a:br>
            <a:endParaRPr lang="sv-SE" sz="2400" dirty="0">
              <a:ln w="0"/>
              <a:solidFill>
                <a:srgbClr val="000000"/>
              </a:solidFill>
              <a:latin typeface="Arial"/>
            </a:endParaRPr>
          </a:p>
          <a:p>
            <a:pPr marL="457189" indent="-457189" defTabSz="1219170">
              <a:buFontTx/>
              <a:buAutoNum type="arabicPeriod"/>
              <a:defRPr/>
            </a:pP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We will </a:t>
            </a:r>
            <a:r>
              <a:rPr lang="sv-SE" sz="2400" b="1" dirty="0">
                <a:ln w="0"/>
                <a:solidFill>
                  <a:srgbClr val="000000"/>
                </a:solidFill>
                <a:latin typeface="Arial"/>
              </a:rPr>
              <a:t>follow up</a:t>
            </a:r>
            <a:r>
              <a:rPr lang="sv-SE" sz="2400" dirty="0">
                <a:ln w="0"/>
                <a:solidFill>
                  <a:srgbClr val="000000"/>
                </a:solidFill>
                <a:latin typeface="Arial"/>
              </a:rPr>
              <a:t> how it went at the next Clinic.</a:t>
            </a:r>
            <a:endParaRPr lang="en-US" sz="2400" dirty="0">
              <a:ln w="0"/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9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Guidelines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283" y="1857794"/>
            <a:ext cx="10992000" cy="395195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67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Have your </a:t>
            </a:r>
            <a:r>
              <a:rPr lang="en-US" sz="2667" dirty="0"/>
              <a:t>phone</a:t>
            </a:r>
            <a:r>
              <a:rPr lang="en-US" sz="2667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Get a closed question? </a:t>
            </a:r>
            <a:br>
              <a:rPr lang="en-US" sz="2667" b="0" dirty="0"/>
            </a:br>
            <a:r>
              <a:rPr lang="en-US" sz="2667" b="0" dirty="0"/>
              <a:t>=&gt; Answer with only </a:t>
            </a:r>
            <a:r>
              <a:rPr lang="en-US" sz="2667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Help each other </a:t>
            </a:r>
            <a:r>
              <a:rPr lang="en-US" sz="2667" dirty="0"/>
              <a:t>grow </a:t>
            </a:r>
            <a:r>
              <a:rPr lang="en-US" sz="2667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2728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5792"/>
            <a:ext cx="12192000" cy="4130609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SPIN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What did we </a:t>
            </a:r>
            <a:br>
              <a:rPr lang="en-US" sz="8000" dirty="0"/>
            </a:br>
            <a:r>
              <a:rPr lang="en-US" sz="8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3352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åg 9">
            <a:extLst>
              <a:ext uri="{FF2B5EF4-FFF2-40B4-BE49-F238E27FC236}">
                <a16:creationId xmlns:a16="http://schemas.microsoft.com/office/drawing/2014/main" id="{E1C7BF18-9F6B-4361-A8AE-561DC97BCADF}"/>
              </a:ext>
            </a:extLst>
          </p:cNvPr>
          <p:cNvSpPr/>
          <p:nvPr/>
        </p:nvSpPr>
        <p:spPr bwMode="auto">
          <a:xfrm>
            <a:off x="-110183" y="5863120"/>
            <a:ext cx="3102539" cy="1075819"/>
          </a:xfrm>
          <a:prstGeom prst="wave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2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" name="Grupp 39">
            <a:extLst>
              <a:ext uri="{FF2B5EF4-FFF2-40B4-BE49-F238E27FC236}">
                <a16:creationId xmlns:a16="http://schemas.microsoft.com/office/drawing/2014/main" id="{2119E613-5168-4971-A796-CB1E06446E4C}"/>
              </a:ext>
            </a:extLst>
          </p:cNvPr>
          <p:cNvGrpSpPr/>
          <p:nvPr/>
        </p:nvGrpSpPr>
        <p:grpSpPr>
          <a:xfrm>
            <a:off x="2238578" y="6284275"/>
            <a:ext cx="288156" cy="559245"/>
            <a:chOff x="6312604" y="762813"/>
            <a:chExt cx="544351" cy="1056462"/>
          </a:xfrm>
        </p:grpSpPr>
        <p:sp>
          <p:nvSpPr>
            <p:cNvPr id="9" name="Rektangel 42">
              <a:extLst>
                <a:ext uri="{FF2B5EF4-FFF2-40B4-BE49-F238E27FC236}">
                  <a16:creationId xmlns:a16="http://schemas.microsoft.com/office/drawing/2014/main" id="{EF1645A9-6810-4113-8CEE-30D1C783D3C1}"/>
                </a:ext>
              </a:extLst>
            </p:cNvPr>
            <p:cNvSpPr/>
            <p:nvPr/>
          </p:nvSpPr>
          <p:spPr bwMode="auto">
            <a:xfrm>
              <a:off x="6323555" y="762813"/>
              <a:ext cx="533400" cy="89376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ktangel 41">
              <a:extLst>
                <a:ext uri="{FF2B5EF4-FFF2-40B4-BE49-F238E27FC236}">
                  <a16:creationId xmlns:a16="http://schemas.microsoft.com/office/drawing/2014/main" id="{95BC3E2F-6F2C-4C46-91B6-98BCE538CAB4}"/>
                </a:ext>
              </a:extLst>
            </p:cNvPr>
            <p:cNvSpPr/>
            <p:nvPr/>
          </p:nvSpPr>
          <p:spPr bwMode="auto">
            <a:xfrm>
              <a:off x="6312604" y="794306"/>
              <a:ext cx="495301" cy="1024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</a:ln>
            <a:effectLst/>
            <a:scene3d>
              <a:camera prst="isometricLeftDown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Våg 161">
            <a:extLst>
              <a:ext uri="{FF2B5EF4-FFF2-40B4-BE49-F238E27FC236}">
                <a16:creationId xmlns:a16="http://schemas.microsoft.com/office/drawing/2014/main" id="{CA730D03-1A0A-4F08-AE73-A83275654945}"/>
              </a:ext>
            </a:extLst>
          </p:cNvPr>
          <p:cNvSpPr/>
          <p:nvPr/>
        </p:nvSpPr>
        <p:spPr bwMode="auto">
          <a:xfrm>
            <a:off x="3000205" y="5853288"/>
            <a:ext cx="3102537" cy="1075819"/>
          </a:xfrm>
          <a:prstGeom prst="wave">
            <a:avLst/>
          </a:prstGeom>
          <a:solidFill>
            <a:srgbClr val="5BAC26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2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Våg 160">
            <a:extLst>
              <a:ext uri="{FF2B5EF4-FFF2-40B4-BE49-F238E27FC236}">
                <a16:creationId xmlns:a16="http://schemas.microsoft.com/office/drawing/2014/main" id="{4FDDD962-9200-4960-99A8-9D1E07D87EF3}"/>
              </a:ext>
            </a:extLst>
          </p:cNvPr>
          <p:cNvSpPr/>
          <p:nvPr/>
        </p:nvSpPr>
        <p:spPr bwMode="auto">
          <a:xfrm>
            <a:off x="6105263" y="5853288"/>
            <a:ext cx="3112268" cy="1075819"/>
          </a:xfrm>
          <a:prstGeom prst="wave">
            <a:avLst/>
          </a:prstGeom>
          <a:solidFill>
            <a:schemeClr val="accent3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2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Bild 44" descr="Hammare">
            <a:extLst>
              <a:ext uri="{FF2B5EF4-FFF2-40B4-BE49-F238E27FC236}">
                <a16:creationId xmlns:a16="http://schemas.microsoft.com/office/drawing/2014/main" id="{2618A178-6A07-48D3-BFB6-3220456BD3D1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 rot="629237">
            <a:off x="8267363" y="6112789"/>
            <a:ext cx="800615" cy="800615"/>
          </a:xfrm>
          <a:prstGeom prst="rect">
            <a:avLst/>
          </a:prstGeom>
        </p:spPr>
      </p:pic>
      <p:sp>
        <p:nvSpPr>
          <p:cNvPr id="14" name="Våg 162">
            <a:extLst>
              <a:ext uri="{FF2B5EF4-FFF2-40B4-BE49-F238E27FC236}">
                <a16:creationId xmlns:a16="http://schemas.microsoft.com/office/drawing/2014/main" id="{2B3ADA1A-5A6D-417F-B23F-6BB32EFA9667}"/>
              </a:ext>
            </a:extLst>
          </p:cNvPr>
          <p:cNvSpPr/>
          <p:nvPr/>
        </p:nvSpPr>
        <p:spPr bwMode="auto">
          <a:xfrm>
            <a:off x="9218288" y="5853288"/>
            <a:ext cx="3112267" cy="1075819"/>
          </a:xfrm>
          <a:prstGeom prst="wave">
            <a:avLst/>
          </a:prstGeom>
          <a:solidFill>
            <a:schemeClr val="accent2">
              <a:lumMod val="90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2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upp 45">
            <a:extLst>
              <a:ext uri="{FF2B5EF4-FFF2-40B4-BE49-F238E27FC236}">
                <a16:creationId xmlns:a16="http://schemas.microsoft.com/office/drawing/2014/main" id="{CF9F1C8D-309D-4A40-8516-2B1246E1907C}"/>
              </a:ext>
            </a:extLst>
          </p:cNvPr>
          <p:cNvGrpSpPr/>
          <p:nvPr/>
        </p:nvGrpSpPr>
        <p:grpSpPr>
          <a:xfrm>
            <a:off x="11163717" y="6274074"/>
            <a:ext cx="778217" cy="478044"/>
            <a:chOff x="7014654" y="2240009"/>
            <a:chExt cx="3789845" cy="2271260"/>
          </a:xfrm>
          <a:solidFill>
            <a:schemeClr val="bg1"/>
          </a:solidFill>
        </p:grpSpPr>
        <p:grpSp>
          <p:nvGrpSpPr>
            <p:cNvPr id="16" name="Grupp 46">
              <a:extLst>
                <a:ext uri="{FF2B5EF4-FFF2-40B4-BE49-F238E27FC236}">
                  <a16:creationId xmlns:a16="http://schemas.microsoft.com/office/drawing/2014/main" id="{074664F6-C7B7-4590-A33C-147B5ADAC43D}"/>
                </a:ext>
              </a:extLst>
            </p:cNvPr>
            <p:cNvGrpSpPr/>
            <p:nvPr/>
          </p:nvGrpSpPr>
          <p:grpSpPr>
            <a:xfrm>
              <a:off x="7014654" y="2240009"/>
              <a:ext cx="3789845" cy="2271260"/>
              <a:chOff x="6505376" y="2765190"/>
              <a:chExt cx="3789845" cy="2271260"/>
            </a:xfrm>
            <a:grpFill/>
          </p:grpSpPr>
          <p:sp>
            <p:nvSpPr>
              <p:cNvPr id="18" name="Frihandsfigur: Form 50">
                <a:extLst>
                  <a:ext uri="{FF2B5EF4-FFF2-40B4-BE49-F238E27FC236}">
                    <a16:creationId xmlns:a16="http://schemas.microsoft.com/office/drawing/2014/main" id="{440DFF72-7048-4E10-B07E-A690641F61DE}"/>
                  </a:ext>
                </a:extLst>
              </p:cNvPr>
              <p:cNvSpPr/>
              <p:nvPr/>
            </p:nvSpPr>
            <p:spPr>
              <a:xfrm>
                <a:off x="6505376" y="2765190"/>
                <a:ext cx="873579" cy="1039494"/>
              </a:xfrm>
              <a:custGeom>
                <a:avLst/>
                <a:gdLst>
                  <a:gd name="connsiteX0" fmla="*/ 0 w 873579"/>
                  <a:gd name="connsiteY0" fmla="*/ 820842 h 1039494"/>
                  <a:gd name="connsiteX1" fmla="*/ 336196 w 873579"/>
                  <a:gd name="connsiteY1" fmla="*/ 1026053 h 1039494"/>
                  <a:gd name="connsiteX2" fmla="*/ 454083 w 873579"/>
                  <a:gd name="connsiteY2" fmla="*/ 995489 h 1039494"/>
                  <a:gd name="connsiteX3" fmla="*/ 860138 w 873579"/>
                  <a:gd name="connsiteY3" fmla="*/ 323097 h 1039494"/>
                  <a:gd name="connsiteX4" fmla="*/ 829574 w 873579"/>
                  <a:gd name="connsiteY4" fmla="*/ 205211 h 1039494"/>
                  <a:gd name="connsiteX5" fmla="*/ 497745 w 873579"/>
                  <a:gd name="connsiteY5" fmla="*/ 0 h 1039494"/>
                  <a:gd name="connsiteX6" fmla="*/ 0 w 873579"/>
                  <a:gd name="connsiteY6" fmla="*/ 820842 h 103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579" h="1039494">
                    <a:moveTo>
                      <a:pt x="0" y="820842"/>
                    </a:moveTo>
                    <a:lnTo>
                      <a:pt x="336196" y="1026053"/>
                    </a:lnTo>
                    <a:cubicBezTo>
                      <a:pt x="375492" y="1052250"/>
                      <a:pt x="432252" y="1039151"/>
                      <a:pt x="454083" y="995489"/>
                    </a:cubicBezTo>
                    <a:lnTo>
                      <a:pt x="860138" y="323097"/>
                    </a:lnTo>
                    <a:cubicBezTo>
                      <a:pt x="886335" y="283802"/>
                      <a:pt x="873236" y="227041"/>
                      <a:pt x="829574" y="205211"/>
                    </a:cubicBezTo>
                    <a:lnTo>
                      <a:pt x="497745" y="0"/>
                    </a:lnTo>
                    <a:lnTo>
                      <a:pt x="0" y="820842"/>
                    </a:ln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sp>
            <p:nvSpPr>
              <p:cNvPr id="19" name="Frihandsfigur: Form 51">
                <a:extLst>
                  <a:ext uri="{FF2B5EF4-FFF2-40B4-BE49-F238E27FC236}">
                    <a16:creationId xmlns:a16="http://schemas.microsoft.com/office/drawing/2014/main" id="{0488D330-D76F-414B-A382-9B180BCEF587}"/>
                  </a:ext>
                </a:extLst>
              </p:cNvPr>
              <p:cNvSpPr/>
              <p:nvPr/>
            </p:nvSpPr>
            <p:spPr>
              <a:xfrm>
                <a:off x="7042416" y="3158146"/>
                <a:ext cx="2341010" cy="1878304"/>
              </a:xfrm>
              <a:custGeom>
                <a:avLst/>
                <a:gdLst>
                  <a:gd name="connsiteX0" fmla="*/ 2292245 w 2341010"/>
                  <a:gd name="connsiteY0" fmla="*/ 999856 h 1878304"/>
                  <a:gd name="connsiteX1" fmla="*/ 1589290 w 2341010"/>
                  <a:gd name="connsiteY1" fmla="*/ 397323 h 1878304"/>
                  <a:gd name="connsiteX2" fmla="*/ 1541262 w 2341010"/>
                  <a:gd name="connsiteY2" fmla="*/ 353661 h 1878304"/>
                  <a:gd name="connsiteX3" fmla="*/ 1239996 w 2341010"/>
                  <a:gd name="connsiteY3" fmla="*/ 698589 h 1878304"/>
                  <a:gd name="connsiteX4" fmla="*/ 1065348 w 2341010"/>
                  <a:gd name="connsiteY4" fmla="*/ 785913 h 1878304"/>
                  <a:gd name="connsiteX5" fmla="*/ 1043517 w 2341010"/>
                  <a:gd name="connsiteY5" fmla="*/ 785913 h 1878304"/>
                  <a:gd name="connsiteX6" fmla="*/ 873236 w 2341010"/>
                  <a:gd name="connsiteY6" fmla="*/ 720420 h 1878304"/>
                  <a:gd name="connsiteX7" fmla="*/ 847039 w 2341010"/>
                  <a:gd name="connsiteY7" fmla="*/ 349295 h 1878304"/>
                  <a:gd name="connsiteX8" fmla="*/ 1104644 w 2341010"/>
                  <a:gd name="connsiteY8" fmla="*/ 52394 h 1878304"/>
                  <a:gd name="connsiteX9" fmla="*/ 379858 w 2341010"/>
                  <a:gd name="connsiteY9" fmla="*/ 0 h 1878304"/>
                  <a:gd name="connsiteX10" fmla="*/ 0 w 2341010"/>
                  <a:gd name="connsiteY10" fmla="*/ 628730 h 1878304"/>
                  <a:gd name="connsiteX11" fmla="*/ 296900 w 2341010"/>
                  <a:gd name="connsiteY11" fmla="*/ 973658 h 1878304"/>
                  <a:gd name="connsiteX12" fmla="*/ 410421 w 2341010"/>
                  <a:gd name="connsiteY12" fmla="*/ 842673 h 1878304"/>
                  <a:gd name="connsiteX13" fmla="*/ 576336 w 2341010"/>
                  <a:gd name="connsiteY13" fmla="*/ 768448 h 1878304"/>
                  <a:gd name="connsiteX14" fmla="*/ 576336 w 2341010"/>
                  <a:gd name="connsiteY14" fmla="*/ 768448 h 1878304"/>
                  <a:gd name="connsiteX15" fmla="*/ 720420 w 2341010"/>
                  <a:gd name="connsiteY15" fmla="*/ 820842 h 1878304"/>
                  <a:gd name="connsiteX16" fmla="*/ 794645 w 2341010"/>
                  <a:gd name="connsiteY16" fmla="*/ 978025 h 1878304"/>
                  <a:gd name="connsiteX17" fmla="*/ 868870 w 2341010"/>
                  <a:gd name="connsiteY17" fmla="*/ 964926 h 1878304"/>
                  <a:gd name="connsiteX18" fmla="*/ 1012954 w 2341010"/>
                  <a:gd name="connsiteY18" fmla="*/ 1017320 h 1878304"/>
                  <a:gd name="connsiteX19" fmla="*/ 1087179 w 2341010"/>
                  <a:gd name="connsiteY19" fmla="*/ 1178869 h 1878304"/>
                  <a:gd name="connsiteX20" fmla="*/ 1143940 w 2341010"/>
                  <a:gd name="connsiteY20" fmla="*/ 1170137 h 1878304"/>
                  <a:gd name="connsiteX21" fmla="*/ 1143940 w 2341010"/>
                  <a:gd name="connsiteY21" fmla="*/ 1170137 h 1878304"/>
                  <a:gd name="connsiteX22" fmla="*/ 1274925 w 2341010"/>
                  <a:gd name="connsiteY22" fmla="*/ 1218165 h 1878304"/>
                  <a:gd name="connsiteX23" fmla="*/ 1340418 w 2341010"/>
                  <a:gd name="connsiteY23" fmla="*/ 1353516 h 1878304"/>
                  <a:gd name="connsiteX24" fmla="*/ 1388446 w 2341010"/>
                  <a:gd name="connsiteY24" fmla="*/ 1344784 h 1878304"/>
                  <a:gd name="connsiteX25" fmla="*/ 1388446 w 2341010"/>
                  <a:gd name="connsiteY25" fmla="*/ 1344784 h 1878304"/>
                  <a:gd name="connsiteX26" fmla="*/ 1501966 w 2341010"/>
                  <a:gd name="connsiteY26" fmla="*/ 1388446 h 1878304"/>
                  <a:gd name="connsiteX27" fmla="*/ 1563093 w 2341010"/>
                  <a:gd name="connsiteY27" fmla="*/ 1506333 h 1878304"/>
                  <a:gd name="connsiteX28" fmla="*/ 1519431 w 2341010"/>
                  <a:gd name="connsiteY28" fmla="*/ 1632952 h 1878304"/>
                  <a:gd name="connsiteX29" fmla="*/ 1370981 w 2341010"/>
                  <a:gd name="connsiteY29" fmla="*/ 1803233 h 1878304"/>
                  <a:gd name="connsiteX30" fmla="*/ 1432108 w 2341010"/>
                  <a:gd name="connsiteY30" fmla="*/ 1851261 h 1878304"/>
                  <a:gd name="connsiteX31" fmla="*/ 1536896 w 2341010"/>
                  <a:gd name="connsiteY31" fmla="*/ 1877458 h 1878304"/>
                  <a:gd name="connsiteX32" fmla="*/ 1694078 w 2341010"/>
                  <a:gd name="connsiteY32" fmla="*/ 1689712 h 1878304"/>
                  <a:gd name="connsiteX33" fmla="*/ 1694078 w 2341010"/>
                  <a:gd name="connsiteY33" fmla="*/ 1685346 h 1878304"/>
                  <a:gd name="connsiteX34" fmla="*/ 1737740 w 2341010"/>
                  <a:gd name="connsiteY34" fmla="*/ 1689712 h 1878304"/>
                  <a:gd name="connsiteX35" fmla="*/ 1894923 w 2341010"/>
                  <a:gd name="connsiteY35" fmla="*/ 1501967 h 1878304"/>
                  <a:gd name="connsiteX36" fmla="*/ 1894923 w 2341010"/>
                  <a:gd name="connsiteY36" fmla="*/ 1497600 h 1878304"/>
                  <a:gd name="connsiteX37" fmla="*/ 1938585 w 2341010"/>
                  <a:gd name="connsiteY37" fmla="*/ 1501967 h 1878304"/>
                  <a:gd name="connsiteX38" fmla="*/ 2095767 w 2341010"/>
                  <a:gd name="connsiteY38" fmla="*/ 1314221 h 1878304"/>
                  <a:gd name="connsiteX39" fmla="*/ 2091401 w 2341010"/>
                  <a:gd name="connsiteY39" fmla="*/ 1288024 h 1878304"/>
                  <a:gd name="connsiteX40" fmla="*/ 2183091 w 2341010"/>
                  <a:gd name="connsiteY40" fmla="*/ 1305488 h 1878304"/>
                  <a:gd name="connsiteX41" fmla="*/ 2340273 w 2341010"/>
                  <a:gd name="connsiteY41" fmla="*/ 1117742 h 1878304"/>
                  <a:gd name="connsiteX42" fmla="*/ 2292245 w 2341010"/>
                  <a:gd name="connsiteY42" fmla="*/ 999856 h 187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41010" h="1878304">
                    <a:moveTo>
                      <a:pt x="2292245" y="999856"/>
                    </a:moveTo>
                    <a:lnTo>
                      <a:pt x="1589290" y="397323"/>
                    </a:lnTo>
                    <a:lnTo>
                      <a:pt x="1541262" y="353661"/>
                    </a:lnTo>
                    <a:lnTo>
                      <a:pt x="1239996" y="698589"/>
                    </a:lnTo>
                    <a:cubicBezTo>
                      <a:pt x="1196334" y="750983"/>
                      <a:pt x="1135207" y="781546"/>
                      <a:pt x="1065348" y="785913"/>
                    </a:cubicBezTo>
                    <a:cubicBezTo>
                      <a:pt x="1056616" y="785913"/>
                      <a:pt x="1047884" y="785913"/>
                      <a:pt x="1043517" y="785913"/>
                    </a:cubicBezTo>
                    <a:cubicBezTo>
                      <a:pt x="978025" y="785913"/>
                      <a:pt x="916898" y="764082"/>
                      <a:pt x="873236" y="720420"/>
                    </a:cubicBezTo>
                    <a:cubicBezTo>
                      <a:pt x="764082" y="624364"/>
                      <a:pt x="755349" y="458449"/>
                      <a:pt x="847039" y="349295"/>
                    </a:cubicBezTo>
                    <a:lnTo>
                      <a:pt x="1104644" y="52394"/>
                    </a:lnTo>
                    <a:cubicBezTo>
                      <a:pt x="903800" y="26197"/>
                      <a:pt x="646195" y="130986"/>
                      <a:pt x="379858" y="0"/>
                    </a:cubicBezTo>
                    <a:lnTo>
                      <a:pt x="0" y="628730"/>
                    </a:lnTo>
                    <a:lnTo>
                      <a:pt x="296900" y="973658"/>
                    </a:lnTo>
                    <a:lnTo>
                      <a:pt x="410421" y="842673"/>
                    </a:lnTo>
                    <a:cubicBezTo>
                      <a:pt x="449717" y="794645"/>
                      <a:pt x="510843" y="768448"/>
                      <a:pt x="576336" y="768448"/>
                    </a:cubicBezTo>
                    <a:lnTo>
                      <a:pt x="576336" y="768448"/>
                    </a:lnTo>
                    <a:cubicBezTo>
                      <a:pt x="628730" y="768448"/>
                      <a:pt x="681124" y="785913"/>
                      <a:pt x="720420" y="820842"/>
                    </a:cubicBezTo>
                    <a:cubicBezTo>
                      <a:pt x="768448" y="860138"/>
                      <a:pt x="790279" y="916898"/>
                      <a:pt x="794645" y="978025"/>
                    </a:cubicBezTo>
                    <a:cubicBezTo>
                      <a:pt x="816476" y="969292"/>
                      <a:pt x="842673" y="964926"/>
                      <a:pt x="868870" y="964926"/>
                    </a:cubicBezTo>
                    <a:cubicBezTo>
                      <a:pt x="921264" y="964926"/>
                      <a:pt x="973658" y="982391"/>
                      <a:pt x="1012954" y="1017320"/>
                    </a:cubicBezTo>
                    <a:cubicBezTo>
                      <a:pt x="1060982" y="1060982"/>
                      <a:pt x="1087179" y="1117742"/>
                      <a:pt x="1087179" y="1178869"/>
                    </a:cubicBezTo>
                    <a:cubicBezTo>
                      <a:pt x="1104644" y="1174503"/>
                      <a:pt x="1126475" y="1170137"/>
                      <a:pt x="1143940" y="1170137"/>
                    </a:cubicBezTo>
                    <a:lnTo>
                      <a:pt x="1143940" y="1170137"/>
                    </a:lnTo>
                    <a:cubicBezTo>
                      <a:pt x="1191968" y="1170137"/>
                      <a:pt x="1235629" y="1187601"/>
                      <a:pt x="1274925" y="1218165"/>
                    </a:cubicBezTo>
                    <a:cubicBezTo>
                      <a:pt x="1314221" y="1253094"/>
                      <a:pt x="1336052" y="1301122"/>
                      <a:pt x="1340418" y="1353516"/>
                    </a:cubicBezTo>
                    <a:cubicBezTo>
                      <a:pt x="1353516" y="1349150"/>
                      <a:pt x="1370981" y="1344784"/>
                      <a:pt x="1388446" y="1344784"/>
                    </a:cubicBezTo>
                    <a:lnTo>
                      <a:pt x="1388446" y="1344784"/>
                    </a:lnTo>
                    <a:cubicBezTo>
                      <a:pt x="1432108" y="1344784"/>
                      <a:pt x="1471403" y="1357882"/>
                      <a:pt x="1501966" y="1388446"/>
                    </a:cubicBezTo>
                    <a:cubicBezTo>
                      <a:pt x="1536896" y="1419009"/>
                      <a:pt x="1558727" y="1462671"/>
                      <a:pt x="1563093" y="1506333"/>
                    </a:cubicBezTo>
                    <a:cubicBezTo>
                      <a:pt x="1567459" y="1554361"/>
                      <a:pt x="1549994" y="1598022"/>
                      <a:pt x="1519431" y="1632952"/>
                    </a:cubicBezTo>
                    <a:lnTo>
                      <a:pt x="1370981" y="1803233"/>
                    </a:lnTo>
                    <a:lnTo>
                      <a:pt x="1432108" y="1851261"/>
                    </a:lnTo>
                    <a:cubicBezTo>
                      <a:pt x="1462671" y="1868726"/>
                      <a:pt x="1497600" y="1881824"/>
                      <a:pt x="1536896" y="1877458"/>
                    </a:cubicBezTo>
                    <a:cubicBezTo>
                      <a:pt x="1632952" y="1868726"/>
                      <a:pt x="1702811" y="1785768"/>
                      <a:pt x="1694078" y="1689712"/>
                    </a:cubicBezTo>
                    <a:cubicBezTo>
                      <a:pt x="1694078" y="1689712"/>
                      <a:pt x="1694078" y="1685346"/>
                      <a:pt x="1694078" y="1685346"/>
                    </a:cubicBezTo>
                    <a:cubicBezTo>
                      <a:pt x="1707177" y="1689712"/>
                      <a:pt x="1724642" y="1689712"/>
                      <a:pt x="1737740" y="1689712"/>
                    </a:cubicBezTo>
                    <a:cubicBezTo>
                      <a:pt x="1833796" y="1680980"/>
                      <a:pt x="1903655" y="1598022"/>
                      <a:pt x="1894923" y="1501967"/>
                    </a:cubicBezTo>
                    <a:cubicBezTo>
                      <a:pt x="1894923" y="1501967"/>
                      <a:pt x="1894923" y="1497600"/>
                      <a:pt x="1894923" y="1497600"/>
                    </a:cubicBezTo>
                    <a:cubicBezTo>
                      <a:pt x="1908021" y="1501967"/>
                      <a:pt x="1925486" y="1501967"/>
                      <a:pt x="1938585" y="1501967"/>
                    </a:cubicBezTo>
                    <a:cubicBezTo>
                      <a:pt x="2034641" y="1493234"/>
                      <a:pt x="2104499" y="1410277"/>
                      <a:pt x="2095767" y="1314221"/>
                    </a:cubicBezTo>
                    <a:cubicBezTo>
                      <a:pt x="2095767" y="1305488"/>
                      <a:pt x="2091401" y="1296756"/>
                      <a:pt x="2091401" y="1288024"/>
                    </a:cubicBezTo>
                    <a:cubicBezTo>
                      <a:pt x="2117598" y="1301122"/>
                      <a:pt x="2148161" y="1309855"/>
                      <a:pt x="2183091" y="1305488"/>
                    </a:cubicBezTo>
                    <a:cubicBezTo>
                      <a:pt x="2279147" y="1296756"/>
                      <a:pt x="2349006" y="1213798"/>
                      <a:pt x="2340273" y="1117742"/>
                    </a:cubicBezTo>
                    <a:cubicBezTo>
                      <a:pt x="2344639" y="1069715"/>
                      <a:pt x="2322809" y="1030419"/>
                      <a:pt x="2292245" y="999856"/>
                    </a:cubicBez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sp>
            <p:nvSpPr>
              <p:cNvPr id="20" name="Frihandsfigur: Form 52">
                <a:extLst>
                  <a:ext uri="{FF2B5EF4-FFF2-40B4-BE49-F238E27FC236}">
                    <a16:creationId xmlns:a16="http://schemas.microsoft.com/office/drawing/2014/main" id="{AFE8C6F1-9C6A-4051-9FD4-1A636AFE90E7}"/>
                  </a:ext>
                </a:extLst>
              </p:cNvPr>
              <p:cNvSpPr/>
              <p:nvPr/>
            </p:nvSpPr>
            <p:spPr>
              <a:xfrm>
                <a:off x="9421642" y="2765190"/>
                <a:ext cx="873579" cy="1039494"/>
              </a:xfrm>
              <a:custGeom>
                <a:avLst/>
                <a:gdLst>
                  <a:gd name="connsiteX0" fmla="*/ 873579 w 873579"/>
                  <a:gd name="connsiteY0" fmla="*/ 820842 h 1039494"/>
                  <a:gd name="connsiteX1" fmla="*/ 537383 w 873579"/>
                  <a:gd name="connsiteY1" fmla="*/ 1026053 h 1039494"/>
                  <a:gd name="connsiteX2" fmla="*/ 419496 w 873579"/>
                  <a:gd name="connsiteY2" fmla="*/ 995489 h 1039494"/>
                  <a:gd name="connsiteX3" fmla="*/ 13441 w 873579"/>
                  <a:gd name="connsiteY3" fmla="*/ 323097 h 1039494"/>
                  <a:gd name="connsiteX4" fmla="*/ 44005 w 873579"/>
                  <a:gd name="connsiteY4" fmla="*/ 205211 h 1039494"/>
                  <a:gd name="connsiteX5" fmla="*/ 380201 w 873579"/>
                  <a:gd name="connsiteY5" fmla="*/ 0 h 1039494"/>
                  <a:gd name="connsiteX6" fmla="*/ 873579 w 873579"/>
                  <a:gd name="connsiteY6" fmla="*/ 820842 h 103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579" h="1039494">
                    <a:moveTo>
                      <a:pt x="873579" y="820842"/>
                    </a:moveTo>
                    <a:lnTo>
                      <a:pt x="537383" y="1026053"/>
                    </a:lnTo>
                    <a:cubicBezTo>
                      <a:pt x="498088" y="1052250"/>
                      <a:pt x="441327" y="1039151"/>
                      <a:pt x="419496" y="995489"/>
                    </a:cubicBezTo>
                    <a:lnTo>
                      <a:pt x="13441" y="323097"/>
                    </a:lnTo>
                    <a:cubicBezTo>
                      <a:pt x="-12756" y="283802"/>
                      <a:pt x="343" y="227041"/>
                      <a:pt x="44005" y="205211"/>
                    </a:cubicBezTo>
                    <a:lnTo>
                      <a:pt x="380201" y="0"/>
                    </a:lnTo>
                    <a:lnTo>
                      <a:pt x="873579" y="820842"/>
                    </a:lnTo>
                    <a:close/>
                  </a:path>
                </a:pathLst>
              </a:custGeom>
              <a:grpFill/>
              <a:ln w="4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-123" charset="0"/>
                  <a:ea typeface="ＭＳ Ｐゴシック" pitchFamily="-123" charset="-128"/>
                </a:endParaRPr>
              </a:p>
            </p:txBody>
          </p:sp>
          <p:grpSp>
            <p:nvGrpSpPr>
              <p:cNvPr id="21" name="Grupp 53">
                <a:extLst>
                  <a:ext uri="{FF2B5EF4-FFF2-40B4-BE49-F238E27FC236}">
                    <a16:creationId xmlns:a16="http://schemas.microsoft.com/office/drawing/2014/main" id="{4EE8E6FC-3C1B-428A-963A-8483934C8762}"/>
                  </a:ext>
                </a:extLst>
              </p:cNvPr>
              <p:cNvGrpSpPr/>
              <p:nvPr/>
            </p:nvGrpSpPr>
            <p:grpSpPr>
              <a:xfrm>
                <a:off x="7264103" y="3118200"/>
                <a:ext cx="2489711" cy="1851912"/>
                <a:chOff x="7264103" y="3118200"/>
                <a:chExt cx="2489711" cy="1851912"/>
              </a:xfrm>
              <a:grpFill/>
            </p:grpSpPr>
            <p:sp>
              <p:nvSpPr>
                <p:cNvPr id="22" name="Frihandsfigur: Form 54">
                  <a:extLst>
                    <a:ext uri="{FF2B5EF4-FFF2-40B4-BE49-F238E27FC236}">
                      <a16:creationId xmlns:a16="http://schemas.microsoft.com/office/drawing/2014/main" id="{FC406D33-1C43-4EE6-A473-42A92880AF76}"/>
                    </a:ext>
                  </a:extLst>
                </p:cNvPr>
                <p:cNvSpPr/>
                <p:nvPr/>
              </p:nvSpPr>
              <p:spPr>
                <a:xfrm>
                  <a:off x="8170283" y="4600379"/>
                  <a:ext cx="342143" cy="369733"/>
                </a:xfrm>
                <a:custGeom>
                  <a:avLst/>
                  <a:gdLst>
                    <a:gd name="connsiteX0" fmla="*/ 94664 w 342143"/>
                    <a:gd name="connsiteY0" fmla="*/ 369733 h 369733"/>
                    <a:gd name="connsiteX1" fmla="*/ 29171 w 342143"/>
                    <a:gd name="connsiteY1" fmla="*/ 347902 h 369733"/>
                    <a:gd name="connsiteX2" fmla="*/ 20439 w 342143"/>
                    <a:gd name="connsiteY2" fmla="*/ 225649 h 369733"/>
                    <a:gd name="connsiteX3" fmla="*/ 190720 w 342143"/>
                    <a:gd name="connsiteY3" fmla="*/ 29171 h 369733"/>
                    <a:gd name="connsiteX4" fmla="*/ 312973 w 342143"/>
                    <a:gd name="connsiteY4" fmla="*/ 20439 h 369733"/>
                    <a:gd name="connsiteX5" fmla="*/ 321705 w 342143"/>
                    <a:gd name="connsiteY5" fmla="*/ 142692 h 369733"/>
                    <a:gd name="connsiteX6" fmla="*/ 151424 w 342143"/>
                    <a:gd name="connsiteY6" fmla="*/ 339170 h 369733"/>
                    <a:gd name="connsiteX7" fmla="*/ 94664 w 342143"/>
                    <a:gd name="connsiteY7" fmla="*/ 369733 h 369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2143" h="369733">
                      <a:moveTo>
                        <a:pt x="94664" y="369733"/>
                      </a:moveTo>
                      <a:cubicBezTo>
                        <a:pt x="72833" y="369733"/>
                        <a:pt x="46636" y="365367"/>
                        <a:pt x="29171" y="347902"/>
                      </a:cubicBezTo>
                      <a:cubicBezTo>
                        <a:pt x="-5759" y="317339"/>
                        <a:pt x="-10125" y="260579"/>
                        <a:pt x="20439" y="225649"/>
                      </a:cubicBezTo>
                      <a:lnTo>
                        <a:pt x="190720" y="29171"/>
                      </a:lnTo>
                      <a:cubicBezTo>
                        <a:pt x="221283" y="-5758"/>
                        <a:pt x="278043" y="-10125"/>
                        <a:pt x="312973" y="20439"/>
                      </a:cubicBezTo>
                      <a:cubicBezTo>
                        <a:pt x="347902" y="51002"/>
                        <a:pt x="352268" y="107762"/>
                        <a:pt x="321705" y="142692"/>
                      </a:cubicBezTo>
                      <a:lnTo>
                        <a:pt x="151424" y="339170"/>
                      </a:lnTo>
                      <a:cubicBezTo>
                        <a:pt x="138326" y="356635"/>
                        <a:pt x="116495" y="365367"/>
                        <a:pt x="94664" y="369733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3" name="Frihandsfigur: Form 55">
                  <a:extLst>
                    <a:ext uri="{FF2B5EF4-FFF2-40B4-BE49-F238E27FC236}">
                      <a16:creationId xmlns:a16="http://schemas.microsoft.com/office/drawing/2014/main" id="{865FE2C2-E4A4-4FD4-8982-005EBB7099D1}"/>
                    </a:ext>
                  </a:extLst>
                </p:cNvPr>
                <p:cNvSpPr/>
                <p:nvPr/>
              </p:nvSpPr>
              <p:spPr>
                <a:xfrm>
                  <a:off x="7879984" y="4423600"/>
                  <a:ext cx="416266" cy="447181"/>
                </a:xfrm>
                <a:custGeom>
                  <a:avLst/>
                  <a:gdLst>
                    <a:gd name="connsiteX0" fmla="*/ 118626 w 416266"/>
                    <a:gd name="connsiteY0" fmla="*/ 446090 h 447181"/>
                    <a:gd name="connsiteX1" fmla="*/ 35669 w 416266"/>
                    <a:gd name="connsiteY1" fmla="*/ 419893 h 447181"/>
                    <a:gd name="connsiteX2" fmla="*/ 26936 w 416266"/>
                    <a:gd name="connsiteY2" fmla="*/ 267076 h 447181"/>
                    <a:gd name="connsiteX3" fmla="*/ 227781 w 416266"/>
                    <a:gd name="connsiteY3" fmla="*/ 35669 h 447181"/>
                    <a:gd name="connsiteX4" fmla="*/ 380597 w 416266"/>
                    <a:gd name="connsiteY4" fmla="*/ 26936 h 447181"/>
                    <a:gd name="connsiteX5" fmla="*/ 389330 w 416266"/>
                    <a:gd name="connsiteY5" fmla="*/ 179753 h 447181"/>
                    <a:gd name="connsiteX6" fmla="*/ 188485 w 416266"/>
                    <a:gd name="connsiteY6" fmla="*/ 411161 h 447181"/>
                    <a:gd name="connsiteX7" fmla="*/ 118626 w 416266"/>
                    <a:gd name="connsiteY7" fmla="*/ 446090 h 44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6266" h="447181">
                      <a:moveTo>
                        <a:pt x="118626" y="446090"/>
                      </a:moveTo>
                      <a:cubicBezTo>
                        <a:pt x="88063" y="450456"/>
                        <a:pt x="61866" y="441724"/>
                        <a:pt x="35669" y="419893"/>
                      </a:cubicBezTo>
                      <a:cubicBezTo>
                        <a:pt x="-7993" y="380597"/>
                        <a:pt x="-12359" y="310738"/>
                        <a:pt x="26936" y="267076"/>
                      </a:cubicBezTo>
                      <a:lnTo>
                        <a:pt x="227781" y="35669"/>
                      </a:lnTo>
                      <a:cubicBezTo>
                        <a:pt x="267076" y="-7993"/>
                        <a:pt x="336935" y="-12359"/>
                        <a:pt x="380597" y="26936"/>
                      </a:cubicBezTo>
                      <a:cubicBezTo>
                        <a:pt x="424259" y="66232"/>
                        <a:pt x="428625" y="136091"/>
                        <a:pt x="389330" y="179753"/>
                      </a:cubicBezTo>
                      <a:lnTo>
                        <a:pt x="188485" y="411161"/>
                      </a:lnTo>
                      <a:cubicBezTo>
                        <a:pt x="171020" y="432992"/>
                        <a:pt x="144823" y="446090"/>
                        <a:pt x="118626" y="446090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4" name="Frihandsfigur: Form 56">
                  <a:extLst>
                    <a:ext uri="{FF2B5EF4-FFF2-40B4-BE49-F238E27FC236}">
                      <a16:creationId xmlns:a16="http://schemas.microsoft.com/office/drawing/2014/main" id="{068DA7BB-59D6-4E2B-975F-4CADA0B02DD7}"/>
                    </a:ext>
                  </a:extLst>
                </p:cNvPr>
                <p:cNvSpPr/>
                <p:nvPr/>
              </p:nvSpPr>
              <p:spPr>
                <a:xfrm>
                  <a:off x="7582834" y="4218140"/>
                  <a:ext cx="460426" cy="490837"/>
                </a:xfrm>
                <a:custGeom>
                  <a:avLst/>
                  <a:gdLst>
                    <a:gd name="connsiteX0" fmla="*/ 140706 w 460426"/>
                    <a:gd name="connsiteY0" fmla="*/ 490001 h 490837"/>
                    <a:gd name="connsiteX1" fmla="*/ 44650 w 460426"/>
                    <a:gd name="connsiteY1" fmla="*/ 459438 h 490837"/>
                    <a:gd name="connsiteX2" fmla="*/ 31552 w 460426"/>
                    <a:gd name="connsiteY2" fmla="*/ 276058 h 490837"/>
                    <a:gd name="connsiteX3" fmla="*/ 232396 w 460426"/>
                    <a:gd name="connsiteY3" fmla="*/ 44650 h 490837"/>
                    <a:gd name="connsiteX4" fmla="*/ 415776 w 460426"/>
                    <a:gd name="connsiteY4" fmla="*/ 31552 h 490837"/>
                    <a:gd name="connsiteX5" fmla="*/ 428874 w 460426"/>
                    <a:gd name="connsiteY5" fmla="*/ 214931 h 490837"/>
                    <a:gd name="connsiteX6" fmla="*/ 228030 w 460426"/>
                    <a:gd name="connsiteY6" fmla="*/ 446339 h 490837"/>
                    <a:gd name="connsiteX7" fmla="*/ 140706 w 460426"/>
                    <a:gd name="connsiteY7" fmla="*/ 490001 h 4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0426" h="490837">
                      <a:moveTo>
                        <a:pt x="140706" y="490001"/>
                      </a:moveTo>
                      <a:cubicBezTo>
                        <a:pt x="105777" y="494367"/>
                        <a:pt x="70848" y="481268"/>
                        <a:pt x="44650" y="459438"/>
                      </a:cubicBezTo>
                      <a:cubicBezTo>
                        <a:pt x="-7744" y="411410"/>
                        <a:pt x="-16476" y="328452"/>
                        <a:pt x="31552" y="276058"/>
                      </a:cubicBezTo>
                      <a:lnTo>
                        <a:pt x="232396" y="44650"/>
                      </a:lnTo>
                      <a:cubicBezTo>
                        <a:pt x="280424" y="-7744"/>
                        <a:pt x="363382" y="-16476"/>
                        <a:pt x="415776" y="31552"/>
                      </a:cubicBezTo>
                      <a:cubicBezTo>
                        <a:pt x="468170" y="79580"/>
                        <a:pt x="476902" y="162537"/>
                        <a:pt x="428874" y="214931"/>
                      </a:cubicBezTo>
                      <a:lnTo>
                        <a:pt x="228030" y="446339"/>
                      </a:lnTo>
                      <a:cubicBezTo>
                        <a:pt x="206199" y="472536"/>
                        <a:pt x="171270" y="490001"/>
                        <a:pt x="140706" y="490001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5" name="Frihandsfigur: Form 57">
                  <a:extLst>
                    <a:ext uri="{FF2B5EF4-FFF2-40B4-BE49-F238E27FC236}">
                      <a16:creationId xmlns:a16="http://schemas.microsoft.com/office/drawing/2014/main" id="{D754A04F-02A8-4208-89C3-FFBA53329D4A}"/>
                    </a:ext>
                  </a:extLst>
                </p:cNvPr>
                <p:cNvSpPr/>
                <p:nvPr/>
              </p:nvSpPr>
              <p:spPr>
                <a:xfrm>
                  <a:off x="7264103" y="4026028"/>
                  <a:ext cx="490989" cy="521400"/>
                </a:xfrm>
                <a:custGeom>
                  <a:avLst/>
                  <a:gdLst>
                    <a:gd name="connsiteX0" fmla="*/ 140706 w 490989"/>
                    <a:gd name="connsiteY0" fmla="*/ 520564 h 521400"/>
                    <a:gd name="connsiteX1" fmla="*/ 44650 w 490989"/>
                    <a:gd name="connsiteY1" fmla="*/ 490001 h 521400"/>
                    <a:gd name="connsiteX2" fmla="*/ 31552 w 490989"/>
                    <a:gd name="connsiteY2" fmla="*/ 306621 h 521400"/>
                    <a:gd name="connsiteX3" fmla="*/ 262960 w 490989"/>
                    <a:gd name="connsiteY3" fmla="*/ 44650 h 521400"/>
                    <a:gd name="connsiteX4" fmla="*/ 446339 w 490989"/>
                    <a:gd name="connsiteY4" fmla="*/ 31552 h 521400"/>
                    <a:gd name="connsiteX5" fmla="*/ 459438 w 490989"/>
                    <a:gd name="connsiteY5" fmla="*/ 214932 h 521400"/>
                    <a:gd name="connsiteX6" fmla="*/ 228030 w 490989"/>
                    <a:gd name="connsiteY6" fmla="*/ 476902 h 521400"/>
                    <a:gd name="connsiteX7" fmla="*/ 140706 w 490989"/>
                    <a:gd name="connsiteY7" fmla="*/ 520564 h 52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989" h="521400">
                      <a:moveTo>
                        <a:pt x="140706" y="520564"/>
                      </a:moveTo>
                      <a:cubicBezTo>
                        <a:pt x="105777" y="524930"/>
                        <a:pt x="70848" y="511832"/>
                        <a:pt x="44650" y="490001"/>
                      </a:cubicBezTo>
                      <a:cubicBezTo>
                        <a:pt x="-7744" y="441973"/>
                        <a:pt x="-16476" y="359015"/>
                        <a:pt x="31552" y="306621"/>
                      </a:cubicBezTo>
                      <a:lnTo>
                        <a:pt x="262960" y="44650"/>
                      </a:lnTo>
                      <a:cubicBezTo>
                        <a:pt x="310988" y="-7744"/>
                        <a:pt x="393945" y="-16476"/>
                        <a:pt x="446339" y="31552"/>
                      </a:cubicBezTo>
                      <a:cubicBezTo>
                        <a:pt x="498733" y="79580"/>
                        <a:pt x="507466" y="162537"/>
                        <a:pt x="459438" y="214932"/>
                      </a:cubicBezTo>
                      <a:lnTo>
                        <a:pt x="228030" y="476902"/>
                      </a:lnTo>
                      <a:cubicBezTo>
                        <a:pt x="201833" y="503099"/>
                        <a:pt x="171270" y="516198"/>
                        <a:pt x="140706" y="520564"/>
                      </a:cubicBez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  <p:sp>
              <p:nvSpPr>
                <p:cNvPr id="26" name="Frihandsfigur: Form 58">
                  <a:extLst>
                    <a:ext uri="{FF2B5EF4-FFF2-40B4-BE49-F238E27FC236}">
                      <a16:creationId xmlns:a16="http://schemas.microsoft.com/office/drawing/2014/main" id="{B3B59230-9D5E-4729-B58E-D73E7037D486}"/>
                    </a:ext>
                  </a:extLst>
                </p:cNvPr>
                <p:cNvSpPr/>
                <p:nvPr/>
              </p:nvSpPr>
              <p:spPr>
                <a:xfrm>
                  <a:off x="7906460" y="3118200"/>
                  <a:ext cx="1847354" cy="1026703"/>
                </a:xfrm>
                <a:custGeom>
                  <a:avLst/>
                  <a:gdLst>
                    <a:gd name="connsiteX0" fmla="*/ 1476229 w 1847354"/>
                    <a:gd name="connsiteY0" fmla="*/ 57411 h 1026703"/>
                    <a:gd name="connsiteX1" fmla="*/ 559331 w 1847354"/>
                    <a:gd name="connsiteY1" fmla="*/ 5017 h 1026703"/>
                    <a:gd name="connsiteX2" fmla="*/ 537500 w 1847354"/>
                    <a:gd name="connsiteY2" fmla="*/ 651 h 1026703"/>
                    <a:gd name="connsiteX3" fmla="*/ 389050 w 1847354"/>
                    <a:gd name="connsiteY3" fmla="*/ 57411 h 1026703"/>
                    <a:gd name="connsiteX4" fmla="*/ 44121 w 1847354"/>
                    <a:gd name="connsiteY4" fmla="*/ 450367 h 1026703"/>
                    <a:gd name="connsiteX5" fmla="*/ 61586 w 1847354"/>
                    <a:gd name="connsiteY5" fmla="*/ 694874 h 1026703"/>
                    <a:gd name="connsiteX6" fmla="*/ 192571 w 1847354"/>
                    <a:gd name="connsiteY6" fmla="*/ 738535 h 1026703"/>
                    <a:gd name="connsiteX7" fmla="*/ 310458 w 1847354"/>
                    <a:gd name="connsiteY7" fmla="*/ 677409 h 1026703"/>
                    <a:gd name="connsiteX8" fmla="*/ 668485 w 1847354"/>
                    <a:gd name="connsiteY8" fmla="*/ 266988 h 1026703"/>
                    <a:gd name="connsiteX9" fmla="*/ 1484961 w 1847354"/>
                    <a:gd name="connsiteY9" fmla="*/ 969943 h 1026703"/>
                    <a:gd name="connsiteX10" fmla="*/ 1484961 w 1847354"/>
                    <a:gd name="connsiteY10" fmla="*/ 969943 h 1026703"/>
                    <a:gd name="connsiteX11" fmla="*/ 1484961 w 1847354"/>
                    <a:gd name="connsiteY11" fmla="*/ 969943 h 1026703"/>
                    <a:gd name="connsiteX12" fmla="*/ 1532989 w 1847354"/>
                    <a:gd name="connsiteY12" fmla="*/ 1026703 h 1026703"/>
                    <a:gd name="connsiteX13" fmla="*/ 1847354 w 1847354"/>
                    <a:gd name="connsiteY13" fmla="*/ 664310 h 1026703"/>
                    <a:gd name="connsiteX14" fmla="*/ 1476229 w 1847354"/>
                    <a:gd name="connsiteY14" fmla="*/ 57411 h 102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47354" h="1026703">
                      <a:moveTo>
                        <a:pt x="1476229" y="57411"/>
                      </a:moveTo>
                      <a:cubicBezTo>
                        <a:pt x="1113836" y="188396"/>
                        <a:pt x="851865" y="61777"/>
                        <a:pt x="559331" y="5017"/>
                      </a:cubicBezTo>
                      <a:cubicBezTo>
                        <a:pt x="554965" y="5017"/>
                        <a:pt x="537500" y="651"/>
                        <a:pt x="537500" y="651"/>
                      </a:cubicBezTo>
                      <a:cubicBezTo>
                        <a:pt x="485106" y="-3716"/>
                        <a:pt x="428345" y="13749"/>
                        <a:pt x="389050" y="57411"/>
                      </a:cubicBezTo>
                      <a:lnTo>
                        <a:pt x="44121" y="450367"/>
                      </a:lnTo>
                      <a:cubicBezTo>
                        <a:pt x="-21371" y="524592"/>
                        <a:pt x="-12639" y="633747"/>
                        <a:pt x="61586" y="694874"/>
                      </a:cubicBezTo>
                      <a:cubicBezTo>
                        <a:pt x="100882" y="725437"/>
                        <a:pt x="144544" y="742901"/>
                        <a:pt x="192571" y="738535"/>
                      </a:cubicBezTo>
                      <a:cubicBezTo>
                        <a:pt x="236233" y="734169"/>
                        <a:pt x="279895" y="716704"/>
                        <a:pt x="310458" y="677409"/>
                      </a:cubicBezTo>
                      <a:cubicBezTo>
                        <a:pt x="310458" y="677409"/>
                        <a:pt x="668485" y="266988"/>
                        <a:pt x="668485" y="266988"/>
                      </a:cubicBezTo>
                      <a:lnTo>
                        <a:pt x="1484961" y="969943"/>
                      </a:lnTo>
                      <a:lnTo>
                        <a:pt x="1484961" y="969943"/>
                      </a:lnTo>
                      <a:lnTo>
                        <a:pt x="1484961" y="969943"/>
                      </a:lnTo>
                      <a:cubicBezTo>
                        <a:pt x="1506792" y="991774"/>
                        <a:pt x="1515525" y="1000506"/>
                        <a:pt x="1532989" y="1026703"/>
                      </a:cubicBezTo>
                      <a:lnTo>
                        <a:pt x="1847354" y="664310"/>
                      </a:lnTo>
                      <a:lnTo>
                        <a:pt x="1476229" y="57411"/>
                      </a:lnTo>
                      <a:close/>
                    </a:path>
                  </a:pathLst>
                </a:custGeom>
                <a:grpFill/>
                <a:ln w="43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-123" charset="0"/>
                    <a:ea typeface="ＭＳ Ｐゴシック" pitchFamily="-123" charset="-128"/>
                  </a:endParaRPr>
                </a:p>
              </p:txBody>
            </p:sp>
          </p:grpSp>
        </p:grpSp>
        <p:sp>
          <p:nvSpPr>
            <p:cNvPr id="17" name="Rektangel: rundade hörn 48">
              <a:extLst>
                <a:ext uri="{FF2B5EF4-FFF2-40B4-BE49-F238E27FC236}">
                  <a16:creationId xmlns:a16="http://schemas.microsoft.com/office/drawing/2014/main" id="{155CC1C9-9EB0-4A9E-ABAB-1C428F7FC512}"/>
                </a:ext>
              </a:extLst>
            </p:cNvPr>
            <p:cNvSpPr/>
            <p:nvPr/>
          </p:nvSpPr>
          <p:spPr bwMode="auto">
            <a:xfrm rot="18152652">
              <a:off x="6908842" y="2495913"/>
              <a:ext cx="1089881" cy="585890"/>
            </a:xfrm>
            <a:prstGeom prst="roundRect">
              <a:avLst/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Rektangel 59">
            <a:extLst>
              <a:ext uri="{FF2B5EF4-FFF2-40B4-BE49-F238E27FC236}">
                <a16:creationId xmlns:a16="http://schemas.microsoft.com/office/drawing/2014/main" id="{1298C729-5DF2-4D89-B171-BDE8955C2221}"/>
              </a:ext>
            </a:extLst>
          </p:cNvPr>
          <p:cNvSpPr/>
          <p:nvPr/>
        </p:nvSpPr>
        <p:spPr bwMode="auto">
          <a:xfrm>
            <a:off x="150631" y="6212170"/>
            <a:ext cx="1694487" cy="25920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spc="1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ktangel 68">
            <a:extLst>
              <a:ext uri="{FF2B5EF4-FFF2-40B4-BE49-F238E27FC236}">
                <a16:creationId xmlns:a16="http://schemas.microsoft.com/office/drawing/2014/main" id="{012FF4D9-B726-4E21-A061-2F808191C1FD}"/>
              </a:ext>
            </a:extLst>
          </p:cNvPr>
          <p:cNvSpPr/>
          <p:nvPr/>
        </p:nvSpPr>
        <p:spPr bwMode="auto">
          <a:xfrm>
            <a:off x="6151161" y="6080206"/>
            <a:ext cx="2243551" cy="523133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spc="100" dirty="0">
                <a:solidFill>
                  <a:srgbClr val="FFFFFF"/>
                </a:solidFill>
                <a:latin typeface="Arial"/>
                <a:cs typeface="Arial"/>
              </a:rPr>
              <a:t>DEMONSTRATING CAPABILITY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Rektangel 69">
            <a:extLst>
              <a:ext uri="{FF2B5EF4-FFF2-40B4-BE49-F238E27FC236}">
                <a16:creationId xmlns:a16="http://schemas.microsoft.com/office/drawing/2014/main" id="{33C10B9A-C2E7-4283-B414-839D0632F86E}"/>
              </a:ext>
            </a:extLst>
          </p:cNvPr>
          <p:cNvSpPr/>
          <p:nvPr/>
        </p:nvSpPr>
        <p:spPr bwMode="auto">
          <a:xfrm>
            <a:off x="3069521" y="6203029"/>
            <a:ext cx="2007435" cy="277487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spc="100" dirty="0">
                <a:solidFill>
                  <a:srgbClr val="FFFFFF"/>
                </a:solidFill>
                <a:latin typeface="Arial"/>
                <a:cs typeface="Arial"/>
              </a:rPr>
              <a:t>INVESTIGATING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ktangel 70">
            <a:extLst>
              <a:ext uri="{FF2B5EF4-FFF2-40B4-BE49-F238E27FC236}">
                <a16:creationId xmlns:a16="http://schemas.microsoft.com/office/drawing/2014/main" id="{44691A3B-2DBE-4421-BD4A-744C2AE909D5}"/>
              </a:ext>
            </a:extLst>
          </p:cNvPr>
          <p:cNvSpPr/>
          <p:nvPr/>
        </p:nvSpPr>
        <p:spPr bwMode="auto">
          <a:xfrm>
            <a:off x="9358967" y="5985921"/>
            <a:ext cx="1804749" cy="711699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spc="100" dirty="0">
                <a:solidFill>
                  <a:srgbClr val="FFFFFF"/>
                </a:solidFill>
                <a:latin typeface="Arial"/>
                <a:cs typeface="Arial"/>
              </a:rPr>
              <a:t>OBTAINING COMMITMENT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1" name="Grupp 221">
            <a:extLst>
              <a:ext uri="{FF2B5EF4-FFF2-40B4-BE49-F238E27FC236}">
                <a16:creationId xmlns:a16="http://schemas.microsoft.com/office/drawing/2014/main" id="{2665236C-4B5B-4106-B171-8C77C2C3293C}"/>
              </a:ext>
            </a:extLst>
          </p:cNvPr>
          <p:cNvGrpSpPr/>
          <p:nvPr/>
        </p:nvGrpSpPr>
        <p:grpSpPr>
          <a:xfrm flipH="1">
            <a:off x="5422542" y="6203851"/>
            <a:ext cx="426983" cy="618491"/>
            <a:chOff x="9456498" y="1052186"/>
            <a:chExt cx="847784" cy="1228027"/>
          </a:xfrm>
          <a:effectLst/>
        </p:grpSpPr>
        <p:sp>
          <p:nvSpPr>
            <p:cNvPr id="32" name="Ellips 222">
              <a:extLst>
                <a:ext uri="{FF2B5EF4-FFF2-40B4-BE49-F238E27FC236}">
                  <a16:creationId xmlns:a16="http://schemas.microsoft.com/office/drawing/2014/main" id="{A1C1EA0D-F1AF-4359-8CD5-F2CF7913482B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33" name="Bildobjekt 223">
              <a:extLst>
                <a:ext uri="{FF2B5EF4-FFF2-40B4-BE49-F238E27FC236}">
                  <a16:creationId xmlns:a16="http://schemas.microsoft.com/office/drawing/2014/main" id="{FB0828E7-8755-4F5A-994F-BADBF432E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34" name="Kub 71">
            <a:extLst>
              <a:ext uri="{FF2B5EF4-FFF2-40B4-BE49-F238E27FC236}">
                <a16:creationId xmlns:a16="http://schemas.microsoft.com/office/drawing/2014/main" id="{087DC5F8-E249-4080-869C-1DD423FCCB83}"/>
              </a:ext>
            </a:extLst>
          </p:cNvPr>
          <p:cNvSpPr/>
          <p:nvPr/>
        </p:nvSpPr>
        <p:spPr bwMode="auto">
          <a:xfrm>
            <a:off x="618957" y="932091"/>
            <a:ext cx="3300984" cy="1533303"/>
          </a:xfrm>
          <a:prstGeom prst="cube">
            <a:avLst>
              <a:gd name="adj" fmla="val 7028"/>
            </a:avLst>
          </a:prstGeom>
          <a:solidFill>
            <a:schemeClr val="bg1">
              <a:lumMod val="85000"/>
            </a:schemeClr>
          </a:solidFill>
          <a:ln w="254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200" b="1" spc="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ruta 72">
            <a:extLst>
              <a:ext uri="{FF2B5EF4-FFF2-40B4-BE49-F238E27FC236}">
                <a16:creationId xmlns:a16="http://schemas.microsoft.com/office/drawing/2014/main" id="{A57481F6-3D71-4C6E-8D69-FF306B814D47}"/>
              </a:ext>
            </a:extLst>
          </p:cNvPr>
          <p:cNvSpPr txBox="1"/>
          <p:nvPr/>
        </p:nvSpPr>
        <p:spPr>
          <a:xfrm>
            <a:off x="1498431" y="990371"/>
            <a:ext cx="229727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9600" b="1" dirty="0">
                <a:solidFill>
                  <a:srgbClr val="5BAC26"/>
                </a:solidFill>
                <a:latin typeface="Arial"/>
                <a:ea typeface="ＭＳ Ｐゴシック" pitchFamily="-123" charset="-128"/>
              </a:rPr>
              <a:t>PIN</a:t>
            </a:r>
            <a:endParaRPr lang="en-US" sz="9600" b="1" dirty="0" err="1">
              <a:solidFill>
                <a:srgbClr val="5BAC26"/>
              </a:solidFill>
              <a:latin typeface="Arial"/>
              <a:ea typeface="ＭＳ Ｐゴシック" pitchFamily="-123" charset="-128"/>
            </a:endParaRPr>
          </a:p>
        </p:txBody>
      </p:sp>
      <p:grpSp>
        <p:nvGrpSpPr>
          <p:cNvPr id="36" name="Grupp 73">
            <a:extLst>
              <a:ext uri="{FF2B5EF4-FFF2-40B4-BE49-F238E27FC236}">
                <a16:creationId xmlns:a16="http://schemas.microsoft.com/office/drawing/2014/main" id="{63F9B98A-CA62-4F39-ACB0-4B650C9DEA11}"/>
              </a:ext>
            </a:extLst>
          </p:cNvPr>
          <p:cNvGrpSpPr/>
          <p:nvPr/>
        </p:nvGrpSpPr>
        <p:grpSpPr>
          <a:xfrm>
            <a:off x="747299" y="1137964"/>
            <a:ext cx="847784" cy="1228027"/>
            <a:chOff x="9456498" y="1052186"/>
            <a:chExt cx="847784" cy="1228027"/>
          </a:xfrm>
          <a:effectLst/>
        </p:grpSpPr>
        <p:sp>
          <p:nvSpPr>
            <p:cNvPr id="37" name="Ellips 74">
              <a:extLst>
                <a:ext uri="{FF2B5EF4-FFF2-40B4-BE49-F238E27FC236}">
                  <a16:creationId xmlns:a16="http://schemas.microsoft.com/office/drawing/2014/main" id="{A549E0E2-8536-4721-AEFF-A3A49C50AD39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rgbClr val="5BAC26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38" name="Bildobjekt 75">
              <a:extLst>
                <a:ext uri="{FF2B5EF4-FFF2-40B4-BE49-F238E27FC236}">
                  <a16:creationId xmlns:a16="http://schemas.microsoft.com/office/drawing/2014/main" id="{6874238A-86C3-40AB-BD92-172A4F173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39" name="textruta 8">
            <a:extLst>
              <a:ext uri="{FF2B5EF4-FFF2-40B4-BE49-F238E27FC236}">
                <a16:creationId xmlns:a16="http://schemas.microsoft.com/office/drawing/2014/main" id="{84715D0C-D42F-4493-B6CC-D68F5CE4D1E1}"/>
              </a:ext>
            </a:extLst>
          </p:cNvPr>
          <p:cNvSpPr txBox="1"/>
          <p:nvPr/>
        </p:nvSpPr>
        <p:spPr>
          <a:xfrm>
            <a:off x="1497427" y="986249"/>
            <a:ext cx="97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96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P</a:t>
            </a:r>
            <a:endParaRPr lang="en-US" sz="96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sp>
        <p:nvSpPr>
          <p:cNvPr id="40" name="textruta 9">
            <a:extLst>
              <a:ext uri="{FF2B5EF4-FFF2-40B4-BE49-F238E27FC236}">
                <a16:creationId xmlns:a16="http://schemas.microsoft.com/office/drawing/2014/main" id="{E9A53650-D127-4F29-BA3A-C325E2C654A1}"/>
              </a:ext>
            </a:extLst>
          </p:cNvPr>
          <p:cNvSpPr txBox="1"/>
          <p:nvPr/>
        </p:nvSpPr>
        <p:spPr>
          <a:xfrm>
            <a:off x="2308958" y="986249"/>
            <a:ext cx="97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96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I</a:t>
            </a:r>
            <a:endParaRPr lang="en-US" sz="96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sp>
        <p:nvSpPr>
          <p:cNvPr id="41" name="textruta 10">
            <a:extLst>
              <a:ext uri="{FF2B5EF4-FFF2-40B4-BE49-F238E27FC236}">
                <a16:creationId xmlns:a16="http://schemas.microsoft.com/office/drawing/2014/main" id="{31C3E475-3A94-4632-AD16-66A92289E647}"/>
              </a:ext>
            </a:extLst>
          </p:cNvPr>
          <p:cNvSpPr txBox="1"/>
          <p:nvPr/>
        </p:nvSpPr>
        <p:spPr>
          <a:xfrm>
            <a:off x="2651858" y="986249"/>
            <a:ext cx="97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9600" b="1" dirty="0">
                <a:solidFill>
                  <a:srgbClr val="5BAC26"/>
                </a:solidFill>
                <a:latin typeface="Arial" pitchFamily="-123" charset="0"/>
                <a:ea typeface="ＭＳ Ｐゴシック" pitchFamily="-123" charset="-128"/>
              </a:rPr>
              <a:t>N</a:t>
            </a:r>
            <a:endParaRPr lang="en-US" sz="9600" b="1" dirty="0" err="1">
              <a:solidFill>
                <a:srgbClr val="5BAC26"/>
              </a:solidFill>
              <a:latin typeface="Arial" pitchFamily="-123" charset="0"/>
              <a:ea typeface="ＭＳ Ｐゴシック" pitchFamily="-123" charset="-128"/>
            </a:endParaRPr>
          </a:p>
        </p:txBody>
      </p:sp>
      <p:grpSp>
        <p:nvGrpSpPr>
          <p:cNvPr id="42" name="Grupp 76">
            <a:extLst>
              <a:ext uri="{FF2B5EF4-FFF2-40B4-BE49-F238E27FC236}">
                <a16:creationId xmlns:a16="http://schemas.microsoft.com/office/drawing/2014/main" id="{4BDBA6E5-DC55-4ED8-B166-676161838990}"/>
              </a:ext>
            </a:extLst>
          </p:cNvPr>
          <p:cNvGrpSpPr/>
          <p:nvPr/>
        </p:nvGrpSpPr>
        <p:grpSpPr>
          <a:xfrm>
            <a:off x="744423" y="1137964"/>
            <a:ext cx="847784" cy="1228027"/>
            <a:chOff x="9456498" y="1052186"/>
            <a:chExt cx="847784" cy="1228027"/>
          </a:xfrm>
          <a:effectLst/>
        </p:grpSpPr>
        <p:sp>
          <p:nvSpPr>
            <p:cNvPr id="43" name="Ellips 77">
              <a:extLst>
                <a:ext uri="{FF2B5EF4-FFF2-40B4-BE49-F238E27FC236}">
                  <a16:creationId xmlns:a16="http://schemas.microsoft.com/office/drawing/2014/main" id="{1F74533C-E640-4CF8-9A20-47424C03408E}"/>
                </a:ext>
              </a:extLst>
            </p:cNvPr>
            <p:cNvSpPr/>
            <p:nvPr/>
          </p:nvSpPr>
          <p:spPr bwMode="auto">
            <a:xfrm>
              <a:off x="9805726" y="2098124"/>
              <a:ext cx="182089" cy="182089"/>
            </a:xfrm>
            <a:prstGeom prst="ellipse">
              <a:avLst/>
            </a:prstGeom>
            <a:solidFill>
              <a:srgbClr val="5BAC26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spc="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44" name="Bildobjekt 78">
              <a:extLst>
                <a:ext uri="{FF2B5EF4-FFF2-40B4-BE49-F238E27FC236}">
                  <a16:creationId xmlns:a16="http://schemas.microsoft.com/office/drawing/2014/main" id="{1F497530-7A66-43F7-B9F0-FC5692DC0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272" t="23813" r="31545" b="34941"/>
            <a:stretch/>
          </p:blipFill>
          <p:spPr>
            <a:xfrm>
              <a:off x="9456498" y="1052186"/>
              <a:ext cx="847784" cy="1058635"/>
            </a:xfrm>
            <a:prstGeom prst="rect">
              <a:avLst/>
            </a:prstGeom>
          </p:spPr>
        </p:pic>
      </p:grpSp>
      <p:sp>
        <p:nvSpPr>
          <p:cNvPr id="45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4554042" y="1468196"/>
            <a:ext cx="3006521" cy="239267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spc="100" dirty="0">
                <a:solidFill>
                  <a:srgbClr val="5BAC26"/>
                </a:solidFill>
                <a:latin typeface="Arial"/>
                <a:cs typeface="Arial"/>
              </a:rPr>
              <a:t>SITUATION?</a:t>
            </a:r>
            <a:endParaRPr lang="en-US" sz="3200" b="1" spc="100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6" name="Rektangel 16">
            <a:extLst>
              <a:ext uri="{FF2B5EF4-FFF2-40B4-BE49-F238E27FC236}">
                <a16:creationId xmlns:a16="http://schemas.microsoft.com/office/drawing/2014/main" id="{381E941C-633D-45D7-8438-0D34BF6F54BB}"/>
              </a:ext>
            </a:extLst>
          </p:cNvPr>
          <p:cNvSpPr/>
          <p:nvPr/>
        </p:nvSpPr>
        <p:spPr bwMode="auto">
          <a:xfrm>
            <a:off x="4554042" y="2323704"/>
            <a:ext cx="2805965" cy="239267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spc="100" dirty="0">
                <a:solidFill>
                  <a:srgbClr val="5BAC26"/>
                </a:solidFill>
                <a:latin typeface="Arial"/>
                <a:cs typeface="Arial"/>
              </a:rPr>
              <a:t>PROBLEM?</a:t>
            </a:r>
            <a:endParaRPr lang="en-US" sz="3200" b="1" spc="100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7" name="Rektangel 17">
            <a:extLst>
              <a:ext uri="{FF2B5EF4-FFF2-40B4-BE49-F238E27FC236}">
                <a16:creationId xmlns:a16="http://schemas.microsoft.com/office/drawing/2014/main" id="{39E6E954-4867-4E58-81F8-12687DC5AE0A}"/>
              </a:ext>
            </a:extLst>
          </p:cNvPr>
          <p:cNvSpPr/>
          <p:nvPr/>
        </p:nvSpPr>
        <p:spPr bwMode="auto">
          <a:xfrm>
            <a:off x="4554042" y="3952639"/>
            <a:ext cx="2805965" cy="239267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spc="100" dirty="0">
                <a:solidFill>
                  <a:srgbClr val="5BAC26"/>
                </a:solidFill>
                <a:latin typeface="Arial"/>
                <a:cs typeface="Arial"/>
              </a:rPr>
              <a:t>NEEDS?</a:t>
            </a:r>
            <a:endParaRPr lang="en-US" sz="3200" b="1" spc="100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sp>
        <p:nvSpPr>
          <p:cNvPr id="48" name="Rektangel 18">
            <a:extLst>
              <a:ext uri="{FF2B5EF4-FFF2-40B4-BE49-F238E27FC236}">
                <a16:creationId xmlns:a16="http://schemas.microsoft.com/office/drawing/2014/main" id="{FF33E105-D52F-466C-9025-4000B8AA0C8B}"/>
              </a:ext>
            </a:extLst>
          </p:cNvPr>
          <p:cNvSpPr/>
          <p:nvPr/>
        </p:nvSpPr>
        <p:spPr bwMode="auto">
          <a:xfrm>
            <a:off x="4554042" y="3179176"/>
            <a:ext cx="2805965" cy="239267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3200" b="1" spc="100" dirty="0">
                <a:solidFill>
                  <a:srgbClr val="5BAC26"/>
                </a:solidFill>
                <a:latin typeface="Arial"/>
                <a:cs typeface="Arial"/>
              </a:rPr>
              <a:t>IMPACT?</a:t>
            </a:r>
            <a:endParaRPr lang="en-US" sz="3200" b="1" spc="100" dirty="0">
              <a:solidFill>
                <a:srgbClr val="5BAC26"/>
              </a:solidFill>
              <a:latin typeface="Arial"/>
              <a:cs typeface="Arial"/>
            </a:endParaRPr>
          </a:p>
        </p:txBody>
      </p:sp>
      <p:grpSp>
        <p:nvGrpSpPr>
          <p:cNvPr id="49" name="Grupp 34">
            <a:extLst>
              <a:ext uri="{FF2B5EF4-FFF2-40B4-BE49-F238E27FC236}">
                <a16:creationId xmlns:a16="http://schemas.microsoft.com/office/drawing/2014/main" id="{DDFECD11-BDE5-478C-BEBC-3D11873D7AFE}"/>
              </a:ext>
            </a:extLst>
          </p:cNvPr>
          <p:cNvGrpSpPr/>
          <p:nvPr/>
        </p:nvGrpSpPr>
        <p:grpSpPr>
          <a:xfrm>
            <a:off x="620586" y="2916484"/>
            <a:ext cx="3410823" cy="2680041"/>
            <a:chOff x="1731996" y="10886"/>
            <a:chExt cx="8728008" cy="6858000"/>
          </a:xfrm>
        </p:grpSpPr>
        <p:pic>
          <p:nvPicPr>
            <p:cNvPr id="50" name="Bildobjekt 35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E075078D-B43F-4663-9CF5-34D441CE8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51" name="Bildobjekt 36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4752953E-ABBB-4475-9BAB-E88A20DE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2" name="Bildobjekt 37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36FD691D-91E7-4224-84EC-B9F447E86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53" name="Bildobjekt 38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21F566C2-2CF2-44DC-BA95-FE94DD2A0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5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7481645" y="1468196"/>
            <a:ext cx="4460289" cy="26298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is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b="1" spc="100" dirty="0">
                <a:solidFill>
                  <a:srgbClr val="000000"/>
                </a:solidFill>
                <a:latin typeface="Arial"/>
                <a:cs typeface="Arial"/>
              </a:rPr>
              <a:t>situation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400" spc="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7481644" y="2323704"/>
            <a:ext cx="4460289" cy="26298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b="1" spc="100" dirty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is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causing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400" spc="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7481644" y="3179176"/>
            <a:ext cx="4460289" cy="26298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does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b="1" spc="100" dirty="0" err="1">
                <a:solidFill>
                  <a:srgbClr val="000000"/>
                </a:solidFill>
                <a:latin typeface="Arial"/>
                <a:cs typeface="Arial"/>
              </a:rPr>
              <a:t>impact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400" spc="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ktangel 15">
            <a:extLst>
              <a:ext uri="{FF2B5EF4-FFF2-40B4-BE49-F238E27FC236}">
                <a16:creationId xmlns:a16="http://schemas.microsoft.com/office/drawing/2014/main" id="{46963601-9CFD-4F0A-9EBA-02C6E888A28F}"/>
              </a:ext>
            </a:extLst>
          </p:cNvPr>
          <p:cNvSpPr/>
          <p:nvPr/>
        </p:nvSpPr>
        <p:spPr bwMode="auto">
          <a:xfrm>
            <a:off x="7481644" y="3952639"/>
            <a:ext cx="4460289" cy="262984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What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do </a:t>
            </a:r>
            <a:r>
              <a:rPr lang="sv-SE" sz="2400" spc="1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sv-SE" sz="2400" b="1" spc="100" dirty="0" err="1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lang="sv-SE" sz="2400" spc="1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400" spc="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/>
              <a:t>Breakout room: Follow-up on SMART-goal 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67" b="0" dirty="0"/>
              <a:t>Discuss your </a:t>
            </a:r>
            <a:r>
              <a:rPr lang="sv-SE" sz="2667" dirty="0"/>
              <a:t>SMART-goal progress </a:t>
            </a:r>
            <a:r>
              <a:rPr lang="sv-SE" sz="2667" b="0" dirty="0"/>
              <a:t>and/or what you have worked/practiced on </a:t>
            </a:r>
            <a:r>
              <a:rPr lang="sv-SE" sz="2667" b="0" dirty="0" err="1"/>
              <a:t>regarding</a:t>
            </a:r>
            <a:r>
              <a:rPr lang="sv-SE" sz="2667" b="0" dirty="0"/>
              <a:t> </a:t>
            </a:r>
            <a:r>
              <a:rPr lang="sv-SE" sz="2667" dirty="0"/>
              <a:t>SPIN </a:t>
            </a:r>
            <a:r>
              <a:rPr lang="sv-SE" sz="2667" b="0" dirty="0" err="1"/>
              <a:t>since</a:t>
            </a:r>
            <a:r>
              <a:rPr lang="sv-SE" sz="2667" b="0" dirty="0"/>
              <a:t> 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practice</a:t>
            </a:r>
            <a:r>
              <a:rPr lang="sv-SE" sz="2667" b="0" dirty="0"/>
              <a:t> </a:t>
            </a:r>
            <a:r>
              <a:rPr lang="sv-SE" sz="2667" b="0" dirty="0" err="1"/>
              <a:t>your</a:t>
            </a:r>
            <a:r>
              <a:rPr lang="sv-SE" sz="2667" b="0" dirty="0"/>
              <a:t> new </a:t>
            </a:r>
            <a:r>
              <a:rPr lang="sv-SE" sz="2667" b="0" dirty="0" err="1"/>
              <a:t>skills</a:t>
            </a:r>
            <a:r>
              <a:rPr lang="sv-SE" sz="2667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did</a:t>
            </a:r>
            <a:r>
              <a:rPr lang="sv-SE" sz="2667" b="0" dirty="0"/>
              <a:t> it go? </a:t>
            </a: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was</a:t>
            </a:r>
            <a:r>
              <a:rPr lang="sv-SE" sz="2667" b="0" dirty="0"/>
              <a:t> the </a:t>
            </a:r>
            <a:r>
              <a:rPr lang="sv-SE" sz="2667" b="0" dirty="0" err="1"/>
              <a:t>outcome</a:t>
            </a:r>
            <a:r>
              <a:rPr lang="sv-SE" sz="2667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learned</a:t>
            </a:r>
            <a:r>
              <a:rPr lang="sv-SE" sz="2667" b="0" dirty="0"/>
              <a:t>? </a:t>
            </a:r>
          </a:p>
          <a:p>
            <a:pPr marL="0" indent="0">
              <a:buNone/>
            </a:pPr>
            <a:endParaRPr lang="sv-SE" sz="2667" b="0" dirty="0"/>
          </a:p>
          <a:p>
            <a:pPr marL="0" indent="0">
              <a:buNone/>
            </a:pPr>
            <a:r>
              <a:rPr lang="sv-SE" sz="2667" b="0" dirty="0"/>
              <a:t>You will be 2 persons/room and you have 5 min. </a:t>
            </a:r>
            <a:r>
              <a:rPr lang="en-US" sz="2667" b="0" i="1" dirty="0"/>
              <a:t>(If you haven’t met before, BRIEFLY yourselves</a:t>
            </a:r>
          </a:p>
          <a:p>
            <a:pPr marL="0" indent="0">
              <a:buNone/>
            </a:pPr>
            <a:endParaRPr lang="sv-SE" sz="2667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0" y="6858000"/>
            <a:ext cx="11752980" cy="471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444301"/>
            <a:ext cx="12191999" cy="1446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783" indent="-685783" algn="ctr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733" b="1" dirty="0">
                <a:ln w="0"/>
                <a:solidFill>
                  <a:srgbClr val="D53D20"/>
                </a:solidFill>
                <a:latin typeface="Arial"/>
              </a:rPr>
              <a:t>What are the main points in this course? </a:t>
            </a:r>
          </a:p>
          <a:p>
            <a:pPr marL="685783" indent="-685783" algn="ctr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733" b="1" dirty="0">
                <a:ln w="0"/>
                <a:solidFill>
                  <a:srgbClr val="D53D20"/>
                </a:solidFill>
                <a:latin typeface="Arial"/>
              </a:rPr>
              <a:t>What did you learn?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64" y="1043402"/>
            <a:ext cx="7861071" cy="2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30" y="3785049"/>
            <a:ext cx="2654350" cy="2176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47" y="173818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47" y="3560459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" y="173818"/>
            <a:ext cx="5567999" cy="31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5946" y="1332679"/>
            <a:ext cx="3843663" cy="4200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NEGOTIATION 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Build strong relationships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b="1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Show</a:t>
            </a:r>
            <a:r>
              <a:rPr lang="en-US" dirty="0"/>
              <a:t> the value that makes </a:t>
            </a:r>
            <a:br>
              <a:rPr lang="en-US" dirty="0"/>
            </a:br>
            <a:r>
              <a:rPr lang="en-US" dirty="0"/>
              <a:t>them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Never give anything away </a:t>
            </a:r>
            <a:r>
              <a:rPr lang="en-US" dirty="0"/>
              <a:t>without asking for something </a:t>
            </a:r>
            <a:br>
              <a:rPr lang="en-US" dirty="0"/>
            </a:br>
            <a:r>
              <a:rPr lang="en-US" dirty="0"/>
              <a:t>in return (offer alternatives)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Focus on </a:t>
            </a:r>
            <a:r>
              <a:rPr lang="en-US" b="1" i="1" dirty="0"/>
              <a:t>their</a:t>
            </a:r>
            <a:r>
              <a:rPr lang="en-US" b="1" dirty="0"/>
              <a:t> red line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Don’t drip</a:t>
            </a:r>
            <a:r>
              <a:rPr lang="en-US" dirty="0"/>
              <a:t>!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Use your </a:t>
            </a:r>
            <a:r>
              <a:rPr lang="en-US" b="1" dirty="0"/>
              <a:t>BATNA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act with dignity</a:t>
            </a:r>
          </a:p>
        </p:txBody>
      </p:sp>
    </p:spTree>
    <p:extLst>
      <p:ext uri="{BB962C8B-B14F-4D97-AF65-F5344CB8AC3E}">
        <p14:creationId xmlns:p14="http://schemas.microsoft.com/office/powerpoint/2010/main" val="41188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24447"/>
            <a:ext cx="12192000" cy="307776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6400" b="1" dirty="0">
                <a:ln w="0"/>
                <a:solidFill>
                  <a:srgbClr val="D53D20"/>
                </a:solidFill>
                <a:latin typeface="Arial"/>
              </a:rPr>
              <a:t>What </a:t>
            </a:r>
            <a:r>
              <a:rPr lang="en-US" sz="6400" b="1" dirty="0">
                <a:ln w="0"/>
                <a:solidFill>
                  <a:srgbClr val="000000"/>
                </a:solidFill>
                <a:latin typeface="Arial"/>
              </a:rPr>
              <a:t>question/s</a:t>
            </a:r>
            <a:r>
              <a:rPr lang="en-US" sz="6400" b="1" dirty="0">
                <a:ln w="0"/>
                <a:solidFill>
                  <a:srgbClr val="D53D20"/>
                </a:solidFill>
                <a:latin typeface="Arial"/>
              </a:rPr>
              <a:t> are you sitting with right now about Negotiation?</a:t>
            </a:r>
          </a:p>
        </p:txBody>
      </p:sp>
    </p:spTree>
    <p:extLst>
      <p:ext uri="{BB962C8B-B14F-4D97-AF65-F5344CB8AC3E}">
        <p14:creationId xmlns:p14="http://schemas.microsoft.com/office/powerpoint/2010/main" val="10726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2.xml><?xml version="1.0" encoding="utf-8"?>
<a:theme xmlns:a="http://schemas.openxmlformats.org/drawingml/2006/main" name="1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3.xml><?xml version="1.0" encoding="utf-8"?>
<a:theme xmlns:a="http://schemas.openxmlformats.org/drawingml/2006/main" name="2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2712</Words>
  <Application>Microsoft Office PowerPoint</Application>
  <PresentationFormat>Widescreen</PresentationFormat>
  <Paragraphs>432</Paragraphs>
  <Slides>26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Wingdings</vt:lpstr>
      <vt:lpstr>NCAB Template_20150320</vt:lpstr>
      <vt:lpstr>1_NCAB Template_20150320</vt:lpstr>
      <vt:lpstr>2_NCAB Template_20150320</vt:lpstr>
      <vt:lpstr>Focus on Performance Crawl – Walk – Run</vt:lpstr>
      <vt:lpstr>Focus on Performance Crawl – Walk – Run</vt:lpstr>
      <vt:lpstr>Guidelines</vt:lpstr>
      <vt:lpstr>SPIN What did we  learn last time?</vt:lpstr>
      <vt:lpstr>PowerPoint Presentation</vt:lpstr>
      <vt:lpstr>Breakout room: Follow-up on SMART-goal </vt:lpstr>
      <vt:lpstr>PowerPoint Presentation</vt:lpstr>
      <vt:lpstr>PowerPoint Presentation</vt:lpstr>
      <vt:lpstr>PowerPoint Presentation</vt:lpstr>
      <vt:lpstr>PowerPoint Presentation</vt:lpstr>
      <vt:lpstr>Breakout room</vt:lpstr>
      <vt:lpstr>PowerPoint Presentation</vt:lpstr>
      <vt:lpstr>PowerPoint Presentation</vt:lpstr>
      <vt:lpstr>Breakout room – Deal or no deal?</vt:lpstr>
      <vt:lpstr>PowerPoint Presentation</vt:lpstr>
      <vt:lpstr>PowerPoint Presentation</vt:lpstr>
      <vt:lpstr>Breakout room: Negotiation with customer</vt:lpstr>
      <vt:lpstr>Person 1: Customer 1.  Customer: Pick one of the customer situations (don’t tell which). 2.  NCAB: Start your quote follow-up! Use the cheat-sheet to negotiate.       Roleplay for about 5 min.  3.  Coach: Give feedback to NCAB. Use the cheat-sheet as a checklist.  4.  Rotate! </vt:lpstr>
      <vt:lpstr>Person 2: NCAB 1.  Customer: Pick one of the customer situations (don’t tell which). 2.  NCAB: Start your quote follow-up! Use the cheat-sheet to negotiate.       Roleplay for about 5 min.  3.  Coach: Give feedback to NCAB. Use the cheat-sheet as a checklist.  4.  Rotate! </vt:lpstr>
      <vt:lpstr>Negotiation with factory – Part 1</vt:lpstr>
      <vt:lpstr>Negotiation with factory – Part 2</vt:lpstr>
      <vt:lpstr>Negotiating with factories – some tips </vt:lpstr>
      <vt:lpstr>PowerPoint Presentation</vt:lpstr>
      <vt:lpstr>Focus on Performance Crawl – Walk – Run</vt:lpstr>
      <vt:lpstr>Next clinic (Feb 9): ”How to pick the right factory” with Cecilia Snell, GF </vt:lpstr>
      <vt:lpstr>My SMART-goal until next time – How will you practice IRL? Crawl – Walk – Run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$2+ Million Fluke Opportunity</dc:title>
  <dc:creator>Samuel Thompson</dc:creator>
  <cp:lastModifiedBy>Frida Rudolfsson</cp:lastModifiedBy>
  <cp:revision>317</cp:revision>
  <dcterms:created xsi:type="dcterms:W3CDTF">2021-05-13T08:50:23Z</dcterms:created>
  <dcterms:modified xsi:type="dcterms:W3CDTF">2022-01-13T13:32:58Z</dcterms:modified>
</cp:coreProperties>
</file>