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984" r:id="rId3"/>
    <p:sldId id="985" r:id="rId4"/>
    <p:sldId id="836" r:id="rId5"/>
    <p:sldId id="986" r:id="rId6"/>
    <p:sldId id="987" r:id="rId7"/>
    <p:sldId id="988" r:id="rId8"/>
    <p:sldId id="996" r:id="rId9"/>
    <p:sldId id="997" r:id="rId10"/>
    <p:sldId id="989" r:id="rId11"/>
    <p:sldId id="990" r:id="rId12"/>
    <p:sldId id="995" r:id="rId13"/>
    <p:sldId id="966" r:id="rId14"/>
    <p:sldId id="967" r:id="rId15"/>
    <p:sldId id="998" r:id="rId16"/>
    <p:sldId id="1000" r:id="rId17"/>
    <p:sldId id="1001" r:id="rId18"/>
    <p:sldId id="981" r:id="rId19"/>
    <p:sldId id="982" r:id="rId20"/>
    <p:sldId id="1002" r:id="rId21"/>
    <p:sldId id="1005" r:id="rId22"/>
    <p:sldId id="1004" r:id="rId23"/>
  </p:sldIdLst>
  <p:sldSz cx="9144000" cy="5143500" type="screen16x9"/>
  <p:notesSz cx="6797675" cy="99282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5CF"/>
    <a:srgbClr val="D2E4CE"/>
    <a:srgbClr val="EAF3E8"/>
    <a:srgbClr val="EAF2E8"/>
    <a:srgbClr val="F7E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4" autoAdjust="0"/>
    <p:restoredTop sz="92093" autoAdjust="0"/>
  </p:normalViewPr>
  <p:slideViewPr>
    <p:cSldViewPr snapToGrid="0" showGuides="1">
      <p:cViewPr varScale="1">
        <p:scale>
          <a:sx n="173" d="100"/>
          <a:sy n="173" d="100"/>
        </p:scale>
        <p:origin x="31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368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3" d="100"/>
          <a:sy n="143" d="100"/>
        </p:scale>
        <p:origin x="3072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0E71B65-4600-404D-A1DF-9266FE05EF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8885BE-52AB-8848-8673-F00A7FDE46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024E-2EE3-7F44-B53D-062305E70440}" type="datetimeFigureOut">
              <a:rPr lang="sv-SE" smtClean="0"/>
              <a:t>2021-12-09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DEBEB9A-351A-0941-8241-3B7D0911C9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7A94AC-C1B8-3648-B6CD-C0558619AE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F8744-BF7C-064A-A19F-87D97837E1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38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24569-7686-4012-B726-534252C8B852}" type="datetimeFigureOut">
              <a:rPr lang="sv-SE" smtClean="0"/>
              <a:t>2021-12-09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BA60-79F1-45EA-BC54-50464D1624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81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7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Features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facts about NCAB.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*what the features do.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why this *could be important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BA60-79F1-45EA-BC54-50464D16240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9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Features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facts about NCAB.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*what the features do.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why this *could be important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BA60-79F1-45EA-BC54-50464D16240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99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Features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facts about NCAB.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*what the features do.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why this *could be important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BA60-79F1-45EA-BC54-50464D16240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08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9144000" cy="4382691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900" i="0" u="none" strike="noStrike" kern="0" cap="none" spc="7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3428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4351731"/>
            <a:ext cx="9151200" cy="79177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2295000"/>
            <a:ext cx="8244000" cy="1790700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7" y="4506869"/>
            <a:ext cx="1464016" cy="5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5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9144000" cy="4382691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900" i="0" u="none" strike="noStrike" kern="0" cap="none" spc="7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34288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4351731"/>
            <a:ext cx="9151200" cy="79177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2295000"/>
            <a:ext cx="8244000" cy="1790700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8" y="4506870"/>
            <a:ext cx="1464016" cy="5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648000"/>
            <a:ext cx="8244000" cy="621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50000" y="270000"/>
            <a:ext cx="8244000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1" cap="all" baseline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06" y="1458003"/>
            <a:ext cx="8244001" cy="3294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59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6" y="648000"/>
            <a:ext cx="8244001" cy="621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95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6" y="270000"/>
            <a:ext cx="8244001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0006" y="1458004"/>
            <a:ext cx="8244001" cy="3294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9" y="4768969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900" i="0" u="none" strike="noStrike" kern="0" cap="none" spc="75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34288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6" y="270000"/>
            <a:ext cx="8244001" cy="432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9" y="4768969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1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06" y="270000"/>
            <a:ext cx="8244001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1" cap="all" baseline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932" y="1464144"/>
            <a:ext cx="4032000" cy="3294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999" y="1464144"/>
            <a:ext cx="4032000" cy="3294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2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6" y="270000"/>
            <a:ext cx="8244001" cy="432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3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6" y="270000"/>
            <a:ext cx="8244001" cy="432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50006" y="1458004"/>
            <a:ext cx="8244001" cy="329400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1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86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648000"/>
            <a:ext cx="8244000" cy="62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50000" y="270000"/>
            <a:ext cx="8244000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1" cap="all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02" y="1458001"/>
            <a:ext cx="8244001" cy="3294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 Insert Header and footer to change text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4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0E90-4788-4548-ACBC-D5F95280B120}" type="datetimeFigureOut">
              <a:rPr lang="sv-SE" smtClean="0"/>
              <a:t>2021-12-09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E602-7609-4AA5-A16F-50E84BFF9D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56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648000"/>
            <a:ext cx="8244000" cy="621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50000" y="270000"/>
            <a:ext cx="8244000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1" cap="all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05" y="1458003"/>
            <a:ext cx="8244001" cy="3037498"/>
          </a:xfrm>
        </p:spPr>
        <p:txBody>
          <a:bodyPr>
            <a:normAutofit/>
          </a:bodyPr>
          <a:lstStyle>
            <a:lvl1pPr marL="342892" indent="-342892">
              <a:buFontTx/>
              <a:buBlip>
                <a:blip r:embed="rId2"/>
              </a:buBlip>
              <a:defRPr sz="24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316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5" y="648000"/>
            <a:ext cx="8244001" cy="621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5" y="270000"/>
            <a:ext cx="8244001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0005" y="1458003"/>
            <a:ext cx="8244001" cy="3037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8" y="4768968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5EF546-8DA5-C248-9062-AA1DA8DC40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sv-SE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5" y="648000"/>
            <a:ext cx="8244001" cy="621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5" y="270000"/>
            <a:ext cx="8244001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0005" y="1458003"/>
            <a:ext cx="3918795" cy="303749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8" y="4768968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900" i="0" u="none" strike="noStrike" kern="0" cap="none" spc="75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34289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5" y="270000"/>
            <a:ext cx="8244001" cy="432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8" y="4768968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05" y="270000"/>
            <a:ext cx="8244001" cy="4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1" cap="all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932" y="1464144"/>
            <a:ext cx="4032000" cy="30313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999" y="1464144"/>
            <a:ext cx="4032000" cy="30313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69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5" y="270000"/>
            <a:ext cx="8244001" cy="432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885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5" y="270000"/>
            <a:ext cx="8244001" cy="432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cap="all" baseline="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50005" y="1458003"/>
            <a:ext cx="8244001" cy="303749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/>
              <a:t>Klicka på ikonen för att lägga till ett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6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32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5" y="0"/>
            <a:ext cx="9143999" cy="51435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marL="0" marR="0" lvl="0" indent="0" algn="ctr" defTabSz="342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0" cap="none" spc="75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648000"/>
            <a:ext cx="8244000" cy="62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458000"/>
            <a:ext cx="8244000" cy="303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77888" marR="0" lvl="1" indent="-342892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två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65069" y="4805737"/>
            <a:ext cx="4860000" cy="2353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64874" y="4805737"/>
            <a:ext cx="329126" cy="2353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8" y="4768968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1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9" r:id="rId5"/>
    <p:sldLayoutId id="2147483664" r:id="rId6"/>
    <p:sldLayoutId id="2147483666" r:id="rId7"/>
    <p:sldLayoutId id="2147483670" r:id="rId8"/>
    <p:sldLayoutId id="2147483667" r:id="rId9"/>
  </p:sldLayoutIdLs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685783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Tx/>
        <a:buBlip>
          <a:blip r:embed="rId11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77888" marR="0" indent="-342892" algn="l" defTabSz="685783" rtl="0" eaLnBrk="1" fontAlgn="auto" latinLnBrk="0" hangingPunct="1">
        <a:lnSpc>
          <a:spcPct val="120000"/>
        </a:lnSpc>
        <a:spcBef>
          <a:spcPts val="0"/>
        </a:spcBef>
        <a:spcAft>
          <a:spcPts val="750"/>
        </a:spcAft>
        <a:buClrTx/>
        <a:buSzTx/>
        <a:buFontTx/>
        <a:buBlip>
          <a:blip r:embed="rId11"/>
        </a:buBlip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7162" indent="-257168" algn="l" defTabSz="685783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Tx/>
        <a:buBlip>
          <a:blip r:embed="rId11"/>
        </a:buBlip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62159" indent="-257168" algn="l" defTabSz="685783" rtl="0" eaLnBrk="1" latinLnBrk="0" hangingPunct="1">
        <a:lnSpc>
          <a:spcPct val="12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797155" indent="-257168" algn="l" defTabSz="685783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932152" indent="-25716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067148" indent="-25716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202145" indent="-25716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141" indent="-257168" algn="l" defTabSz="6857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151" userDrawn="1">
          <p15:clr>
            <a:srgbClr val="F26B43"/>
          </p15:clr>
        </p15:guide>
        <p15:guide id="4" orient="horz" pos="911" userDrawn="1">
          <p15:clr>
            <a:srgbClr val="F26B43"/>
          </p15:clr>
        </p15:guide>
        <p15:guide id="5" orient="horz" pos="2993" userDrawn="1">
          <p15:clr>
            <a:srgbClr val="F26B43"/>
          </p15:clr>
        </p15:guide>
        <p15:guide id="6" pos="274" userDrawn="1">
          <p15:clr>
            <a:srgbClr val="F26B43"/>
          </p15:clr>
        </p15:guide>
        <p15:guide id="7" pos="5479" userDrawn="1">
          <p15:clr>
            <a:srgbClr val="F26B43"/>
          </p15:clr>
        </p15:guide>
        <p15:guide id="8" orient="horz" pos="401" userDrawn="1">
          <p15:clr>
            <a:srgbClr val="F26B43"/>
          </p15:clr>
        </p15:guide>
        <p15:guide id="9" orient="horz" pos="803" userDrawn="1">
          <p15:clr>
            <a:srgbClr val="F26B43"/>
          </p15:clr>
        </p15:guide>
        <p15:guide id="10" pos="3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6" y="0"/>
            <a:ext cx="9143999" cy="51435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342884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900" b="1" kern="0" spc="75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648000"/>
            <a:ext cx="8244000" cy="62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458000"/>
            <a:ext cx="8244000" cy="329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34000" y="4805737"/>
            <a:ext cx="4860000" cy="2353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3805" y="4805737"/>
            <a:ext cx="329126" cy="2353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9" y="4768969"/>
            <a:ext cx="688975" cy="2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dt="0"/>
  <p:txStyles>
    <p:titleStyle>
      <a:lvl1pPr algn="l" defTabSz="685766" rtl="0" eaLnBrk="1" latinLnBrk="0" hangingPunct="1">
        <a:lnSpc>
          <a:spcPct val="100000"/>
        </a:lnSpc>
        <a:spcBef>
          <a:spcPct val="0"/>
        </a:spcBef>
        <a:buNone/>
        <a:defRPr sz="195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685766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77876" indent="-342884" algn="l" defTabSz="685766" rtl="0" eaLnBrk="1" latinLnBrk="0" hangingPunct="1">
        <a:lnSpc>
          <a:spcPct val="12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7149" indent="-257162" algn="l" defTabSz="685766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62143" indent="-257162" algn="l" defTabSz="685766" rtl="0" eaLnBrk="1" latinLnBrk="0" hangingPunct="1">
        <a:lnSpc>
          <a:spcPct val="12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797135" indent="-257162" algn="l" defTabSz="685766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932129" indent="-257162" algn="l" defTabSz="685766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067121" indent="-257162" algn="l" defTabSz="685766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202115" indent="-257162" algn="l" defTabSz="685766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108" indent="-257162" algn="l" defTabSz="685766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ymahr.net/nca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jpeg"/><Relationship Id="rId17" Type="http://schemas.openxmlformats.org/officeDocument/2006/relationships/image" Target="../media/image11.jpeg"/><Relationship Id="rId2" Type="http://schemas.openxmlformats.org/officeDocument/2006/relationships/image" Target="../media/image8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19" Type="http://schemas.openxmlformats.org/officeDocument/2006/relationships/image" Target="../media/image13.jpeg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sosceles Triangle 118"/>
          <p:cNvSpPr/>
          <p:nvPr/>
        </p:nvSpPr>
        <p:spPr>
          <a:xfrm rot="2463209">
            <a:off x="7083430" y="-487045"/>
            <a:ext cx="2546325" cy="1494330"/>
          </a:xfrm>
          <a:custGeom>
            <a:avLst/>
            <a:gdLst>
              <a:gd name="connsiteX0" fmla="*/ 0 w 2496538"/>
              <a:gd name="connsiteY0" fmla="*/ 1741512 h 1741512"/>
              <a:gd name="connsiteX1" fmla="*/ 2037325 w 2496538"/>
              <a:gd name="connsiteY1" fmla="*/ 0 h 1741512"/>
              <a:gd name="connsiteX2" fmla="*/ 2496538 w 2496538"/>
              <a:gd name="connsiteY2" fmla="*/ 1741512 h 1741512"/>
              <a:gd name="connsiteX3" fmla="*/ 0 w 2496538"/>
              <a:gd name="connsiteY3" fmla="*/ 1741512 h 1741512"/>
              <a:gd name="connsiteX0" fmla="*/ 0 w 2755341"/>
              <a:gd name="connsiteY0" fmla="*/ 1741512 h 1741512"/>
              <a:gd name="connsiteX1" fmla="*/ 2037325 w 2755341"/>
              <a:gd name="connsiteY1" fmla="*/ 0 h 1741512"/>
              <a:gd name="connsiteX2" fmla="*/ 2755341 w 2755341"/>
              <a:gd name="connsiteY2" fmla="*/ 864580 h 1741512"/>
              <a:gd name="connsiteX3" fmla="*/ 0 w 2755341"/>
              <a:gd name="connsiteY3" fmla="*/ 1741512 h 1741512"/>
              <a:gd name="connsiteX0" fmla="*/ 0 w 2891119"/>
              <a:gd name="connsiteY0" fmla="*/ 1741512 h 1741512"/>
              <a:gd name="connsiteX1" fmla="*/ 2037325 w 2891119"/>
              <a:gd name="connsiteY1" fmla="*/ 0 h 1741512"/>
              <a:gd name="connsiteX2" fmla="*/ 2891119 w 2891119"/>
              <a:gd name="connsiteY2" fmla="*/ 999702 h 1741512"/>
              <a:gd name="connsiteX3" fmla="*/ 0 w 2891119"/>
              <a:gd name="connsiteY3" fmla="*/ 1741512 h 1741512"/>
              <a:gd name="connsiteX0" fmla="*/ 0 w 2672503"/>
              <a:gd name="connsiteY0" fmla="*/ 1587310 h 1587310"/>
              <a:gd name="connsiteX1" fmla="*/ 1818709 w 2672503"/>
              <a:gd name="connsiteY1" fmla="*/ 0 h 1587310"/>
              <a:gd name="connsiteX2" fmla="*/ 2672503 w 2672503"/>
              <a:gd name="connsiteY2" fmla="*/ 999702 h 1587310"/>
              <a:gd name="connsiteX3" fmla="*/ 0 w 2672503"/>
              <a:gd name="connsiteY3" fmla="*/ 1587310 h 1587310"/>
              <a:gd name="connsiteX0" fmla="*/ 0 w 2555477"/>
              <a:gd name="connsiteY0" fmla="*/ 1503487 h 1503487"/>
              <a:gd name="connsiteX1" fmla="*/ 1701683 w 2555477"/>
              <a:gd name="connsiteY1" fmla="*/ 0 h 1503487"/>
              <a:gd name="connsiteX2" fmla="*/ 2555477 w 2555477"/>
              <a:gd name="connsiteY2" fmla="*/ 999702 h 1503487"/>
              <a:gd name="connsiteX3" fmla="*/ 0 w 2555477"/>
              <a:gd name="connsiteY3" fmla="*/ 1503487 h 15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477" h="1503487">
                <a:moveTo>
                  <a:pt x="0" y="1503487"/>
                </a:moveTo>
                <a:lnTo>
                  <a:pt x="1701683" y="0"/>
                </a:lnTo>
                <a:lnTo>
                  <a:pt x="2555477" y="999702"/>
                </a:lnTo>
                <a:lnTo>
                  <a:pt x="0" y="15034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706214">
            <a:off x="7440443" y="279505"/>
            <a:ext cx="20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just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doing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351">
            <a:off x="8552892" y="96061"/>
            <a:ext cx="496045" cy="377177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579565" y="2582597"/>
            <a:ext cx="8297735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5420" y="1996719"/>
            <a:ext cx="817740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OCTOBER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3161" y="1996719"/>
            <a:ext cx="1278424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NOVEMBER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61467" y="1996719"/>
            <a:ext cx="645967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DECEMBER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77146" y="1996719"/>
            <a:ext cx="680758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5006" y="1996719"/>
            <a:ext cx="1268980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63986" y="1996719"/>
            <a:ext cx="645968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9953" y="1996719"/>
            <a:ext cx="1268979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78932" y="1996719"/>
            <a:ext cx="637102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505420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Rectangle 115"/>
          <p:cNvSpPr/>
          <p:nvPr/>
        </p:nvSpPr>
        <p:spPr>
          <a:xfrm>
            <a:off x="3857903" y="1996719"/>
            <a:ext cx="637104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FEBRUARY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60103A-F465-4D76-8FE6-8FC339323157}"/>
              </a:ext>
            </a:extLst>
          </p:cNvPr>
          <p:cNvGrpSpPr/>
          <p:nvPr/>
        </p:nvGrpSpPr>
        <p:grpSpPr>
          <a:xfrm>
            <a:off x="805575" y="2440902"/>
            <a:ext cx="303923" cy="273600"/>
            <a:chOff x="870967" y="2448912"/>
            <a:chExt cx="303923" cy="273600"/>
          </a:xfrm>
        </p:grpSpPr>
        <p:sp>
          <p:nvSpPr>
            <p:cNvPr id="16" name="Flowchart: Connector 15"/>
            <p:cNvSpPr/>
            <p:nvPr/>
          </p:nvSpPr>
          <p:spPr>
            <a:xfrm>
              <a:off x="886128" y="2448912"/>
              <a:ext cx="273600" cy="273600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0967" y="2487359"/>
              <a:ext cx="3039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CD75AE-0BDB-4951-903F-ABD74ACB7846}"/>
              </a:ext>
            </a:extLst>
          </p:cNvPr>
          <p:cNvGrpSpPr/>
          <p:nvPr/>
        </p:nvGrpSpPr>
        <p:grpSpPr>
          <a:xfrm>
            <a:off x="1436208" y="2440902"/>
            <a:ext cx="318091" cy="273600"/>
            <a:chOff x="1460973" y="2449036"/>
            <a:chExt cx="318091" cy="273600"/>
          </a:xfrm>
        </p:grpSpPr>
        <p:sp>
          <p:nvSpPr>
            <p:cNvPr id="32" name="Oval 31"/>
            <p:cNvSpPr/>
            <p:nvPr/>
          </p:nvSpPr>
          <p:spPr>
            <a:xfrm>
              <a:off x="1481424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1460973" y="2483730"/>
              <a:ext cx="3180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ED9C7-3EC7-42D7-95CE-18D55F7C79F7}"/>
              </a:ext>
            </a:extLst>
          </p:cNvPr>
          <p:cNvGrpSpPr/>
          <p:nvPr/>
        </p:nvGrpSpPr>
        <p:grpSpPr>
          <a:xfrm>
            <a:off x="2081009" y="2440902"/>
            <a:ext cx="318091" cy="273600"/>
            <a:chOff x="2110069" y="2449036"/>
            <a:chExt cx="318091" cy="273600"/>
          </a:xfrm>
        </p:grpSpPr>
        <p:sp>
          <p:nvSpPr>
            <p:cNvPr id="35" name="Oval 34"/>
            <p:cNvSpPr/>
            <p:nvPr/>
          </p:nvSpPr>
          <p:spPr>
            <a:xfrm>
              <a:off x="2130026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2110069" y="2489173"/>
              <a:ext cx="3180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68E4B-5BCC-496A-BC55-FE68BC2259C5}"/>
              </a:ext>
            </a:extLst>
          </p:cNvPr>
          <p:cNvGrpSpPr/>
          <p:nvPr/>
        </p:nvGrpSpPr>
        <p:grpSpPr>
          <a:xfrm>
            <a:off x="2725810" y="2440902"/>
            <a:ext cx="318091" cy="273600"/>
            <a:chOff x="2764838" y="2449036"/>
            <a:chExt cx="318091" cy="273600"/>
          </a:xfrm>
        </p:grpSpPr>
        <p:sp>
          <p:nvSpPr>
            <p:cNvPr id="37" name="Oval 36"/>
            <p:cNvSpPr/>
            <p:nvPr/>
          </p:nvSpPr>
          <p:spPr>
            <a:xfrm>
              <a:off x="278679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2764838" y="2489173"/>
              <a:ext cx="3180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4F987-27D9-4280-BD6A-CF519BC9340B}"/>
              </a:ext>
            </a:extLst>
          </p:cNvPr>
          <p:cNvGrpSpPr/>
          <p:nvPr/>
        </p:nvGrpSpPr>
        <p:grpSpPr>
          <a:xfrm>
            <a:off x="3370611" y="2440902"/>
            <a:ext cx="318091" cy="273600"/>
            <a:chOff x="3395481" y="2449036"/>
            <a:chExt cx="318091" cy="273600"/>
          </a:xfrm>
        </p:grpSpPr>
        <p:sp>
          <p:nvSpPr>
            <p:cNvPr id="39" name="Oval 38"/>
            <p:cNvSpPr/>
            <p:nvPr/>
          </p:nvSpPr>
          <p:spPr>
            <a:xfrm>
              <a:off x="3418436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395481" y="2489173"/>
              <a:ext cx="3180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E9B6F-8974-47CA-A31B-96EA034A5976}"/>
              </a:ext>
            </a:extLst>
          </p:cNvPr>
          <p:cNvGrpSpPr/>
          <p:nvPr/>
        </p:nvGrpSpPr>
        <p:grpSpPr>
          <a:xfrm>
            <a:off x="4015412" y="2440902"/>
            <a:ext cx="318091" cy="273600"/>
            <a:chOff x="3998600" y="2449036"/>
            <a:chExt cx="318091" cy="273600"/>
          </a:xfrm>
        </p:grpSpPr>
        <p:sp>
          <p:nvSpPr>
            <p:cNvPr id="41" name="Oval 40"/>
            <p:cNvSpPr/>
            <p:nvPr/>
          </p:nvSpPr>
          <p:spPr>
            <a:xfrm>
              <a:off x="401500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3998600" y="2485193"/>
              <a:ext cx="3180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98EDC-E299-4007-B29B-85EC64823745}"/>
              </a:ext>
            </a:extLst>
          </p:cNvPr>
          <p:cNvGrpSpPr/>
          <p:nvPr/>
        </p:nvGrpSpPr>
        <p:grpSpPr>
          <a:xfrm>
            <a:off x="4660213" y="2440902"/>
            <a:ext cx="309421" cy="273600"/>
            <a:chOff x="4590932" y="2449036"/>
            <a:chExt cx="309421" cy="273600"/>
          </a:xfrm>
        </p:grpSpPr>
        <p:sp>
          <p:nvSpPr>
            <p:cNvPr id="43" name="Oval 42"/>
            <p:cNvSpPr/>
            <p:nvPr/>
          </p:nvSpPr>
          <p:spPr>
            <a:xfrm>
              <a:off x="4607952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4590932" y="2492512"/>
              <a:ext cx="30942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29BBD-2E98-4369-928C-B28E464D304E}"/>
              </a:ext>
            </a:extLst>
          </p:cNvPr>
          <p:cNvGrpSpPr/>
          <p:nvPr/>
        </p:nvGrpSpPr>
        <p:grpSpPr>
          <a:xfrm>
            <a:off x="5296344" y="2440902"/>
            <a:ext cx="309421" cy="273600"/>
            <a:chOff x="5184444" y="2449036"/>
            <a:chExt cx="309421" cy="273600"/>
          </a:xfrm>
        </p:grpSpPr>
        <p:sp>
          <p:nvSpPr>
            <p:cNvPr id="45" name="Oval 44"/>
            <p:cNvSpPr/>
            <p:nvPr/>
          </p:nvSpPr>
          <p:spPr>
            <a:xfrm>
              <a:off x="519476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84444" y="2489522"/>
              <a:ext cx="30942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02E595-460B-4EB1-9B48-74E66DA0C6FE}"/>
              </a:ext>
            </a:extLst>
          </p:cNvPr>
          <p:cNvGrpSpPr/>
          <p:nvPr/>
        </p:nvGrpSpPr>
        <p:grpSpPr>
          <a:xfrm>
            <a:off x="5932475" y="2440902"/>
            <a:ext cx="309421" cy="273600"/>
            <a:chOff x="5757300" y="2449036"/>
            <a:chExt cx="309421" cy="273600"/>
          </a:xfrm>
        </p:grpSpPr>
        <p:sp>
          <p:nvSpPr>
            <p:cNvPr id="47" name="Oval 46"/>
            <p:cNvSpPr/>
            <p:nvPr/>
          </p:nvSpPr>
          <p:spPr>
            <a:xfrm>
              <a:off x="5775207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757300" y="2489173"/>
              <a:ext cx="30942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4175-3C95-4B81-B865-832E2CE52226}"/>
              </a:ext>
            </a:extLst>
          </p:cNvPr>
          <p:cNvGrpSpPr/>
          <p:nvPr/>
        </p:nvGrpSpPr>
        <p:grpSpPr>
          <a:xfrm>
            <a:off x="6568606" y="2440902"/>
            <a:ext cx="309421" cy="273600"/>
            <a:chOff x="6345554" y="2449036"/>
            <a:chExt cx="309421" cy="273600"/>
          </a:xfrm>
        </p:grpSpPr>
        <p:sp>
          <p:nvSpPr>
            <p:cNvPr id="49" name="Oval 48"/>
            <p:cNvSpPr/>
            <p:nvPr/>
          </p:nvSpPr>
          <p:spPr>
            <a:xfrm>
              <a:off x="636000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/>
            <p:cNvSpPr txBox="1"/>
            <p:nvPr/>
          </p:nvSpPr>
          <p:spPr>
            <a:xfrm>
              <a:off x="6345554" y="2483730"/>
              <a:ext cx="30942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131B9-9004-45E6-AF6B-6D79A1EEC5CB}"/>
              </a:ext>
            </a:extLst>
          </p:cNvPr>
          <p:cNvGrpSpPr/>
          <p:nvPr/>
        </p:nvGrpSpPr>
        <p:grpSpPr>
          <a:xfrm>
            <a:off x="7204737" y="2440902"/>
            <a:ext cx="309421" cy="273600"/>
            <a:chOff x="6934791" y="2449036"/>
            <a:chExt cx="309421" cy="273600"/>
          </a:xfrm>
        </p:grpSpPr>
        <p:sp>
          <p:nvSpPr>
            <p:cNvPr id="51" name="Oval 50"/>
            <p:cNvSpPr/>
            <p:nvPr/>
          </p:nvSpPr>
          <p:spPr>
            <a:xfrm>
              <a:off x="694718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6934791" y="2483171"/>
              <a:ext cx="30942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CE31A-57F6-4A36-BDBC-755E869C71C5}"/>
              </a:ext>
            </a:extLst>
          </p:cNvPr>
          <p:cNvGrpSpPr/>
          <p:nvPr/>
        </p:nvGrpSpPr>
        <p:grpSpPr>
          <a:xfrm>
            <a:off x="7840868" y="2440902"/>
            <a:ext cx="309421" cy="273600"/>
            <a:chOff x="7551686" y="2449036"/>
            <a:chExt cx="309421" cy="273600"/>
          </a:xfrm>
        </p:grpSpPr>
        <p:sp>
          <p:nvSpPr>
            <p:cNvPr id="53" name="Oval 52"/>
            <p:cNvSpPr/>
            <p:nvPr/>
          </p:nvSpPr>
          <p:spPr>
            <a:xfrm>
              <a:off x="7571526" y="2449036"/>
              <a:ext cx="273600" cy="2736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7551686" y="2471680"/>
              <a:ext cx="3094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14-15</a:t>
              </a: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0BA1F3-621D-4943-B0EB-278BF6165AB8}"/>
              </a:ext>
            </a:extLst>
          </p:cNvPr>
          <p:cNvGrpSpPr/>
          <p:nvPr/>
        </p:nvGrpSpPr>
        <p:grpSpPr>
          <a:xfrm>
            <a:off x="8476999" y="2440902"/>
            <a:ext cx="309421" cy="273600"/>
            <a:chOff x="8476999" y="2448847"/>
            <a:chExt cx="309421" cy="273600"/>
          </a:xfrm>
        </p:grpSpPr>
        <p:sp>
          <p:nvSpPr>
            <p:cNvPr id="55" name="Oval 54"/>
            <p:cNvSpPr/>
            <p:nvPr/>
          </p:nvSpPr>
          <p:spPr>
            <a:xfrm>
              <a:off x="8494908" y="2448847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8476999" y="2492323"/>
              <a:ext cx="30942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688108" y="2803871"/>
            <a:ext cx="558848" cy="3270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Start –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basics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329270" y="2803872"/>
            <a:ext cx="558848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USPs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955723" y="2797562"/>
            <a:ext cx="558848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Objection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handling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541902" y="2800453"/>
            <a:ext cx="558848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Validating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RFQs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158876" y="2800453"/>
            <a:ext cx="558848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Quoting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Gross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Margin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762606" y="2800453"/>
            <a:ext cx="649607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3177145" y="2803872"/>
            <a:ext cx="763660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Negotiation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6401084" y="2800453"/>
            <a:ext cx="625618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business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intelligence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2589963" y="2806971"/>
            <a:ext cx="647820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7057967" y="2800453"/>
            <a:ext cx="573047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11.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Complaint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handling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7679290" y="2803872"/>
            <a:ext cx="687860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 Workshop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8269503" y="2800453"/>
            <a:ext cx="654834" cy="323980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t" anchorCtr="0">
            <a:noAutofit/>
          </a:bodyPr>
          <a:lstStyle/>
          <a:p>
            <a:pPr marL="0" marR="0" lvl="0" indent="0" algn="ctr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8572" y="2801716"/>
            <a:ext cx="71526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 w="0"/>
                <a:effectLst/>
                <a:uLnTx/>
                <a:uFillTx/>
                <a:latin typeface="Arial"/>
                <a:ea typeface="+mn-ea"/>
                <a:cs typeface="+mn-cs"/>
              </a:rPr>
              <a:t>6. How to pick</a:t>
            </a:r>
            <a:br>
              <a:rPr kumimoji="0" lang="en-US" sz="600" b="0" i="0" u="none" strike="noStrike" kern="1200" cap="none" spc="0" normalizeH="0" baseline="0" noProof="0" dirty="0">
                <a:ln w="0"/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>
                <a:ln w="0"/>
                <a:effectLst/>
                <a:uLnTx/>
                <a:uFillTx/>
                <a:latin typeface="Arial"/>
                <a:ea typeface="+mn-ea"/>
                <a:cs typeface="+mn-cs"/>
              </a:rPr>
              <a:t>the right factory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316034" y="1996719"/>
            <a:ext cx="561266" cy="21598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Freeform 69">
            <a:extLst>
              <a:ext uri="{FF2B5EF4-FFF2-40B4-BE49-F238E27FC236}">
                <a16:creationId xmlns:a16="http://schemas.microsoft.com/office/drawing/2014/main" id="{8D76B28F-3775-4F04-969B-E50902247408}"/>
              </a:ext>
            </a:extLst>
          </p:cNvPr>
          <p:cNvSpPr/>
          <p:nvPr/>
        </p:nvSpPr>
        <p:spPr>
          <a:xfrm>
            <a:off x="960119" y="3524782"/>
            <a:ext cx="1588359" cy="210522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b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Self-study &amp; SMART-goals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3259B409-B5AF-410F-BE08-44AC193E838B}"/>
              </a:ext>
            </a:extLst>
          </p:cNvPr>
          <p:cNvSpPr/>
          <p:nvPr/>
        </p:nvSpPr>
        <p:spPr>
          <a:xfrm>
            <a:off x="618579" y="3827388"/>
            <a:ext cx="273600" cy="273600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Freeform 112">
            <a:extLst>
              <a:ext uri="{FF2B5EF4-FFF2-40B4-BE49-F238E27FC236}">
                <a16:creationId xmlns:a16="http://schemas.microsoft.com/office/drawing/2014/main" id="{F8F78DFB-B03D-4203-8A04-2D0EE806305B}"/>
              </a:ext>
            </a:extLst>
          </p:cNvPr>
          <p:cNvSpPr/>
          <p:nvPr/>
        </p:nvSpPr>
        <p:spPr>
          <a:xfrm>
            <a:off x="960119" y="3866877"/>
            <a:ext cx="1533355" cy="210522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b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</a:t>
            </a:r>
            <a:r>
              <a:rPr kumimoji="0" lang="sv-S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Clinics</a:t>
            </a: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8168A78-35F8-405A-AD8F-A5CB4FAAA28D}"/>
              </a:ext>
            </a:extLst>
          </p:cNvPr>
          <p:cNvSpPr/>
          <p:nvPr/>
        </p:nvSpPr>
        <p:spPr>
          <a:xfrm>
            <a:off x="618579" y="4203396"/>
            <a:ext cx="273600" cy="273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D289DCE7-05FF-4F5B-B8FE-EB3655268645}"/>
              </a:ext>
            </a:extLst>
          </p:cNvPr>
          <p:cNvSpPr/>
          <p:nvPr/>
        </p:nvSpPr>
        <p:spPr>
          <a:xfrm>
            <a:off x="960120" y="4230285"/>
            <a:ext cx="1430517" cy="210522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49784" rIns="49784" bIns="49784" numCol="1" spcCol="1270" anchor="b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Offline</a:t>
            </a: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workshop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2A202EFC-57EA-49F0-A1D2-323EC560A367}"/>
              </a:ext>
            </a:extLst>
          </p:cNvPr>
          <p:cNvSpPr/>
          <p:nvPr/>
        </p:nvSpPr>
        <p:spPr>
          <a:xfrm>
            <a:off x="4996189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1F238D56-96C5-4582-8AEA-9932FB44CA3C}"/>
              </a:ext>
            </a:extLst>
          </p:cNvPr>
          <p:cNvSpPr/>
          <p:nvPr/>
        </p:nvSpPr>
        <p:spPr>
          <a:xfrm>
            <a:off x="4360058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B56F3951-38FF-4881-A661-0762B1F2397B}"/>
              </a:ext>
            </a:extLst>
          </p:cNvPr>
          <p:cNvSpPr/>
          <p:nvPr/>
        </p:nvSpPr>
        <p:spPr>
          <a:xfrm>
            <a:off x="3715257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06723AE7-8F9B-45E2-8F9D-E20D9A97CD2B}"/>
              </a:ext>
            </a:extLst>
          </p:cNvPr>
          <p:cNvSpPr/>
          <p:nvPr/>
        </p:nvSpPr>
        <p:spPr>
          <a:xfrm>
            <a:off x="3070456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528E64B-8773-4A83-BE53-AB29F908AEF9}"/>
              </a:ext>
            </a:extLst>
          </p:cNvPr>
          <p:cNvSpPr/>
          <p:nvPr/>
        </p:nvSpPr>
        <p:spPr>
          <a:xfrm>
            <a:off x="2425655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5D66F566-610C-486A-9C73-47A4C923E57E}"/>
              </a:ext>
            </a:extLst>
          </p:cNvPr>
          <p:cNvSpPr/>
          <p:nvPr/>
        </p:nvSpPr>
        <p:spPr>
          <a:xfrm>
            <a:off x="1780854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D515C81B-6BF4-4175-A9CD-650B33B01578}"/>
              </a:ext>
            </a:extLst>
          </p:cNvPr>
          <p:cNvSpPr/>
          <p:nvPr/>
        </p:nvSpPr>
        <p:spPr>
          <a:xfrm>
            <a:off x="1136053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7426D6F-EA68-4A3C-8F2D-909B03815AEC}"/>
              </a:ext>
            </a:extLst>
          </p:cNvPr>
          <p:cNvSpPr/>
          <p:nvPr/>
        </p:nvSpPr>
        <p:spPr>
          <a:xfrm>
            <a:off x="6904582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C3406AFD-6C86-4813-98D2-8470B0E2C4D1}"/>
              </a:ext>
            </a:extLst>
          </p:cNvPr>
          <p:cNvSpPr/>
          <p:nvPr/>
        </p:nvSpPr>
        <p:spPr>
          <a:xfrm>
            <a:off x="6268451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7E563764-4863-4169-8D7D-98B5B327AA8D}"/>
              </a:ext>
            </a:extLst>
          </p:cNvPr>
          <p:cNvSpPr/>
          <p:nvPr/>
        </p:nvSpPr>
        <p:spPr>
          <a:xfrm>
            <a:off x="5632320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37A8FCE1-1111-42C9-9BDA-357D06CDBC36}"/>
              </a:ext>
            </a:extLst>
          </p:cNvPr>
          <p:cNvSpPr/>
          <p:nvPr/>
        </p:nvSpPr>
        <p:spPr>
          <a:xfrm>
            <a:off x="8176844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4A660F72-572B-40CA-9B2D-6DD441EF29AD}"/>
              </a:ext>
            </a:extLst>
          </p:cNvPr>
          <p:cNvSpPr/>
          <p:nvPr/>
        </p:nvSpPr>
        <p:spPr>
          <a:xfrm>
            <a:off x="7540713" y="2440902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515FEFBC-7EC5-4C5D-BC69-C238EC3946DB}"/>
              </a:ext>
            </a:extLst>
          </p:cNvPr>
          <p:cNvSpPr/>
          <p:nvPr/>
        </p:nvSpPr>
        <p:spPr>
          <a:xfrm>
            <a:off x="618579" y="3465619"/>
            <a:ext cx="273600" cy="2736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131EACED-B69A-4E30-9707-6C286470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1800" dirty="0">
                <a:latin typeface="+mn-lt"/>
              </a:rPr>
              <a:t>Focus on Performance</a:t>
            </a:r>
            <a:br>
              <a:rPr lang="en-GB" sz="1800" dirty="0">
                <a:latin typeface="+mn-lt"/>
              </a:rPr>
            </a:br>
            <a:r>
              <a:rPr lang="en-GB" sz="1600" b="0" i="1" dirty="0">
                <a:solidFill>
                  <a:schemeClr val="tx1"/>
                </a:solidFill>
                <a:latin typeface="+mn-lt"/>
              </a:rPr>
              <a:t>Crawl – Walk – Run</a:t>
            </a:r>
            <a:endParaRPr lang="en-SE" sz="18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CDC6270-F6E1-46D1-B862-56DA2FFE35F1}"/>
              </a:ext>
            </a:extLst>
          </p:cNvPr>
          <p:cNvSpPr/>
          <p:nvPr/>
        </p:nvSpPr>
        <p:spPr>
          <a:xfrm>
            <a:off x="546128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0CAA0BC9-4C21-4039-97E3-94FA95AD5FB4}"/>
              </a:ext>
            </a:extLst>
          </p:cNvPr>
          <p:cNvSpPr/>
          <p:nvPr/>
        </p:nvSpPr>
        <p:spPr>
          <a:xfrm>
            <a:off x="4385272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Star: 5 Points 114">
            <a:extLst>
              <a:ext uri="{FF2B5EF4-FFF2-40B4-BE49-F238E27FC236}">
                <a16:creationId xmlns:a16="http://schemas.microsoft.com/office/drawing/2014/main" id="{1A0447D7-058E-4812-A9D1-78B737576CA2}"/>
              </a:ext>
            </a:extLst>
          </p:cNvPr>
          <p:cNvSpPr/>
          <p:nvPr/>
        </p:nvSpPr>
        <p:spPr>
          <a:xfrm>
            <a:off x="3742323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id="{8B7BF546-2AD8-4640-AA6E-C72EB492D152}"/>
              </a:ext>
            </a:extLst>
          </p:cNvPr>
          <p:cNvSpPr/>
          <p:nvPr/>
        </p:nvSpPr>
        <p:spPr>
          <a:xfrm>
            <a:off x="3104089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Star: 5 Points 117">
            <a:extLst>
              <a:ext uri="{FF2B5EF4-FFF2-40B4-BE49-F238E27FC236}">
                <a16:creationId xmlns:a16="http://schemas.microsoft.com/office/drawing/2014/main" id="{AFCA582E-1977-494B-BFF5-4BF4BA5201E1}"/>
              </a:ext>
            </a:extLst>
          </p:cNvPr>
          <p:cNvSpPr/>
          <p:nvPr/>
        </p:nvSpPr>
        <p:spPr>
          <a:xfrm>
            <a:off x="2460262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C684B635-7C55-4DBE-B4F9-1D14A4F59182}"/>
              </a:ext>
            </a:extLst>
          </p:cNvPr>
          <p:cNvSpPr/>
          <p:nvPr/>
        </p:nvSpPr>
        <p:spPr>
          <a:xfrm>
            <a:off x="1811207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823BCEAC-1F08-4170-907B-C8875B0A6526}"/>
              </a:ext>
            </a:extLst>
          </p:cNvPr>
          <p:cNvSpPr/>
          <p:nvPr/>
        </p:nvSpPr>
        <p:spPr>
          <a:xfrm>
            <a:off x="1153313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id="{8930381C-43CC-4160-9298-AE57AC58DEC7}"/>
              </a:ext>
            </a:extLst>
          </p:cNvPr>
          <p:cNvSpPr/>
          <p:nvPr/>
        </p:nvSpPr>
        <p:spPr>
          <a:xfrm>
            <a:off x="6297787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Star: 5 Points 123">
            <a:extLst>
              <a:ext uri="{FF2B5EF4-FFF2-40B4-BE49-F238E27FC236}">
                <a16:creationId xmlns:a16="http://schemas.microsoft.com/office/drawing/2014/main" id="{8F076A4E-3870-4A3E-BDF5-D8F0A740987C}"/>
              </a:ext>
            </a:extLst>
          </p:cNvPr>
          <p:cNvSpPr/>
          <p:nvPr/>
        </p:nvSpPr>
        <p:spPr>
          <a:xfrm>
            <a:off x="5670612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35C4E535-A6C4-4235-96C8-4AA5E1AF0348}"/>
              </a:ext>
            </a:extLst>
          </p:cNvPr>
          <p:cNvSpPr/>
          <p:nvPr/>
        </p:nvSpPr>
        <p:spPr>
          <a:xfrm>
            <a:off x="5023556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id="{A8A419CD-F191-4C92-8E6A-E6919084B02A}"/>
              </a:ext>
            </a:extLst>
          </p:cNvPr>
          <p:cNvSpPr/>
          <p:nvPr/>
        </p:nvSpPr>
        <p:spPr>
          <a:xfrm>
            <a:off x="7574503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9F26CAEA-5E47-40CF-ABE6-D037ECC3FF78}"/>
              </a:ext>
            </a:extLst>
          </p:cNvPr>
          <p:cNvSpPr/>
          <p:nvPr/>
        </p:nvSpPr>
        <p:spPr>
          <a:xfrm>
            <a:off x="6940773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Star: 5 Points 127">
            <a:extLst>
              <a:ext uri="{FF2B5EF4-FFF2-40B4-BE49-F238E27FC236}">
                <a16:creationId xmlns:a16="http://schemas.microsoft.com/office/drawing/2014/main" id="{4DE435CC-2CA7-4D0E-A5F7-3870CF1D25A1}"/>
              </a:ext>
            </a:extLst>
          </p:cNvPr>
          <p:cNvSpPr/>
          <p:nvPr/>
        </p:nvSpPr>
        <p:spPr>
          <a:xfrm>
            <a:off x="8210634" y="2457219"/>
            <a:ext cx="204295" cy="2159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0E86D-0E0C-410C-8C2C-DD0B4B38FB7B}"/>
              </a:ext>
            </a:extLst>
          </p:cNvPr>
          <p:cNvSpPr/>
          <p:nvPr/>
        </p:nvSpPr>
        <p:spPr>
          <a:xfrm>
            <a:off x="3492347" y="3465620"/>
            <a:ext cx="4874803" cy="12165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 Study: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NCAB Academy: </a:t>
            </a:r>
            <a:r>
              <a:rPr kumimoji="0" lang="en-GB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SMART-goal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4058A69-E183-4577-91C7-D55B768FD464}"/>
              </a:ext>
            </a:extLst>
          </p:cNvPr>
          <p:cNvSpPr/>
          <p:nvPr/>
        </p:nvSpPr>
        <p:spPr>
          <a:xfrm>
            <a:off x="2367224" y="2305174"/>
            <a:ext cx="847493" cy="773541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105" grpId="0"/>
      <p:bldP spid="108" grpId="0"/>
      <p:bldP spid="2" grpId="0" animBg="1"/>
      <p:bldP spid="114" grpId="0" animBg="1"/>
      <p:bldP spid="115" grpId="0" animBg="1"/>
      <p:bldP spid="117" grpId="0" animBg="1"/>
      <p:bldP spid="118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5" grpId="0" animBg="1"/>
      <p:bldP spid="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Roleplay! Part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006" y="1080000"/>
            <a:ext cx="8243993" cy="36720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Listen carefully to the following </a:t>
            </a:r>
            <a:r>
              <a:rPr lang="en-GB" sz="3200" dirty="0" err="1"/>
              <a:t>roleplay</a:t>
            </a:r>
            <a:r>
              <a:rPr lang="en-GB" sz="3200" dirty="0"/>
              <a:t>. </a:t>
            </a:r>
          </a:p>
          <a:p>
            <a:pPr marL="0" indent="0" algn="ctr">
              <a:buNone/>
            </a:pPr>
            <a:r>
              <a:rPr lang="en-GB" sz="3200" dirty="0"/>
              <a:t>What do you notice? </a:t>
            </a:r>
            <a:br>
              <a:rPr lang="en-GB" sz="3200" dirty="0"/>
            </a:br>
            <a:r>
              <a:rPr lang="en-GB" sz="3200" dirty="0"/>
              <a:t>Write it down. </a:t>
            </a:r>
          </a:p>
        </p:txBody>
      </p:sp>
    </p:spTree>
    <p:extLst>
      <p:ext uri="{BB962C8B-B14F-4D97-AF65-F5344CB8AC3E}">
        <p14:creationId xmlns:p14="http://schemas.microsoft.com/office/powerpoint/2010/main" val="40189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3335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accent6"/>
                </a:solidFill>
              </a:rPr>
              <a:t>What </a:t>
            </a:r>
            <a:r>
              <a:rPr lang="en-US" sz="4800" b="1" cap="none" spc="0" dirty="0">
                <a:ln w="0"/>
              </a:rPr>
              <a:t>question/s</a:t>
            </a:r>
            <a:r>
              <a:rPr lang="en-US" sz="4800" b="1" cap="none" spc="0" dirty="0">
                <a:ln w="0"/>
                <a:solidFill>
                  <a:schemeClr val="accent6"/>
                </a:solidFill>
              </a:rPr>
              <a:t> are you sitting with right now about </a:t>
            </a:r>
            <a:r>
              <a:rPr lang="en-US" sz="4800" b="1" cap="none" spc="0" dirty="0" smtClean="0">
                <a:ln w="0"/>
                <a:solidFill>
                  <a:schemeClr val="accent6"/>
                </a:solidFill>
              </a:rPr>
              <a:t>SPIN?</a:t>
            </a:r>
            <a:endParaRPr lang="en-US" sz="4800" b="1" cap="none" spc="0" dirty="0">
              <a:ln w="0"/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66675"/>
            <a:ext cx="9305925" cy="521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108" y="648000"/>
            <a:ext cx="7322892" cy="621000"/>
          </a:xfrm>
        </p:spPr>
        <p:txBody>
          <a:bodyPr>
            <a:noAutofit/>
          </a:bodyPr>
          <a:lstStyle/>
          <a:p>
            <a:r>
              <a:rPr lang="sv-SE" sz="1700" dirty="0" err="1"/>
              <a:t>Breakout</a:t>
            </a:r>
            <a:r>
              <a:rPr lang="sv-SE" sz="1700" dirty="0"/>
              <a:t> </a:t>
            </a:r>
            <a:r>
              <a:rPr lang="sv-SE" sz="1700" dirty="0" err="1"/>
              <a:t>room</a:t>
            </a:r>
            <a:r>
              <a:rPr lang="sv-SE" sz="1700" dirty="0"/>
              <a:t>: SPIN </a:t>
            </a:r>
            <a:r>
              <a:rPr lang="sv-SE" sz="1700" dirty="0" err="1"/>
              <a:t>practice</a:t>
            </a:r>
            <a:r>
              <a:rPr lang="sv-SE" sz="1700" dirty="0"/>
              <a:t> 1</a:t>
            </a:r>
            <a:endParaRPr lang="en-US" sz="17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006" y="1179431"/>
            <a:ext cx="5328124" cy="3461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400" b="0" dirty="0" err="1"/>
              <a:t>You</a:t>
            </a:r>
            <a:r>
              <a:rPr lang="sv-SE" sz="1400" b="0" dirty="0"/>
              <a:t> </a:t>
            </a:r>
            <a:r>
              <a:rPr lang="sv-SE" sz="1400" b="0" dirty="0" err="1"/>
              <a:t>will</a:t>
            </a:r>
            <a:r>
              <a:rPr lang="sv-SE" sz="1400" b="0" dirty="0"/>
              <a:t> </a:t>
            </a:r>
            <a:r>
              <a:rPr lang="sv-SE" sz="1400" b="0" dirty="0" err="1"/>
              <a:t>soon</a:t>
            </a:r>
            <a:r>
              <a:rPr lang="sv-SE" sz="1400" b="0" dirty="0"/>
              <a:t> </a:t>
            </a:r>
            <a:r>
              <a:rPr lang="sv-SE" sz="1400" b="0" dirty="0" err="1"/>
              <a:t>see</a:t>
            </a:r>
            <a:r>
              <a:rPr lang="sv-SE" sz="1400" b="0" dirty="0"/>
              <a:t> a list </a:t>
            </a:r>
            <a:r>
              <a:rPr lang="sv-SE" sz="1400" b="0" dirty="0" err="1"/>
              <a:t>of</a:t>
            </a:r>
            <a:r>
              <a:rPr lang="sv-SE" sz="1400" b="0" dirty="0"/>
              <a:t> </a:t>
            </a:r>
            <a:r>
              <a:rPr lang="sv-SE" sz="1400" b="0" dirty="0" err="1"/>
              <a:t>everyday</a:t>
            </a:r>
            <a:r>
              <a:rPr lang="sv-SE" sz="1400" b="0" dirty="0"/>
              <a:t> situations.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400" b="0" dirty="0" smtClean="0"/>
              <a:t>Person </a:t>
            </a:r>
            <a:r>
              <a:rPr lang="sv-SE" sz="1400" b="0" dirty="0"/>
              <a:t>1 = </a:t>
            </a:r>
            <a:r>
              <a:rPr lang="sv-SE" sz="1400" dirty="0"/>
              <a:t>Person </a:t>
            </a:r>
            <a:r>
              <a:rPr lang="sv-SE" sz="1400" dirty="0" err="1"/>
              <a:t>who</a:t>
            </a:r>
            <a:r>
              <a:rPr lang="sv-SE" sz="1400" dirty="0"/>
              <a:t> </a:t>
            </a:r>
            <a:r>
              <a:rPr lang="sv-SE" sz="1400" dirty="0" err="1"/>
              <a:t>needs</a:t>
            </a:r>
            <a:r>
              <a:rPr lang="sv-SE" sz="1400" dirty="0"/>
              <a:t> </a:t>
            </a:r>
            <a:r>
              <a:rPr lang="sv-SE" sz="1400" dirty="0" err="1"/>
              <a:t>help</a:t>
            </a:r>
            <a:r>
              <a:rPr lang="sv-SE" sz="1400" b="0" dirty="0"/>
              <a:t> </a:t>
            </a:r>
            <a:br>
              <a:rPr lang="sv-SE" sz="1400" b="0" dirty="0"/>
            </a:br>
            <a:r>
              <a:rPr lang="sv-SE" sz="1400" b="0" dirty="0"/>
              <a:t>Person 2 = </a:t>
            </a:r>
            <a:r>
              <a:rPr lang="sv-SE" sz="1400" dirty="0" err="1" smtClean="0"/>
              <a:t>SPINner</a:t>
            </a:r>
            <a:r>
              <a:rPr lang="sv-SE" sz="1400" dirty="0" smtClean="0"/>
              <a:t> </a:t>
            </a:r>
            <a:endParaRPr lang="sv-SE" sz="1400" b="0" dirty="0"/>
          </a:p>
          <a:p>
            <a:pPr marL="457200" indent="-457200">
              <a:buFont typeface="+mj-lt"/>
              <a:buAutoNum type="arabicPeriod"/>
            </a:pPr>
            <a:r>
              <a:rPr lang="sv-SE" sz="1400" b="0" dirty="0" smtClean="0"/>
              <a:t>Person 1: Pick </a:t>
            </a:r>
            <a:r>
              <a:rPr lang="sv-SE" sz="1400" dirty="0" err="1"/>
              <a:t>one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the situations </a:t>
            </a:r>
            <a:r>
              <a:rPr lang="sv-SE" sz="1400" b="0" dirty="0" err="1"/>
              <a:t>that</a:t>
            </a:r>
            <a:r>
              <a:rPr lang="sv-SE" sz="1400" b="0" dirty="0"/>
              <a:t> is </a:t>
            </a:r>
            <a:r>
              <a:rPr lang="sv-SE" sz="1400" b="0" dirty="0" err="1"/>
              <a:t>most</a:t>
            </a:r>
            <a:r>
              <a:rPr lang="sv-SE" sz="1400" b="0" dirty="0"/>
              <a:t> relevant to </a:t>
            </a:r>
            <a:r>
              <a:rPr lang="sv-SE" sz="1400" b="0" dirty="0" err="1"/>
              <a:t>you</a:t>
            </a:r>
            <a:r>
              <a:rPr lang="sv-SE" sz="1400" b="0" dirty="0"/>
              <a:t>, </a:t>
            </a:r>
            <a:r>
              <a:rPr lang="sv-SE" sz="1400" b="0" dirty="0" smtClean="0"/>
              <a:t>or </a:t>
            </a:r>
            <a:r>
              <a:rPr lang="sv-SE" sz="1400" b="0" dirty="0"/>
              <a:t>make </a:t>
            </a:r>
            <a:r>
              <a:rPr lang="sv-SE" sz="1400" b="0" dirty="0" err="1"/>
              <a:t>up</a:t>
            </a:r>
            <a:r>
              <a:rPr lang="sv-SE" sz="1400" b="0" dirty="0"/>
              <a:t> </a:t>
            </a:r>
            <a:r>
              <a:rPr lang="sv-SE" sz="1400" b="0" dirty="0" err="1"/>
              <a:t>your</a:t>
            </a:r>
            <a:r>
              <a:rPr lang="sv-SE" sz="1400" b="0" dirty="0"/>
              <a:t> </a:t>
            </a:r>
            <a:r>
              <a:rPr lang="sv-SE" sz="1400" b="0" dirty="0" err="1"/>
              <a:t>own</a:t>
            </a:r>
            <a:r>
              <a:rPr lang="sv-SE" sz="1400" b="0" dirty="0"/>
              <a:t> situation </a:t>
            </a:r>
            <a:r>
              <a:rPr lang="sv-SE" sz="1400" b="0" dirty="0" err="1"/>
              <a:t>where</a:t>
            </a:r>
            <a:r>
              <a:rPr lang="sv-SE" sz="1400" b="0" dirty="0"/>
              <a:t> </a:t>
            </a:r>
            <a:r>
              <a:rPr lang="sv-SE" sz="1400" b="0" dirty="0" err="1"/>
              <a:t>you</a:t>
            </a:r>
            <a:r>
              <a:rPr lang="sv-SE" sz="1400" b="0" dirty="0"/>
              <a:t> </a:t>
            </a:r>
            <a:r>
              <a:rPr lang="sv-SE" sz="1400" dirty="0" err="1"/>
              <a:t>need</a:t>
            </a:r>
            <a:r>
              <a:rPr lang="sv-SE" sz="1400" dirty="0"/>
              <a:t> </a:t>
            </a:r>
            <a:r>
              <a:rPr lang="sv-SE" sz="1400" dirty="0" err="1" smtClean="0"/>
              <a:t>help</a:t>
            </a:r>
            <a:r>
              <a:rPr lang="sv-SE" sz="1400" b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400" b="0" dirty="0" smtClean="0"/>
              <a:t>Person 2: </a:t>
            </a:r>
            <a:r>
              <a:rPr lang="sv-SE" sz="1400" dirty="0" err="1" smtClean="0"/>
              <a:t>Use</a:t>
            </a:r>
            <a:r>
              <a:rPr lang="sv-SE" sz="1400" dirty="0" smtClean="0"/>
              <a:t> </a:t>
            </a:r>
            <a:r>
              <a:rPr lang="sv-SE" sz="1400" dirty="0"/>
              <a:t>SPIN on the situation </a:t>
            </a:r>
            <a:r>
              <a:rPr lang="sv-SE" sz="1400" b="0" dirty="0"/>
              <a:t>to </a:t>
            </a:r>
            <a:r>
              <a:rPr lang="sv-SE" sz="1400" b="0" dirty="0" err="1"/>
              <a:t>help</a:t>
            </a:r>
            <a:r>
              <a:rPr lang="sv-SE" sz="1400" b="0" dirty="0"/>
              <a:t> </a:t>
            </a:r>
            <a:r>
              <a:rPr lang="sv-SE" sz="1400" b="0" dirty="0" err="1"/>
              <a:t>discover</a:t>
            </a:r>
            <a:r>
              <a:rPr lang="sv-SE" sz="1400" b="0" dirty="0"/>
              <a:t> Person 1’s </a:t>
            </a:r>
            <a:r>
              <a:rPr lang="sv-SE" sz="1400" b="0" dirty="0" err="1"/>
              <a:t>need</a:t>
            </a:r>
            <a:r>
              <a:rPr lang="sv-SE" sz="1400" b="0" dirty="0"/>
              <a:t>/s. </a:t>
            </a:r>
            <a:br>
              <a:rPr lang="sv-SE" sz="1400" b="0" dirty="0"/>
            </a:br>
            <a:r>
              <a:rPr lang="sv-SE" sz="1400" b="0" dirty="0"/>
              <a:t>Ask </a:t>
            </a:r>
            <a:r>
              <a:rPr lang="sv-SE" sz="1400" dirty="0" smtClean="0"/>
              <a:t>1 </a:t>
            </a:r>
            <a:r>
              <a:rPr lang="sv-SE" sz="1400" dirty="0" err="1" smtClean="0"/>
              <a:t>question</a:t>
            </a:r>
            <a:r>
              <a:rPr lang="sv-SE" sz="1400" dirty="0" smtClean="0"/>
              <a:t> </a:t>
            </a:r>
            <a:r>
              <a:rPr lang="sv-SE" sz="1400" dirty="0"/>
              <a:t>per </a:t>
            </a:r>
            <a:r>
              <a:rPr lang="sv-SE" sz="1400" dirty="0" smtClean="0"/>
              <a:t>SPIN-step</a:t>
            </a:r>
            <a:r>
              <a:rPr lang="sv-SE" sz="1400" b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400" b="0" dirty="0" err="1" smtClean="0"/>
              <a:t>When</a:t>
            </a:r>
            <a:r>
              <a:rPr lang="sv-SE" sz="1400" b="0" dirty="0" smtClean="0"/>
              <a:t> </a:t>
            </a:r>
            <a:r>
              <a:rPr lang="sv-SE" sz="1400" b="0" dirty="0"/>
              <a:t>the SPIN-process is </a:t>
            </a:r>
            <a:r>
              <a:rPr lang="sv-SE" sz="1400" b="0" dirty="0" err="1"/>
              <a:t>complete</a:t>
            </a:r>
            <a:r>
              <a:rPr lang="sv-SE" sz="1400" b="0" dirty="0"/>
              <a:t>, </a:t>
            </a:r>
            <a:r>
              <a:rPr lang="sv-SE" sz="1400" dirty="0" smtClean="0"/>
              <a:t>switch</a:t>
            </a:r>
            <a:r>
              <a:rPr lang="sv-SE" sz="1400" b="0" dirty="0" smtClean="0"/>
              <a:t>. </a:t>
            </a:r>
            <a:endParaRPr lang="sv-SE" sz="1400" b="0" dirty="0"/>
          </a:p>
          <a:p>
            <a:pPr marL="0" indent="0">
              <a:buNone/>
            </a:pPr>
            <a:r>
              <a:rPr lang="sv-SE" sz="1400" b="0" dirty="0" err="1"/>
              <a:t>You</a:t>
            </a:r>
            <a:r>
              <a:rPr lang="sv-SE" sz="1400" b="0" dirty="0"/>
              <a:t> </a:t>
            </a:r>
            <a:r>
              <a:rPr lang="sv-SE" sz="1400" b="0" dirty="0" err="1"/>
              <a:t>will</a:t>
            </a:r>
            <a:r>
              <a:rPr lang="sv-SE" sz="1400" b="0" dirty="0"/>
              <a:t> be </a:t>
            </a:r>
            <a:r>
              <a:rPr lang="sv-SE" sz="1400" b="0" dirty="0" smtClean="0"/>
              <a:t>2 </a:t>
            </a:r>
            <a:r>
              <a:rPr lang="sv-SE" sz="1400" b="0" dirty="0"/>
              <a:t>persons per </a:t>
            </a:r>
            <a:r>
              <a:rPr lang="sv-SE" sz="1400" b="0" dirty="0" err="1"/>
              <a:t>room</a:t>
            </a:r>
            <a:r>
              <a:rPr lang="sv-SE" sz="1400" b="0" dirty="0"/>
              <a:t> and </a:t>
            </a:r>
            <a:r>
              <a:rPr lang="sv-SE" sz="1400" b="0" dirty="0" err="1"/>
              <a:t>you</a:t>
            </a:r>
            <a:r>
              <a:rPr lang="sv-SE" sz="1400" b="0" dirty="0"/>
              <a:t> </a:t>
            </a:r>
            <a:r>
              <a:rPr lang="sv-SE" sz="1400" b="0" dirty="0" err="1"/>
              <a:t>have</a:t>
            </a:r>
            <a:r>
              <a:rPr lang="sv-SE" sz="1400" b="0" dirty="0"/>
              <a:t> </a:t>
            </a:r>
            <a:r>
              <a:rPr lang="sv-SE" sz="1400" b="0" dirty="0" smtClean="0"/>
              <a:t>10-12 </a:t>
            </a:r>
            <a:r>
              <a:rPr lang="sv-SE" sz="1400" b="0" dirty="0"/>
              <a:t>min.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680105"/>
            <a:ext cx="921108" cy="47041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6521730" y="270000"/>
            <a:ext cx="1877739" cy="981151"/>
          </a:xfrm>
          <a:prstGeom prst="wedgeEllipseCallout">
            <a:avLst>
              <a:gd name="adj1" fmla="val -65577"/>
              <a:gd name="adj2" fmla="val 4733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 </a:t>
            </a:r>
            <a:r>
              <a:rPr lang="sv-SE" sz="1400" dirty="0" err="1"/>
              <a:t>feel</a:t>
            </a:r>
            <a:r>
              <a:rPr lang="sv-SE" sz="1400" dirty="0"/>
              <a:t> </a:t>
            </a:r>
            <a:r>
              <a:rPr lang="sv-SE" sz="1400" dirty="0" err="1"/>
              <a:t>very</a:t>
            </a:r>
            <a:r>
              <a:rPr lang="sv-SE" sz="1400" dirty="0"/>
              <a:t> </a:t>
            </a:r>
            <a:r>
              <a:rPr lang="sv-SE" sz="1400" dirty="0" err="1"/>
              <a:t>stressed</a:t>
            </a:r>
            <a:r>
              <a:rPr lang="sv-SE" sz="1400" dirty="0"/>
              <a:t> at </a:t>
            </a:r>
            <a:r>
              <a:rPr lang="sv-SE" sz="1400" dirty="0" err="1"/>
              <a:t>work</a:t>
            </a:r>
            <a:r>
              <a:rPr lang="sv-SE" sz="1400" dirty="0"/>
              <a:t>.  </a:t>
            </a:r>
            <a:endParaRPr lang="en-US" sz="1400" dirty="0"/>
          </a:p>
        </p:txBody>
      </p:sp>
      <p:sp>
        <p:nvSpPr>
          <p:cNvPr id="16" name="Oval Callout 15"/>
          <p:cNvSpPr/>
          <p:nvPr/>
        </p:nvSpPr>
        <p:spPr>
          <a:xfrm>
            <a:off x="6100514" y="1207302"/>
            <a:ext cx="2577449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S: Please tell me about your situation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24" name="Oval Callout 23"/>
          <p:cNvSpPr/>
          <p:nvPr/>
        </p:nvSpPr>
        <p:spPr>
          <a:xfrm>
            <a:off x="6153909" y="2164555"/>
            <a:ext cx="2577449" cy="92586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P: </a:t>
            </a:r>
            <a:r>
              <a:rPr lang="sv-SE" sz="1400" dirty="0" err="1" smtClean="0"/>
              <a:t>What</a:t>
            </a:r>
            <a:r>
              <a:rPr lang="sv-SE" sz="1400" dirty="0" smtClean="0"/>
              <a:t> problems is </a:t>
            </a:r>
            <a:r>
              <a:rPr lang="sv-SE" sz="1400" dirty="0" err="1" smtClean="0"/>
              <a:t>this</a:t>
            </a:r>
            <a:r>
              <a:rPr lang="sv-SE" sz="1400" dirty="0" smtClean="0"/>
              <a:t> </a:t>
            </a:r>
            <a:r>
              <a:rPr lang="sv-SE" sz="1400" dirty="0" err="1" smtClean="0"/>
              <a:t>causing</a:t>
            </a:r>
            <a:r>
              <a:rPr lang="sv-SE" sz="1400" dirty="0" smtClean="0"/>
              <a:t> </a:t>
            </a:r>
            <a:r>
              <a:rPr lang="sv-SE" sz="1400" dirty="0" err="1" smtClean="0"/>
              <a:t>you</a:t>
            </a:r>
            <a:r>
              <a:rPr lang="sv-SE" sz="1400" dirty="0" smtClean="0"/>
              <a:t>?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6205778" y="3144077"/>
            <a:ext cx="1866377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I: </a:t>
            </a:r>
            <a:r>
              <a:rPr lang="sv-SE" sz="1400" dirty="0" err="1"/>
              <a:t>How</a:t>
            </a:r>
            <a:r>
              <a:rPr lang="sv-SE" sz="1400" dirty="0"/>
              <a:t> </a:t>
            </a:r>
            <a:r>
              <a:rPr lang="sv-SE" sz="1400" dirty="0" err="1"/>
              <a:t>does</a:t>
            </a:r>
            <a:r>
              <a:rPr lang="sv-SE" sz="1400" dirty="0"/>
              <a:t> </a:t>
            </a:r>
            <a:r>
              <a:rPr lang="sv-SE" sz="1400" dirty="0" err="1"/>
              <a:t>this</a:t>
            </a:r>
            <a:r>
              <a:rPr lang="sv-SE" sz="1400" dirty="0"/>
              <a:t> </a:t>
            </a:r>
            <a:r>
              <a:rPr lang="sv-SE" sz="1400" dirty="0" err="1"/>
              <a:t>impact</a:t>
            </a:r>
            <a:r>
              <a:rPr lang="sv-SE" sz="1400" dirty="0"/>
              <a:t> </a:t>
            </a:r>
            <a:r>
              <a:rPr lang="sv-SE" sz="1400" dirty="0" err="1" smtClean="0"/>
              <a:t>you</a:t>
            </a:r>
            <a:r>
              <a:rPr lang="sv-SE" sz="1400" dirty="0" smtClean="0"/>
              <a:t>?</a:t>
            </a:r>
            <a:endParaRPr lang="en-US" sz="1400" dirty="0"/>
          </a:p>
        </p:txBody>
      </p:sp>
      <p:sp>
        <p:nvSpPr>
          <p:cNvPr id="28" name="Oval Callout 27"/>
          <p:cNvSpPr/>
          <p:nvPr/>
        </p:nvSpPr>
        <p:spPr>
          <a:xfrm>
            <a:off x="7138221" y="4037604"/>
            <a:ext cx="1866377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N: </a:t>
            </a:r>
            <a:r>
              <a:rPr lang="sv-SE" sz="1400" dirty="0" err="1" smtClean="0"/>
              <a:t>What</a:t>
            </a:r>
            <a:r>
              <a:rPr lang="sv-SE" sz="1400" dirty="0" smtClean="0"/>
              <a:t> do </a:t>
            </a:r>
            <a:r>
              <a:rPr lang="sv-SE" sz="1400" dirty="0" err="1" smtClean="0"/>
              <a:t>you</a:t>
            </a:r>
            <a:r>
              <a:rPr lang="sv-SE" sz="1400" dirty="0" smtClean="0"/>
              <a:t> </a:t>
            </a:r>
            <a:r>
              <a:rPr lang="sv-SE" sz="1400" dirty="0" err="1" smtClean="0"/>
              <a:t>need</a:t>
            </a:r>
            <a:r>
              <a:rPr lang="sv-SE" sz="1400" dirty="0" smtClean="0"/>
              <a:t> to </a:t>
            </a:r>
            <a:r>
              <a:rPr lang="sv-SE" sz="1400" dirty="0" err="1" smtClean="0"/>
              <a:t>feel</a:t>
            </a:r>
            <a:r>
              <a:rPr lang="sv-SE" sz="1400" dirty="0" smtClean="0"/>
              <a:t> less </a:t>
            </a:r>
            <a:r>
              <a:rPr lang="sv-SE" sz="1400" dirty="0" err="1" smtClean="0"/>
              <a:t>stressed</a:t>
            </a:r>
            <a:r>
              <a:rPr lang="sv-SE" sz="1400" dirty="0" smtClean="0"/>
              <a:t>? </a:t>
            </a:r>
            <a:endParaRPr lang="en-US" sz="1400" dirty="0"/>
          </a:p>
        </p:txBody>
      </p:sp>
      <p:sp>
        <p:nvSpPr>
          <p:cNvPr id="12" name="Oval Callout 11"/>
          <p:cNvSpPr/>
          <p:nvPr/>
        </p:nvSpPr>
        <p:spPr>
          <a:xfrm>
            <a:off x="6575441" y="1164932"/>
            <a:ext cx="1858793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Maybe you should try yoga?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9880634" y="214354"/>
            <a:ext cx="1877739" cy="981151"/>
          </a:xfrm>
          <a:prstGeom prst="wedgeEllipseCallout">
            <a:avLst>
              <a:gd name="adj1" fmla="val -65577"/>
              <a:gd name="adj2" fmla="val 473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 </a:t>
            </a:r>
            <a:r>
              <a:rPr lang="sv-SE" sz="1400" dirty="0" err="1"/>
              <a:t>feel</a:t>
            </a:r>
            <a:r>
              <a:rPr lang="sv-SE" sz="1400" dirty="0"/>
              <a:t> </a:t>
            </a:r>
            <a:r>
              <a:rPr lang="sv-SE" sz="1400" dirty="0" err="1"/>
              <a:t>very</a:t>
            </a:r>
            <a:r>
              <a:rPr lang="sv-SE" sz="1400" dirty="0"/>
              <a:t> </a:t>
            </a:r>
            <a:r>
              <a:rPr lang="sv-SE" sz="1400" dirty="0" err="1"/>
              <a:t>stressed</a:t>
            </a:r>
            <a:r>
              <a:rPr lang="sv-SE" sz="1400" dirty="0"/>
              <a:t> at </a:t>
            </a:r>
            <a:r>
              <a:rPr lang="sv-SE" sz="1400" dirty="0" err="1"/>
              <a:t>work</a:t>
            </a:r>
            <a:r>
              <a:rPr lang="sv-SE" sz="1400" dirty="0"/>
              <a:t>.  </a:t>
            </a:r>
            <a:endParaRPr lang="en-US" sz="1400" dirty="0"/>
          </a:p>
        </p:txBody>
      </p:sp>
      <p:sp>
        <p:nvSpPr>
          <p:cNvPr id="15" name="Oval Callout 14"/>
          <p:cNvSpPr/>
          <p:nvPr/>
        </p:nvSpPr>
        <p:spPr>
          <a:xfrm>
            <a:off x="9973958" y="1072603"/>
            <a:ext cx="1858793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S: Why are you stressed?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9662090" y="2007475"/>
            <a:ext cx="1866377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P: </a:t>
            </a:r>
            <a:r>
              <a:rPr lang="sv-SE" sz="1400" dirty="0" err="1"/>
              <a:t>How</a:t>
            </a:r>
            <a:r>
              <a:rPr lang="sv-SE" sz="1400" dirty="0"/>
              <a:t> </a:t>
            </a:r>
            <a:r>
              <a:rPr lang="sv-SE" sz="1400" dirty="0" err="1"/>
              <a:t>are</a:t>
            </a:r>
            <a:r>
              <a:rPr lang="sv-SE" sz="1400" dirty="0"/>
              <a:t> </a:t>
            </a:r>
            <a:r>
              <a:rPr lang="sv-SE" sz="1400" dirty="0" err="1"/>
              <a:t>you</a:t>
            </a:r>
            <a:r>
              <a:rPr lang="sv-SE" sz="1400" dirty="0"/>
              <a:t> </a:t>
            </a:r>
            <a:r>
              <a:rPr lang="sv-SE" sz="1400" dirty="0" err="1"/>
              <a:t>coping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your</a:t>
            </a:r>
            <a:r>
              <a:rPr lang="sv-SE" sz="1400" dirty="0"/>
              <a:t> deadlines? </a:t>
            </a:r>
            <a:endParaRPr lang="en-US" sz="1400" dirty="0"/>
          </a:p>
        </p:txBody>
      </p:sp>
      <p:sp>
        <p:nvSpPr>
          <p:cNvPr id="19" name="Oval Callout 18"/>
          <p:cNvSpPr/>
          <p:nvPr/>
        </p:nvSpPr>
        <p:spPr>
          <a:xfrm>
            <a:off x="9720840" y="2993734"/>
            <a:ext cx="1866377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I: </a:t>
            </a:r>
            <a:r>
              <a:rPr lang="sv-SE" sz="1400" dirty="0" err="1"/>
              <a:t>How</a:t>
            </a:r>
            <a:r>
              <a:rPr lang="sv-SE" sz="1400" dirty="0"/>
              <a:t> </a:t>
            </a:r>
            <a:r>
              <a:rPr lang="sv-SE" sz="1400" dirty="0" err="1"/>
              <a:t>does</a:t>
            </a:r>
            <a:r>
              <a:rPr lang="sv-SE" sz="1400" dirty="0"/>
              <a:t> </a:t>
            </a:r>
            <a:r>
              <a:rPr lang="sv-SE" sz="1400" dirty="0" err="1"/>
              <a:t>this</a:t>
            </a:r>
            <a:r>
              <a:rPr lang="sv-SE" sz="1400" dirty="0"/>
              <a:t> </a:t>
            </a:r>
            <a:r>
              <a:rPr lang="sv-SE" sz="1400" dirty="0" err="1"/>
              <a:t>impact</a:t>
            </a:r>
            <a:r>
              <a:rPr lang="sv-SE" sz="1400" dirty="0"/>
              <a:t> </a:t>
            </a:r>
            <a:r>
              <a:rPr lang="sv-SE" sz="1400" dirty="0" err="1"/>
              <a:t>your</a:t>
            </a:r>
            <a:r>
              <a:rPr lang="sv-SE" sz="1400" dirty="0"/>
              <a:t> </a:t>
            </a:r>
            <a:r>
              <a:rPr lang="sv-SE" sz="1400" dirty="0" err="1"/>
              <a:t>sleep</a:t>
            </a:r>
            <a:r>
              <a:rPr lang="sv-SE" sz="1400" dirty="0"/>
              <a:t>?</a:t>
            </a:r>
            <a:endParaRPr lang="en-US" sz="1400" dirty="0"/>
          </a:p>
        </p:txBody>
      </p:sp>
      <p:sp>
        <p:nvSpPr>
          <p:cNvPr id="20" name="Oval Callout 19"/>
          <p:cNvSpPr/>
          <p:nvPr/>
        </p:nvSpPr>
        <p:spPr>
          <a:xfrm>
            <a:off x="10573066" y="3810401"/>
            <a:ext cx="1866377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N: </a:t>
            </a:r>
            <a:r>
              <a:rPr lang="sv-SE" sz="1400" dirty="0" err="1"/>
              <a:t>What</a:t>
            </a:r>
            <a:r>
              <a:rPr lang="sv-SE" sz="1400" dirty="0"/>
              <a:t> </a:t>
            </a:r>
            <a:r>
              <a:rPr lang="sv-SE" sz="1400" dirty="0" err="1"/>
              <a:t>can</a:t>
            </a:r>
            <a:r>
              <a:rPr lang="sv-SE" sz="1400" dirty="0"/>
              <a:t> </a:t>
            </a:r>
            <a:r>
              <a:rPr lang="sv-SE" sz="1400" dirty="0" err="1"/>
              <a:t>we</a:t>
            </a:r>
            <a:r>
              <a:rPr lang="sv-SE" sz="1400" dirty="0"/>
              <a:t> do to make </a:t>
            </a:r>
            <a:r>
              <a:rPr lang="sv-SE" sz="1400" dirty="0" err="1"/>
              <a:t>you</a:t>
            </a:r>
            <a:r>
              <a:rPr lang="sv-SE" sz="1400" dirty="0"/>
              <a:t> </a:t>
            </a:r>
            <a:r>
              <a:rPr lang="sv-SE" sz="1400" dirty="0" err="1"/>
              <a:t>feel</a:t>
            </a:r>
            <a:r>
              <a:rPr lang="sv-SE" sz="1400" dirty="0"/>
              <a:t> less </a:t>
            </a:r>
            <a:r>
              <a:rPr lang="sv-SE" sz="1400" dirty="0" err="1"/>
              <a:t>stressed</a:t>
            </a:r>
            <a:r>
              <a:rPr lang="sv-SE" sz="1400" dirty="0"/>
              <a:t>?</a:t>
            </a:r>
            <a:endParaRPr lang="en-US" sz="1400" dirty="0"/>
          </a:p>
        </p:txBody>
      </p:sp>
      <p:sp>
        <p:nvSpPr>
          <p:cNvPr id="21" name="Oval Callout 20"/>
          <p:cNvSpPr/>
          <p:nvPr/>
        </p:nvSpPr>
        <p:spPr>
          <a:xfrm>
            <a:off x="9969111" y="1072603"/>
            <a:ext cx="1858793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Maybe you should try yoga?</a:t>
            </a:r>
          </a:p>
        </p:txBody>
      </p:sp>
    </p:spTree>
    <p:extLst>
      <p:ext uri="{BB962C8B-B14F-4D97-AF65-F5344CB8AC3E}">
        <p14:creationId xmlns:p14="http://schemas.microsoft.com/office/powerpoint/2010/main" val="5317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4" grpId="0" animBg="1"/>
      <p:bldP spid="27" grpId="0" animBg="1"/>
      <p:bldP spid="28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8"/>
          <p:cNvSpPr/>
          <p:nvPr/>
        </p:nvSpPr>
        <p:spPr>
          <a:xfrm>
            <a:off x="-1" y="-132347"/>
            <a:ext cx="9229725" cy="5275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84" y="139117"/>
            <a:ext cx="8244000" cy="527186"/>
          </a:xfrm>
        </p:spPr>
        <p:txBody>
          <a:bodyPr>
            <a:normAutofit fontScale="90000"/>
          </a:bodyPr>
          <a:lstStyle/>
          <a:p>
            <a:r>
              <a:rPr lang="sv-SE" sz="1600" dirty="0"/>
              <a:t>Person </a:t>
            </a:r>
            <a:r>
              <a:rPr lang="sv-SE" sz="1600" dirty="0" smtClean="0"/>
              <a:t>1: Pick </a:t>
            </a:r>
            <a:r>
              <a:rPr lang="sv-SE" sz="1600" dirty="0"/>
              <a:t>1</a:t>
            </a:r>
            <a:r>
              <a:rPr lang="sv-SE" sz="1600" dirty="0" smtClean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situations </a:t>
            </a:r>
            <a:r>
              <a:rPr lang="sv-SE" sz="1600" dirty="0" err="1"/>
              <a:t>below</a:t>
            </a:r>
            <a:r>
              <a:rPr lang="sv-SE" sz="1600" dirty="0"/>
              <a:t> </a:t>
            </a:r>
            <a:r>
              <a:rPr lang="sv-SE" sz="1600" dirty="0" err="1"/>
              <a:t>that</a:t>
            </a:r>
            <a:r>
              <a:rPr lang="sv-SE" sz="1600" dirty="0"/>
              <a:t> </a:t>
            </a:r>
            <a:r>
              <a:rPr lang="sv-SE" sz="1600" dirty="0" err="1"/>
              <a:t>you</a:t>
            </a:r>
            <a:r>
              <a:rPr lang="sv-SE" sz="1600" dirty="0"/>
              <a:t> </a:t>
            </a:r>
            <a:r>
              <a:rPr lang="sv-SE" sz="1600" dirty="0" err="1"/>
              <a:t>need</a:t>
            </a:r>
            <a:r>
              <a:rPr lang="sv-SE" sz="1600" dirty="0"/>
              <a:t> </a:t>
            </a:r>
            <a:r>
              <a:rPr lang="sv-SE" sz="1600" dirty="0" err="1"/>
              <a:t>help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(or make </a:t>
            </a:r>
            <a:r>
              <a:rPr lang="sv-SE" sz="1600" dirty="0" err="1"/>
              <a:t>up</a:t>
            </a:r>
            <a:r>
              <a:rPr lang="sv-SE" sz="1600" dirty="0"/>
              <a:t> </a:t>
            </a:r>
            <a:r>
              <a:rPr lang="sv-SE" sz="1600" dirty="0" err="1"/>
              <a:t>your</a:t>
            </a:r>
            <a:r>
              <a:rPr lang="sv-SE" sz="1600" dirty="0"/>
              <a:t> </a:t>
            </a:r>
            <a:r>
              <a:rPr lang="sv-SE" sz="1600" dirty="0" err="1"/>
              <a:t>own</a:t>
            </a:r>
            <a:r>
              <a:rPr lang="sv-SE" sz="1600" dirty="0"/>
              <a:t>). </a:t>
            </a:r>
            <a:br>
              <a:rPr lang="sv-SE" sz="1600" dirty="0"/>
            </a:br>
            <a:r>
              <a:rPr lang="sv-SE" sz="1600" dirty="0"/>
              <a:t>Person </a:t>
            </a:r>
            <a:r>
              <a:rPr lang="sv-SE" sz="1600" dirty="0" smtClean="0"/>
              <a:t>2: Ask 1 </a:t>
            </a:r>
            <a:r>
              <a:rPr lang="sv-SE" sz="1600" dirty="0" err="1" smtClean="0"/>
              <a:t>question</a:t>
            </a:r>
            <a:r>
              <a:rPr lang="sv-SE" sz="1600" dirty="0" smtClean="0"/>
              <a:t> </a:t>
            </a:r>
            <a:r>
              <a:rPr lang="sv-SE" sz="1600" dirty="0"/>
              <a:t>per SPIN-step to </a:t>
            </a:r>
            <a:r>
              <a:rPr lang="sv-SE" sz="1600" dirty="0" err="1"/>
              <a:t>discover</a:t>
            </a:r>
            <a:r>
              <a:rPr lang="sv-SE" sz="1600" dirty="0"/>
              <a:t> the </a:t>
            </a:r>
            <a:r>
              <a:rPr lang="sv-SE" sz="1600" dirty="0" err="1"/>
              <a:t>need</a:t>
            </a:r>
            <a:r>
              <a:rPr lang="sv-SE" sz="1600" dirty="0"/>
              <a:t>/s.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err="1" smtClean="0"/>
              <a:t>Rotate</a:t>
            </a:r>
            <a:r>
              <a:rPr lang="sv-SE" sz="1600" dirty="0"/>
              <a:t>. </a:t>
            </a:r>
            <a:r>
              <a:rPr lang="sv-SE" sz="1600" dirty="0" smtClean="0"/>
              <a:t>(10-12 </a:t>
            </a:r>
            <a:r>
              <a:rPr lang="sv-SE" sz="1600" dirty="0"/>
              <a:t>min)</a:t>
            </a:r>
            <a:endParaRPr lang="en-US" sz="1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54586" y="809898"/>
            <a:ext cx="3651358" cy="433360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342892" indent="-342892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888" marR="0" indent="-342892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Blip>
                <a:blip r:embed="rId2"/>
              </a:buBlip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7162" indent="-257168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2159" indent="-257168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7155" indent="-257168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152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7148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2145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7141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 err="1">
                <a:ln w="0"/>
              </a:rPr>
              <a:t>I’m</a:t>
            </a:r>
            <a:r>
              <a:rPr lang="sv-SE" sz="1800" dirty="0">
                <a:ln w="0"/>
              </a:rPr>
              <a:t> </a:t>
            </a:r>
            <a:r>
              <a:rPr lang="sv-SE" sz="1800" dirty="0" err="1">
                <a:ln w="0"/>
              </a:rPr>
              <a:t>stressed</a:t>
            </a:r>
            <a:endParaRPr lang="sv-SE" sz="1800" dirty="0">
              <a:ln w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ln w="0"/>
              </a:rPr>
              <a:t>I </a:t>
            </a:r>
            <a:r>
              <a:rPr lang="sv-SE" sz="1800" dirty="0" err="1">
                <a:ln w="0"/>
              </a:rPr>
              <a:t>don’t</a:t>
            </a:r>
            <a:r>
              <a:rPr lang="sv-SE" sz="1800" dirty="0">
                <a:ln w="0"/>
              </a:rPr>
              <a:t> </a:t>
            </a:r>
            <a:r>
              <a:rPr lang="sv-SE" sz="1800" dirty="0" err="1">
                <a:ln w="0"/>
              </a:rPr>
              <a:t>know</a:t>
            </a:r>
            <a:r>
              <a:rPr lang="sv-SE" sz="1800" dirty="0">
                <a:ln w="0"/>
              </a:rPr>
              <a:t> </a:t>
            </a:r>
            <a:r>
              <a:rPr lang="sv-SE" sz="1800" dirty="0" err="1">
                <a:ln w="0"/>
              </a:rPr>
              <a:t>what</a:t>
            </a:r>
            <a:r>
              <a:rPr lang="sv-SE" sz="1800" dirty="0">
                <a:ln w="0"/>
              </a:rPr>
              <a:t> to </a:t>
            </a:r>
            <a:r>
              <a:rPr lang="sv-SE" sz="1800" dirty="0" err="1">
                <a:ln w="0"/>
              </a:rPr>
              <a:t>cook</a:t>
            </a:r>
            <a:r>
              <a:rPr lang="sv-SE" sz="1800" dirty="0">
                <a:ln w="0"/>
              </a:rPr>
              <a:t> for </a:t>
            </a:r>
            <a:r>
              <a:rPr lang="sv-SE" sz="1800" dirty="0" err="1">
                <a:ln w="0"/>
              </a:rPr>
              <a:t>dinner</a:t>
            </a:r>
            <a:endParaRPr lang="sv-SE" sz="1800" dirty="0">
              <a:ln w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ln w="0"/>
              </a:rPr>
              <a:t>I have difficulties doing quote follow-ups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ln w="0"/>
              </a:rPr>
              <a:t>I need a new hobby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 smtClean="0">
                <a:ln w="0"/>
              </a:rPr>
              <a:t>I </a:t>
            </a:r>
            <a:r>
              <a:rPr lang="sv-SE" sz="1800" dirty="0">
                <a:ln w="0"/>
              </a:rPr>
              <a:t>need to start exercising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sv-SE" sz="1800" dirty="0" smtClean="0">
              <a:ln w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v-SE" sz="1800" dirty="0" smtClean="0">
                <a:ln w="0"/>
              </a:rPr>
              <a:t>…</a:t>
            </a:r>
            <a:r>
              <a:rPr lang="sv-SE" sz="1800" dirty="0">
                <a:ln w="0"/>
              </a:rPr>
              <a:t>or </a:t>
            </a:r>
            <a:r>
              <a:rPr lang="sv-SE" sz="1800" dirty="0" err="1">
                <a:ln w="0"/>
              </a:rPr>
              <a:t>something</a:t>
            </a:r>
            <a:r>
              <a:rPr lang="sv-SE" sz="1800" dirty="0">
                <a:ln w="0"/>
              </a:rPr>
              <a:t> </a:t>
            </a:r>
            <a:r>
              <a:rPr lang="sv-SE" sz="1800" dirty="0" err="1">
                <a:ln w="0"/>
              </a:rPr>
              <a:t>else</a:t>
            </a:r>
            <a:r>
              <a:rPr lang="sv-SE" sz="1800" dirty="0">
                <a:ln w="0"/>
              </a:rPr>
              <a:t>? </a:t>
            </a:r>
          </a:p>
        </p:txBody>
      </p:sp>
      <p:sp>
        <p:nvSpPr>
          <p:cNvPr id="18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2056179" y="5414962"/>
            <a:ext cx="2254891" cy="17945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pc="75" dirty="0" smtClean="0">
                <a:solidFill>
                  <a:srgbClr val="5BAC26"/>
                </a:solidFill>
                <a:latin typeface="Arial"/>
                <a:cs typeface="Arial"/>
              </a:rPr>
              <a:t>S</a:t>
            </a:r>
            <a:r>
              <a:rPr lang="sv-SE" sz="2400" b="1" spc="75" dirty="0" smtClean="0">
                <a:solidFill>
                  <a:schemeClr val="tx1"/>
                </a:solidFill>
                <a:latin typeface="Arial"/>
                <a:cs typeface="Arial"/>
              </a:rPr>
              <a:t>ITUATION</a:t>
            </a:r>
            <a:r>
              <a:rPr lang="sv-SE" sz="2400" b="1" spc="75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z="2400" b="1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ktangel 16">
            <a:extLst>
              <a:ext uri="{FF2B5EF4-FFF2-40B4-BE49-F238E27FC236}">
                <a16:creationId xmlns:a16="http://schemas.microsoft.com/office/drawing/2014/main" id="{381E941C-633D-45D7-8438-0D34BF6F54BB}"/>
              </a:ext>
            </a:extLst>
          </p:cNvPr>
          <p:cNvSpPr/>
          <p:nvPr/>
        </p:nvSpPr>
        <p:spPr bwMode="auto">
          <a:xfrm>
            <a:off x="2056179" y="6056593"/>
            <a:ext cx="2104474" cy="17945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pc="75" dirty="0" smtClean="0">
                <a:solidFill>
                  <a:srgbClr val="5BAC26"/>
                </a:solidFill>
                <a:latin typeface="Arial"/>
                <a:cs typeface="Arial"/>
              </a:rPr>
              <a:t>P</a:t>
            </a:r>
            <a:r>
              <a:rPr lang="sv-SE" sz="2400" b="1" spc="75" dirty="0" smtClean="0">
                <a:solidFill>
                  <a:schemeClr val="tx1"/>
                </a:solidFill>
                <a:latin typeface="Arial"/>
                <a:cs typeface="Arial"/>
              </a:rPr>
              <a:t>ROBLEM</a:t>
            </a:r>
            <a:r>
              <a:rPr lang="sv-SE" sz="2400" b="1" spc="75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z="2400" b="1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ktangel 17">
            <a:extLst>
              <a:ext uri="{FF2B5EF4-FFF2-40B4-BE49-F238E27FC236}">
                <a16:creationId xmlns:a16="http://schemas.microsoft.com/office/drawing/2014/main" id="{39E6E954-4867-4E58-81F8-12687DC5AE0A}"/>
              </a:ext>
            </a:extLst>
          </p:cNvPr>
          <p:cNvSpPr/>
          <p:nvPr/>
        </p:nvSpPr>
        <p:spPr bwMode="auto">
          <a:xfrm>
            <a:off x="2056179" y="7278294"/>
            <a:ext cx="2104474" cy="17945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pc="75" dirty="0" smtClean="0">
                <a:solidFill>
                  <a:srgbClr val="5BAC26"/>
                </a:solidFill>
                <a:latin typeface="Arial"/>
                <a:cs typeface="Arial"/>
              </a:rPr>
              <a:t>N</a:t>
            </a:r>
            <a:r>
              <a:rPr lang="sv-SE" sz="2400" b="1" spc="75" dirty="0" smtClean="0">
                <a:solidFill>
                  <a:schemeClr val="tx1"/>
                </a:solidFill>
                <a:latin typeface="Arial"/>
                <a:cs typeface="Arial"/>
              </a:rPr>
              <a:t>EEDS</a:t>
            </a:r>
            <a:r>
              <a:rPr lang="sv-SE" sz="2400" b="1" spc="75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z="2400" b="1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ektangel 18">
            <a:extLst>
              <a:ext uri="{FF2B5EF4-FFF2-40B4-BE49-F238E27FC236}">
                <a16:creationId xmlns:a16="http://schemas.microsoft.com/office/drawing/2014/main" id="{FF33E105-D52F-466C-9025-4000B8AA0C8B}"/>
              </a:ext>
            </a:extLst>
          </p:cNvPr>
          <p:cNvSpPr/>
          <p:nvPr/>
        </p:nvSpPr>
        <p:spPr bwMode="auto">
          <a:xfrm>
            <a:off x="2056179" y="6698197"/>
            <a:ext cx="2104474" cy="17945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pc="75" dirty="0" smtClean="0">
                <a:solidFill>
                  <a:srgbClr val="5BAC26"/>
                </a:solidFill>
                <a:latin typeface="Arial"/>
                <a:cs typeface="Arial"/>
              </a:rPr>
              <a:t>I</a:t>
            </a:r>
            <a:r>
              <a:rPr lang="sv-SE" sz="2400" b="1" spc="75" dirty="0" smtClean="0">
                <a:solidFill>
                  <a:schemeClr val="tx1"/>
                </a:solidFill>
                <a:latin typeface="Arial"/>
                <a:cs typeface="Arial"/>
              </a:rPr>
              <a:t>MPACT</a:t>
            </a:r>
            <a:r>
              <a:rPr lang="sv-SE" sz="2400" b="1" spc="75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z="2400" b="1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4251881" y="5414962"/>
            <a:ext cx="3345217" cy="197238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What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is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your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b="1" spc="75" dirty="0" smtClean="0">
                <a:solidFill>
                  <a:schemeClr val="tx1"/>
                </a:solidFill>
                <a:latin typeface="Arial"/>
                <a:cs typeface="Arial"/>
              </a:rPr>
              <a:t>situation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4251880" y="6056593"/>
            <a:ext cx="3345217" cy="197238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What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b="1" spc="75" dirty="0" smtClean="0">
                <a:solidFill>
                  <a:schemeClr val="tx1"/>
                </a:solidFill>
                <a:latin typeface="Arial"/>
                <a:cs typeface="Arial"/>
              </a:rPr>
              <a:t>problems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is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this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causing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4251880" y="6698197"/>
            <a:ext cx="3345217" cy="197238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How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does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this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b="1" spc="75" dirty="0" err="1" smtClean="0">
                <a:solidFill>
                  <a:schemeClr val="tx1"/>
                </a:solidFill>
                <a:latin typeface="Arial"/>
                <a:cs typeface="Arial"/>
              </a:rPr>
              <a:t>impact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lang="sv-SE" spc="75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4251880" y="7278294"/>
            <a:ext cx="3345217" cy="197238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What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do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b="1" spc="75" dirty="0" err="1" smtClean="0">
                <a:solidFill>
                  <a:schemeClr val="tx1"/>
                </a:solidFill>
                <a:latin typeface="Arial"/>
                <a:cs typeface="Arial"/>
              </a:rPr>
              <a:t>need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37" y="1429274"/>
            <a:ext cx="499915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8"/>
          <p:cNvSpPr/>
          <p:nvPr/>
        </p:nvSpPr>
        <p:spPr>
          <a:xfrm>
            <a:off x="-1" y="-66675"/>
            <a:ext cx="9305925" cy="521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624717" y="432978"/>
            <a:ext cx="5894562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open </a:t>
            </a:r>
            <a:r>
              <a:rPr kumimoji="0" lang="sv-SE" sz="2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Profile</a:t>
            </a:r>
            <a:r>
              <a:rPr kumimoji="0" lang="sv-SE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Sympa </a:t>
            </a:r>
            <a:br>
              <a:rPr kumimoji="0" lang="sv-SE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&amp; Development” </a:t>
            </a:r>
            <a:br>
              <a:rPr kumimoji="0" lang="sv-SE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2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www.symahr.net/ncab</a:t>
            </a: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9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A45AE-BA65-4C2C-86AA-1BDD9771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23" y="3202967"/>
            <a:ext cx="5539549" cy="18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66675"/>
            <a:ext cx="9305925" cy="521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108" y="648000"/>
            <a:ext cx="7322892" cy="621000"/>
          </a:xfrm>
        </p:spPr>
        <p:txBody>
          <a:bodyPr>
            <a:noAutofit/>
          </a:bodyPr>
          <a:lstStyle/>
          <a:p>
            <a:r>
              <a:rPr lang="sv-SE" sz="1700" dirty="0" err="1"/>
              <a:t>Breakout</a:t>
            </a:r>
            <a:r>
              <a:rPr lang="sv-SE" sz="1700" dirty="0"/>
              <a:t> </a:t>
            </a:r>
            <a:r>
              <a:rPr lang="sv-SE" sz="1700" dirty="0" err="1"/>
              <a:t>room</a:t>
            </a:r>
            <a:r>
              <a:rPr lang="sv-SE" sz="1700" dirty="0"/>
              <a:t>: SPIN </a:t>
            </a:r>
            <a:r>
              <a:rPr lang="sv-SE" sz="1700" dirty="0" err="1"/>
              <a:t>practice</a:t>
            </a:r>
            <a:r>
              <a:rPr lang="sv-SE" sz="1700" dirty="0"/>
              <a:t> </a:t>
            </a:r>
            <a:r>
              <a:rPr lang="sv-SE" sz="1700" dirty="0" smtClean="0"/>
              <a:t>2</a:t>
            </a:r>
            <a:endParaRPr lang="en-US" sz="17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006" y="1179431"/>
            <a:ext cx="5916642" cy="3461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200" b="0" dirty="0" err="1"/>
              <a:t>You</a:t>
            </a:r>
            <a:r>
              <a:rPr lang="sv-SE" sz="1200" b="0" dirty="0"/>
              <a:t> </a:t>
            </a:r>
            <a:r>
              <a:rPr lang="sv-SE" sz="1200" b="0" dirty="0" err="1"/>
              <a:t>will</a:t>
            </a:r>
            <a:r>
              <a:rPr lang="sv-SE" sz="1200" b="0" dirty="0"/>
              <a:t> </a:t>
            </a:r>
            <a:r>
              <a:rPr lang="sv-SE" sz="1200" b="0" dirty="0" err="1"/>
              <a:t>soon</a:t>
            </a:r>
            <a:r>
              <a:rPr lang="sv-SE" sz="1200" b="0" dirty="0"/>
              <a:t> </a:t>
            </a:r>
            <a:r>
              <a:rPr lang="sv-SE" sz="1200" b="0" dirty="0" err="1"/>
              <a:t>see</a:t>
            </a:r>
            <a:r>
              <a:rPr lang="sv-SE" sz="1200" b="0" dirty="0"/>
              <a:t> a list </a:t>
            </a:r>
            <a:r>
              <a:rPr lang="sv-SE" sz="1200" b="0" dirty="0" err="1"/>
              <a:t>of</a:t>
            </a:r>
            <a:r>
              <a:rPr lang="sv-SE" sz="1200" b="0" dirty="0"/>
              <a:t> </a:t>
            </a:r>
            <a:r>
              <a:rPr lang="sv-SE" sz="1200" b="0" dirty="0" err="1"/>
              <a:t>everyday</a:t>
            </a:r>
            <a:r>
              <a:rPr lang="sv-SE" sz="1200" b="0" dirty="0"/>
              <a:t> situations.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b="0" dirty="0" smtClean="0"/>
              <a:t>Person </a:t>
            </a:r>
            <a:r>
              <a:rPr lang="sv-SE" sz="1200" b="0" dirty="0"/>
              <a:t>1 = </a:t>
            </a:r>
            <a:r>
              <a:rPr lang="sv-SE" sz="1200" dirty="0"/>
              <a:t>Person </a:t>
            </a:r>
            <a:r>
              <a:rPr lang="sv-SE" sz="1200" dirty="0" err="1"/>
              <a:t>who</a:t>
            </a:r>
            <a:r>
              <a:rPr lang="sv-SE" sz="1200" dirty="0"/>
              <a:t> </a:t>
            </a:r>
            <a:r>
              <a:rPr lang="sv-SE" sz="1200" dirty="0" err="1"/>
              <a:t>needs</a:t>
            </a:r>
            <a:r>
              <a:rPr lang="sv-SE" sz="1200" dirty="0"/>
              <a:t> </a:t>
            </a:r>
            <a:r>
              <a:rPr lang="sv-SE" sz="1200" dirty="0" err="1"/>
              <a:t>help</a:t>
            </a:r>
            <a:r>
              <a:rPr lang="sv-SE" sz="1200" b="0" dirty="0"/>
              <a:t> </a:t>
            </a:r>
            <a:br>
              <a:rPr lang="sv-SE" sz="1200" b="0" dirty="0"/>
            </a:br>
            <a:r>
              <a:rPr lang="sv-SE" sz="1200" b="0" dirty="0"/>
              <a:t>Person 2 = </a:t>
            </a:r>
            <a:r>
              <a:rPr lang="sv-SE" sz="1200" dirty="0" err="1" smtClean="0"/>
              <a:t>SPINner</a:t>
            </a:r>
            <a:r>
              <a:rPr lang="sv-SE" sz="1200" dirty="0" smtClean="0"/>
              <a:t> </a:t>
            </a:r>
            <a:r>
              <a:rPr lang="sv-SE" sz="1200" b="0" dirty="0"/>
              <a:t/>
            </a:r>
            <a:br>
              <a:rPr lang="sv-SE" sz="1200" b="0" dirty="0"/>
            </a:br>
            <a:r>
              <a:rPr lang="sv-SE" sz="1200" b="0" dirty="0"/>
              <a:t>Person 3(+4) = </a:t>
            </a:r>
            <a:r>
              <a:rPr lang="sv-SE" sz="1200" dirty="0"/>
              <a:t>Coach </a:t>
            </a:r>
            <a:r>
              <a:rPr lang="sv-SE" sz="1200" b="0" dirty="0"/>
              <a:t>to the </a:t>
            </a:r>
            <a:r>
              <a:rPr lang="sv-SE" sz="1200" b="0" dirty="0" err="1"/>
              <a:t>SPINner</a:t>
            </a:r>
            <a:endParaRPr lang="sv-SE" sz="1200" b="0" dirty="0"/>
          </a:p>
          <a:p>
            <a:pPr marL="457200" indent="-457200">
              <a:buFont typeface="+mj-lt"/>
              <a:buAutoNum type="arabicPeriod"/>
            </a:pPr>
            <a:r>
              <a:rPr lang="sv-SE" sz="1200" b="0" dirty="0"/>
              <a:t>Person </a:t>
            </a:r>
            <a:r>
              <a:rPr lang="sv-SE" sz="1200" b="0" dirty="0" smtClean="0"/>
              <a:t>1: Pick </a:t>
            </a:r>
            <a:r>
              <a:rPr lang="sv-SE" sz="1200" dirty="0" err="1"/>
              <a:t>one</a:t>
            </a:r>
            <a:r>
              <a:rPr lang="sv-SE" sz="1200" dirty="0"/>
              <a:t> </a:t>
            </a:r>
            <a:r>
              <a:rPr lang="sv-SE" sz="1200" dirty="0" err="1"/>
              <a:t>of</a:t>
            </a:r>
            <a:r>
              <a:rPr lang="sv-SE" sz="1200" dirty="0"/>
              <a:t> the situations </a:t>
            </a:r>
            <a:r>
              <a:rPr lang="sv-SE" sz="1200" b="0" dirty="0" err="1"/>
              <a:t>that</a:t>
            </a:r>
            <a:r>
              <a:rPr lang="sv-SE" sz="1200" b="0" dirty="0"/>
              <a:t> is </a:t>
            </a:r>
            <a:r>
              <a:rPr lang="sv-SE" sz="1200" b="0" dirty="0" err="1"/>
              <a:t>most</a:t>
            </a:r>
            <a:r>
              <a:rPr lang="sv-SE" sz="1200" b="0" dirty="0"/>
              <a:t> relevant to </a:t>
            </a:r>
            <a:r>
              <a:rPr lang="sv-SE" sz="1200" b="0" dirty="0" err="1"/>
              <a:t>you</a:t>
            </a:r>
            <a:r>
              <a:rPr lang="sv-SE" sz="1200" b="0" dirty="0"/>
              <a:t>, </a:t>
            </a:r>
            <a:br>
              <a:rPr lang="sv-SE" sz="1200" b="0" dirty="0"/>
            </a:br>
            <a:r>
              <a:rPr lang="sv-SE" sz="1200" b="0" dirty="0"/>
              <a:t>or make </a:t>
            </a:r>
            <a:r>
              <a:rPr lang="sv-SE" sz="1200" b="0" dirty="0" err="1"/>
              <a:t>up</a:t>
            </a:r>
            <a:r>
              <a:rPr lang="sv-SE" sz="1200" b="0" dirty="0"/>
              <a:t> </a:t>
            </a:r>
            <a:r>
              <a:rPr lang="sv-SE" sz="1200" b="0" dirty="0" err="1"/>
              <a:t>your</a:t>
            </a:r>
            <a:r>
              <a:rPr lang="sv-SE" sz="1200" b="0" dirty="0"/>
              <a:t> </a:t>
            </a:r>
            <a:r>
              <a:rPr lang="sv-SE" sz="1200" b="0" dirty="0" err="1"/>
              <a:t>own</a:t>
            </a:r>
            <a:r>
              <a:rPr lang="sv-SE" sz="1200" b="0" dirty="0"/>
              <a:t> situation </a:t>
            </a:r>
            <a:r>
              <a:rPr lang="sv-SE" sz="1200" b="0" dirty="0" err="1"/>
              <a:t>where</a:t>
            </a:r>
            <a:r>
              <a:rPr lang="sv-SE" sz="1200" b="0" dirty="0"/>
              <a:t> </a:t>
            </a:r>
            <a:r>
              <a:rPr lang="sv-SE" sz="1200" b="0" dirty="0" err="1"/>
              <a:t>you</a:t>
            </a:r>
            <a:r>
              <a:rPr lang="sv-SE" sz="1200" b="0" dirty="0"/>
              <a:t> </a:t>
            </a:r>
            <a:r>
              <a:rPr lang="sv-SE" sz="1200" dirty="0" err="1"/>
              <a:t>need</a:t>
            </a:r>
            <a:r>
              <a:rPr lang="sv-SE" sz="1200" dirty="0"/>
              <a:t> </a:t>
            </a:r>
            <a:r>
              <a:rPr lang="sv-SE" sz="1200" dirty="0" err="1" smtClean="0"/>
              <a:t>help</a:t>
            </a:r>
            <a:r>
              <a:rPr lang="sv-SE" sz="1200" b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b="0" dirty="0" smtClean="0"/>
              <a:t>Person 2: </a:t>
            </a:r>
            <a:r>
              <a:rPr lang="sv-SE" sz="1200" dirty="0" err="1" smtClean="0"/>
              <a:t>Use</a:t>
            </a:r>
            <a:r>
              <a:rPr lang="sv-SE" sz="1200" dirty="0" smtClean="0"/>
              <a:t> </a:t>
            </a:r>
            <a:r>
              <a:rPr lang="sv-SE" sz="1200" dirty="0"/>
              <a:t>SPIN on the situation </a:t>
            </a:r>
            <a:r>
              <a:rPr lang="sv-SE" sz="1200" b="0" dirty="0"/>
              <a:t>to </a:t>
            </a:r>
            <a:r>
              <a:rPr lang="sv-SE" sz="1200" b="0" dirty="0" err="1"/>
              <a:t>help</a:t>
            </a:r>
            <a:r>
              <a:rPr lang="sv-SE" sz="1200" b="0" dirty="0"/>
              <a:t> </a:t>
            </a:r>
            <a:r>
              <a:rPr lang="sv-SE" sz="1200" b="0" dirty="0" err="1"/>
              <a:t>discover</a:t>
            </a:r>
            <a:r>
              <a:rPr lang="sv-SE" sz="1200" b="0" dirty="0"/>
              <a:t> Person 1’s </a:t>
            </a:r>
            <a:r>
              <a:rPr lang="sv-SE" sz="1200" b="0" dirty="0" err="1"/>
              <a:t>need</a:t>
            </a:r>
            <a:r>
              <a:rPr lang="sv-SE" sz="1200" b="0" dirty="0"/>
              <a:t>/s. </a:t>
            </a:r>
            <a:br>
              <a:rPr lang="sv-SE" sz="1200" b="0" dirty="0"/>
            </a:br>
            <a:r>
              <a:rPr lang="sv-SE" sz="1200" b="0" dirty="0">
                <a:solidFill>
                  <a:srgbClr val="FF0000"/>
                </a:solidFill>
              </a:rPr>
              <a:t>Ask </a:t>
            </a:r>
            <a:r>
              <a:rPr lang="sv-SE" sz="1200" dirty="0">
                <a:solidFill>
                  <a:srgbClr val="FF0000"/>
                </a:solidFill>
              </a:rPr>
              <a:t>2-3 </a:t>
            </a:r>
            <a:r>
              <a:rPr lang="sv-SE" sz="1200" dirty="0" err="1">
                <a:solidFill>
                  <a:srgbClr val="FF0000"/>
                </a:solidFill>
              </a:rPr>
              <a:t>questions</a:t>
            </a:r>
            <a:r>
              <a:rPr lang="sv-SE" sz="1200" dirty="0">
                <a:solidFill>
                  <a:srgbClr val="FF0000"/>
                </a:solidFill>
              </a:rPr>
              <a:t> per </a:t>
            </a:r>
            <a:r>
              <a:rPr lang="sv-SE" sz="1200" dirty="0" smtClean="0">
                <a:solidFill>
                  <a:srgbClr val="FF0000"/>
                </a:solidFill>
              </a:rPr>
              <a:t>SPIN-step</a:t>
            </a:r>
            <a:r>
              <a:rPr lang="sv-SE" sz="1200" b="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b="0" dirty="0" smtClean="0"/>
              <a:t>Coach: </a:t>
            </a:r>
            <a:r>
              <a:rPr lang="sv-SE" sz="1200" b="0" dirty="0" err="1" smtClean="0"/>
              <a:t>Give</a:t>
            </a:r>
            <a:r>
              <a:rPr lang="sv-SE" sz="1200" b="0" dirty="0" smtClean="0"/>
              <a:t> </a:t>
            </a:r>
            <a:r>
              <a:rPr lang="sv-SE" sz="1200" b="0" dirty="0"/>
              <a:t>feedback to </a:t>
            </a:r>
            <a:r>
              <a:rPr lang="sv-SE" sz="1200" b="0" dirty="0" smtClean="0"/>
              <a:t>the </a:t>
            </a:r>
            <a:r>
              <a:rPr lang="sv-SE" sz="1200" b="0" dirty="0" err="1" smtClean="0"/>
              <a:t>SPINner</a:t>
            </a:r>
            <a:r>
              <a:rPr lang="sv-SE" sz="1200" b="0" dirty="0" smtClean="0"/>
              <a:t> on </a:t>
            </a:r>
            <a:r>
              <a:rPr lang="sv-SE" sz="1200" b="0" dirty="0" err="1"/>
              <a:t>each</a:t>
            </a:r>
            <a:r>
              <a:rPr lang="sv-SE" sz="1200" b="0" dirty="0"/>
              <a:t> </a:t>
            </a:r>
            <a:r>
              <a:rPr lang="sv-SE" sz="1200" b="0" dirty="0" smtClean="0"/>
              <a:t>SPIN-step (S+P+I+N).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b="0" dirty="0" err="1" smtClean="0"/>
              <a:t>When</a:t>
            </a:r>
            <a:r>
              <a:rPr lang="sv-SE" sz="1200" b="0" dirty="0" smtClean="0"/>
              <a:t> </a:t>
            </a:r>
            <a:r>
              <a:rPr lang="sv-SE" sz="1200" b="0" dirty="0"/>
              <a:t>the SPIN-process is </a:t>
            </a:r>
            <a:r>
              <a:rPr lang="sv-SE" sz="1200" b="0" dirty="0" err="1"/>
              <a:t>complete</a:t>
            </a:r>
            <a:r>
              <a:rPr lang="sv-SE" sz="1200" b="0" dirty="0"/>
              <a:t>, </a:t>
            </a:r>
            <a:r>
              <a:rPr lang="sv-SE" sz="1200" dirty="0" err="1"/>
              <a:t>rotate</a:t>
            </a:r>
            <a:r>
              <a:rPr lang="sv-SE" sz="1200" b="0" dirty="0"/>
              <a:t>. </a:t>
            </a:r>
          </a:p>
          <a:p>
            <a:pPr marL="0" indent="0">
              <a:buNone/>
            </a:pPr>
            <a:r>
              <a:rPr lang="sv-SE" sz="1200" b="0" dirty="0" err="1"/>
              <a:t>You</a:t>
            </a:r>
            <a:r>
              <a:rPr lang="sv-SE" sz="1200" b="0" dirty="0"/>
              <a:t> </a:t>
            </a:r>
            <a:r>
              <a:rPr lang="sv-SE" sz="1200" b="0" dirty="0" err="1"/>
              <a:t>will</a:t>
            </a:r>
            <a:r>
              <a:rPr lang="sv-SE" sz="1200" b="0" dirty="0"/>
              <a:t> be 3-4 persons per </a:t>
            </a:r>
            <a:r>
              <a:rPr lang="sv-SE" sz="1200" b="0" dirty="0" err="1"/>
              <a:t>room</a:t>
            </a:r>
            <a:r>
              <a:rPr lang="sv-SE" sz="1200" b="0" dirty="0"/>
              <a:t> and </a:t>
            </a:r>
            <a:r>
              <a:rPr lang="sv-SE" sz="1200" b="0" dirty="0" err="1"/>
              <a:t>you</a:t>
            </a:r>
            <a:r>
              <a:rPr lang="sv-SE" sz="1200" b="0" dirty="0"/>
              <a:t> </a:t>
            </a:r>
            <a:r>
              <a:rPr lang="sv-SE" sz="1200" b="0" dirty="0" err="1"/>
              <a:t>have</a:t>
            </a:r>
            <a:r>
              <a:rPr lang="sv-SE" sz="1200" b="0" dirty="0"/>
              <a:t> </a:t>
            </a:r>
            <a:r>
              <a:rPr lang="sv-SE" sz="1200" b="0" dirty="0" smtClean="0"/>
              <a:t>20 </a:t>
            </a:r>
            <a:r>
              <a:rPr lang="sv-SE" sz="1200" b="0" dirty="0"/>
              <a:t>min.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680105"/>
            <a:ext cx="921108" cy="47041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6521730" y="270000"/>
            <a:ext cx="1877739" cy="981151"/>
          </a:xfrm>
          <a:prstGeom prst="wedgeEllipseCallout">
            <a:avLst>
              <a:gd name="adj1" fmla="val -65577"/>
              <a:gd name="adj2" fmla="val 473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I </a:t>
            </a:r>
            <a:r>
              <a:rPr lang="sv-SE" sz="1400" dirty="0" err="1" smtClean="0"/>
              <a:t>need</a:t>
            </a:r>
            <a:r>
              <a:rPr lang="sv-SE" sz="1400" dirty="0" smtClean="0"/>
              <a:t> to </a:t>
            </a:r>
            <a:r>
              <a:rPr lang="sv-SE" sz="1400" dirty="0" err="1" smtClean="0"/>
              <a:t>eat</a:t>
            </a:r>
            <a:r>
              <a:rPr lang="sv-SE" sz="1400" dirty="0" smtClean="0"/>
              <a:t> </a:t>
            </a:r>
            <a:r>
              <a:rPr lang="sv-SE" sz="1400" dirty="0" err="1" smtClean="0"/>
              <a:t>healthy</a:t>
            </a:r>
            <a:r>
              <a:rPr lang="sv-SE" sz="1400" dirty="0" smtClean="0"/>
              <a:t>.</a:t>
            </a:r>
            <a:endParaRPr lang="en-US" sz="1400" dirty="0"/>
          </a:p>
        </p:txBody>
      </p:sp>
      <p:sp>
        <p:nvSpPr>
          <p:cNvPr id="16" name="Oval Callout 15"/>
          <p:cNvSpPr/>
          <p:nvPr/>
        </p:nvSpPr>
        <p:spPr>
          <a:xfrm>
            <a:off x="6615054" y="1128249"/>
            <a:ext cx="1858793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S: </a:t>
            </a:r>
            <a:r>
              <a:rPr lang="en-US" sz="1400" dirty="0" smtClean="0"/>
              <a:t>How come you feel you need to do that?</a:t>
            </a:r>
            <a:endParaRPr lang="en-US" sz="1400" dirty="0"/>
          </a:p>
        </p:txBody>
      </p:sp>
      <p:sp>
        <p:nvSpPr>
          <p:cNvPr id="24" name="Oval Callout 23"/>
          <p:cNvSpPr/>
          <p:nvPr/>
        </p:nvSpPr>
        <p:spPr>
          <a:xfrm>
            <a:off x="6303186" y="2063121"/>
            <a:ext cx="1866377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S: </a:t>
            </a:r>
            <a:r>
              <a:rPr lang="sv-SE" sz="1400" dirty="0" err="1" smtClean="0"/>
              <a:t>What</a:t>
            </a:r>
            <a:r>
              <a:rPr lang="sv-SE" sz="1400" dirty="0" smtClean="0"/>
              <a:t> has </a:t>
            </a:r>
            <a:r>
              <a:rPr lang="sv-SE" sz="1400" dirty="0" err="1" smtClean="0"/>
              <a:t>your</a:t>
            </a:r>
            <a:r>
              <a:rPr lang="sv-SE" sz="1400" dirty="0" smtClean="0"/>
              <a:t> </a:t>
            </a:r>
            <a:r>
              <a:rPr lang="sv-SE" sz="1400" dirty="0" err="1" smtClean="0"/>
              <a:t>doctor</a:t>
            </a:r>
            <a:r>
              <a:rPr lang="sv-SE" sz="1400" dirty="0" smtClean="0"/>
              <a:t> </a:t>
            </a:r>
            <a:r>
              <a:rPr lang="sv-SE" sz="1400" dirty="0" err="1" smtClean="0"/>
              <a:t>told</a:t>
            </a:r>
            <a:r>
              <a:rPr lang="sv-SE" sz="1400" dirty="0" smtClean="0"/>
              <a:t> </a:t>
            </a:r>
            <a:r>
              <a:rPr lang="sv-SE" sz="1400" dirty="0" err="1" smtClean="0"/>
              <a:t>you</a:t>
            </a:r>
            <a:r>
              <a:rPr lang="sv-SE" sz="1400" dirty="0" smtClean="0"/>
              <a:t>?</a:t>
            </a:r>
            <a:endParaRPr lang="en-US" sz="1400" dirty="0"/>
          </a:p>
        </p:txBody>
      </p:sp>
      <p:sp>
        <p:nvSpPr>
          <p:cNvPr id="27" name="Oval Callout 26"/>
          <p:cNvSpPr/>
          <p:nvPr/>
        </p:nvSpPr>
        <p:spPr>
          <a:xfrm>
            <a:off x="6361936" y="3049380"/>
            <a:ext cx="2138795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S: </a:t>
            </a:r>
            <a:r>
              <a:rPr lang="sv-SE" sz="1400" dirty="0" err="1"/>
              <a:t>When</a:t>
            </a:r>
            <a:r>
              <a:rPr lang="sv-SE" sz="1400" dirty="0"/>
              <a:t> do </a:t>
            </a:r>
            <a:r>
              <a:rPr lang="sv-SE" sz="1400" dirty="0" err="1"/>
              <a:t>you</a:t>
            </a:r>
            <a:r>
              <a:rPr lang="sv-SE" sz="1400" dirty="0"/>
              <a:t> </a:t>
            </a:r>
            <a:r>
              <a:rPr lang="sv-SE" sz="1400" dirty="0" err="1"/>
              <a:t>need</a:t>
            </a:r>
            <a:r>
              <a:rPr lang="sv-SE" sz="1400" dirty="0"/>
              <a:t> to start? 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6735030" y="3964263"/>
            <a:ext cx="2320890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/>
              <a:t>P: What problems do your current diet cause you?</a:t>
            </a:r>
            <a:endParaRPr lang="en-US" sz="1400" dirty="0"/>
          </a:p>
        </p:txBody>
      </p:sp>
      <p:sp>
        <p:nvSpPr>
          <p:cNvPr id="12" name="Oval Callout 11"/>
          <p:cNvSpPr/>
          <p:nvPr/>
        </p:nvSpPr>
        <p:spPr>
          <a:xfrm>
            <a:off x="6598393" y="1138243"/>
            <a:ext cx="1858793" cy="914883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Here is a nice salad recipe!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93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4" grpId="0" animBg="1"/>
      <p:bldP spid="27" grpId="0" animBg="1"/>
      <p:bldP spid="28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8"/>
          <p:cNvSpPr/>
          <p:nvPr/>
        </p:nvSpPr>
        <p:spPr>
          <a:xfrm>
            <a:off x="-1" y="-132347"/>
            <a:ext cx="9229725" cy="5275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84" y="139117"/>
            <a:ext cx="8244000" cy="527186"/>
          </a:xfrm>
        </p:spPr>
        <p:txBody>
          <a:bodyPr>
            <a:normAutofit fontScale="90000"/>
          </a:bodyPr>
          <a:lstStyle/>
          <a:p>
            <a:r>
              <a:rPr lang="sv-SE" sz="1600" dirty="0"/>
              <a:t>Person </a:t>
            </a:r>
            <a:r>
              <a:rPr lang="sv-SE" sz="1600" dirty="0" smtClean="0"/>
              <a:t>1: Pick </a:t>
            </a:r>
            <a:r>
              <a:rPr lang="sv-SE" sz="1600" dirty="0"/>
              <a:t>1</a:t>
            </a:r>
            <a:r>
              <a:rPr lang="sv-SE" sz="1600" dirty="0" smtClean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situations </a:t>
            </a:r>
            <a:r>
              <a:rPr lang="sv-SE" sz="1600" dirty="0" err="1"/>
              <a:t>below</a:t>
            </a:r>
            <a:r>
              <a:rPr lang="sv-SE" sz="1600" dirty="0"/>
              <a:t> </a:t>
            </a:r>
            <a:r>
              <a:rPr lang="sv-SE" sz="1600" dirty="0" err="1"/>
              <a:t>that</a:t>
            </a:r>
            <a:r>
              <a:rPr lang="sv-SE" sz="1600" dirty="0"/>
              <a:t> </a:t>
            </a:r>
            <a:r>
              <a:rPr lang="sv-SE" sz="1600" dirty="0" err="1"/>
              <a:t>you</a:t>
            </a:r>
            <a:r>
              <a:rPr lang="sv-SE" sz="1600" dirty="0"/>
              <a:t> </a:t>
            </a:r>
            <a:r>
              <a:rPr lang="sv-SE" sz="1600" dirty="0" err="1"/>
              <a:t>need</a:t>
            </a:r>
            <a:r>
              <a:rPr lang="sv-SE" sz="1600" dirty="0"/>
              <a:t> </a:t>
            </a:r>
            <a:r>
              <a:rPr lang="sv-SE" sz="1600" dirty="0" err="1"/>
              <a:t>help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(or make </a:t>
            </a:r>
            <a:r>
              <a:rPr lang="sv-SE" sz="1600" dirty="0" err="1"/>
              <a:t>up</a:t>
            </a:r>
            <a:r>
              <a:rPr lang="sv-SE" sz="1600" dirty="0"/>
              <a:t> </a:t>
            </a:r>
            <a:r>
              <a:rPr lang="sv-SE" sz="1600" dirty="0" err="1"/>
              <a:t>your</a:t>
            </a:r>
            <a:r>
              <a:rPr lang="sv-SE" sz="1600" dirty="0"/>
              <a:t> </a:t>
            </a:r>
            <a:r>
              <a:rPr lang="sv-SE" sz="1600" dirty="0" err="1"/>
              <a:t>own</a:t>
            </a:r>
            <a:r>
              <a:rPr lang="sv-SE" sz="1600" dirty="0"/>
              <a:t>). </a:t>
            </a:r>
            <a:br>
              <a:rPr lang="sv-SE" sz="1600" dirty="0"/>
            </a:br>
            <a:r>
              <a:rPr lang="sv-SE" sz="1600" dirty="0"/>
              <a:t>Person </a:t>
            </a:r>
            <a:r>
              <a:rPr lang="sv-SE" sz="1600" dirty="0" smtClean="0"/>
              <a:t>2: Ask </a:t>
            </a:r>
            <a:r>
              <a:rPr lang="sv-SE" sz="1600" dirty="0">
                <a:solidFill>
                  <a:srgbClr val="FF0000"/>
                </a:solidFill>
              </a:rPr>
              <a:t>2-3 </a:t>
            </a:r>
            <a:r>
              <a:rPr lang="sv-SE" sz="1600" dirty="0" err="1">
                <a:solidFill>
                  <a:srgbClr val="FF0000"/>
                </a:solidFill>
              </a:rPr>
              <a:t>questions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/>
              <a:t>per SPIN-step to </a:t>
            </a:r>
            <a:r>
              <a:rPr lang="sv-SE" sz="1600" dirty="0" err="1"/>
              <a:t>discover</a:t>
            </a:r>
            <a:r>
              <a:rPr lang="sv-SE" sz="1600" dirty="0"/>
              <a:t> the </a:t>
            </a:r>
            <a:r>
              <a:rPr lang="sv-SE" sz="1600" dirty="0" err="1"/>
              <a:t>need</a:t>
            </a:r>
            <a:r>
              <a:rPr lang="sv-SE" sz="1600" dirty="0"/>
              <a:t>/s.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Person </a:t>
            </a:r>
            <a:r>
              <a:rPr lang="sv-SE" sz="1600" dirty="0"/>
              <a:t>3(+4</a:t>
            </a:r>
            <a:r>
              <a:rPr lang="sv-SE" sz="1600" dirty="0" smtClean="0"/>
              <a:t>): </a:t>
            </a:r>
            <a:r>
              <a:rPr lang="sv-SE" sz="1600" dirty="0" err="1" smtClean="0"/>
              <a:t>Coaches</a:t>
            </a:r>
            <a:r>
              <a:rPr lang="sv-SE" sz="1600" dirty="0" smtClean="0"/>
              <a:t> P2. </a:t>
            </a:r>
            <a:br>
              <a:rPr lang="sv-SE" sz="1600" dirty="0" smtClean="0"/>
            </a:br>
            <a:r>
              <a:rPr lang="sv-SE" sz="1600" dirty="0" err="1" smtClean="0"/>
              <a:t>Rotate</a:t>
            </a:r>
            <a:r>
              <a:rPr lang="sv-SE" sz="1600" dirty="0"/>
              <a:t>. </a:t>
            </a:r>
            <a:r>
              <a:rPr lang="sv-SE" sz="1600" dirty="0" smtClean="0"/>
              <a:t>(20 </a:t>
            </a:r>
            <a:r>
              <a:rPr lang="sv-SE" sz="1600" dirty="0"/>
              <a:t>min)</a:t>
            </a:r>
            <a:endParaRPr lang="en-US" sz="1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54585" y="937766"/>
            <a:ext cx="5096981" cy="420573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342892" indent="-342892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888" marR="0" indent="-342892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Blip>
                <a:blip r:embed="rId2"/>
              </a:buBlip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7162" indent="-257168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2159" indent="-257168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7155" indent="-257168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152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7148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2145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7141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 smtClean="0">
                <a:ln w="0"/>
              </a:rPr>
              <a:t>I </a:t>
            </a:r>
            <a:r>
              <a:rPr lang="sv-SE" sz="1800" dirty="0">
                <a:ln w="0"/>
              </a:rPr>
              <a:t>need to start exercising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>
                <a:ln w="0"/>
              </a:rPr>
              <a:t>I </a:t>
            </a:r>
            <a:r>
              <a:rPr lang="sv-SE" sz="1800" dirty="0" err="1">
                <a:ln w="0"/>
              </a:rPr>
              <a:t>want</a:t>
            </a:r>
            <a:r>
              <a:rPr lang="sv-SE" sz="1800" dirty="0">
                <a:ln w="0"/>
              </a:rPr>
              <a:t> to </a:t>
            </a:r>
            <a:r>
              <a:rPr lang="sv-SE" sz="1800" dirty="0" err="1">
                <a:ln w="0"/>
              </a:rPr>
              <a:t>buy</a:t>
            </a:r>
            <a:r>
              <a:rPr lang="sv-SE" sz="1800" dirty="0">
                <a:ln w="0"/>
              </a:rPr>
              <a:t> a new </a:t>
            </a:r>
            <a:r>
              <a:rPr lang="sv-SE" sz="1800" dirty="0" err="1" smtClean="0">
                <a:ln w="0"/>
              </a:rPr>
              <a:t>car</a:t>
            </a:r>
            <a:endParaRPr lang="sv-SE" sz="1800" dirty="0" smtClean="0">
              <a:ln w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 smtClean="0">
                <a:ln w="0"/>
              </a:rPr>
              <a:t>I </a:t>
            </a:r>
            <a:r>
              <a:rPr lang="sv-SE" sz="1800" dirty="0" err="1" smtClean="0">
                <a:ln w="0"/>
              </a:rPr>
              <a:t>have</a:t>
            </a:r>
            <a:r>
              <a:rPr lang="sv-SE" sz="1800" dirty="0">
                <a:ln w="0"/>
              </a:rPr>
              <a:t> </a:t>
            </a:r>
            <a:r>
              <a:rPr lang="sv-SE" sz="1800" dirty="0" smtClean="0">
                <a:ln w="0"/>
              </a:rPr>
              <a:t>no TV show to </a:t>
            </a:r>
            <a:r>
              <a:rPr lang="sv-SE" sz="1800" dirty="0" err="1" smtClean="0">
                <a:ln w="0"/>
              </a:rPr>
              <a:t>watch</a:t>
            </a:r>
            <a:r>
              <a:rPr lang="sv-SE" sz="1800" dirty="0" smtClean="0">
                <a:ln w="0"/>
              </a:rPr>
              <a:t> right </a:t>
            </a:r>
            <a:r>
              <a:rPr lang="sv-SE" sz="1800" dirty="0" err="1" smtClean="0">
                <a:ln w="0"/>
              </a:rPr>
              <a:t>now</a:t>
            </a:r>
            <a:endParaRPr lang="sv-SE" sz="1800" dirty="0" smtClean="0">
              <a:ln w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 err="1" smtClean="0">
                <a:ln w="0"/>
              </a:rPr>
              <a:t>I’m</a:t>
            </a:r>
            <a:r>
              <a:rPr lang="sv-SE" sz="1800" dirty="0" smtClean="0">
                <a:ln w="0"/>
              </a:rPr>
              <a:t> not happy </a:t>
            </a:r>
            <a:r>
              <a:rPr lang="sv-SE" sz="1800" dirty="0" err="1" smtClean="0">
                <a:ln w="0"/>
              </a:rPr>
              <a:t>with</a:t>
            </a:r>
            <a:r>
              <a:rPr lang="sv-SE" sz="1800" dirty="0" smtClean="0">
                <a:ln w="0"/>
              </a:rPr>
              <a:t> my </a:t>
            </a:r>
            <a:r>
              <a:rPr lang="sv-SE" sz="1800" dirty="0" err="1" smtClean="0">
                <a:ln w="0"/>
              </a:rPr>
              <a:t>current</a:t>
            </a:r>
            <a:r>
              <a:rPr lang="sv-SE" sz="1800" dirty="0" smtClean="0">
                <a:ln w="0"/>
              </a:rPr>
              <a:t> </a:t>
            </a:r>
            <a:r>
              <a:rPr lang="sv-SE" sz="1800" dirty="0" err="1" smtClean="0">
                <a:ln w="0"/>
              </a:rPr>
              <a:t>hairspray</a:t>
            </a:r>
            <a:r>
              <a:rPr lang="sv-SE" sz="1800" dirty="0" smtClean="0">
                <a:ln w="0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800" dirty="0" smtClean="0">
                <a:ln w="0"/>
              </a:rPr>
              <a:t>I </a:t>
            </a:r>
            <a:r>
              <a:rPr lang="sv-SE" sz="1800" dirty="0" err="1" smtClean="0">
                <a:ln w="0"/>
              </a:rPr>
              <a:t>have</a:t>
            </a:r>
            <a:r>
              <a:rPr lang="sv-SE" sz="1800" dirty="0" smtClean="0">
                <a:ln w="0"/>
              </a:rPr>
              <a:t> </a:t>
            </a:r>
            <a:r>
              <a:rPr lang="sv-SE" sz="1800" dirty="0" err="1" smtClean="0">
                <a:ln w="0"/>
              </a:rPr>
              <a:t>nothing</a:t>
            </a:r>
            <a:r>
              <a:rPr lang="sv-SE" sz="1800" dirty="0" smtClean="0">
                <a:ln w="0"/>
              </a:rPr>
              <a:t> to </a:t>
            </a:r>
            <a:r>
              <a:rPr lang="sv-SE" sz="1800" dirty="0" err="1" smtClean="0">
                <a:ln w="0"/>
              </a:rPr>
              <a:t>wear</a:t>
            </a:r>
            <a:r>
              <a:rPr lang="sv-SE" sz="1800" dirty="0" smtClean="0">
                <a:ln w="0"/>
              </a:rPr>
              <a:t> to the party </a:t>
            </a:r>
            <a:r>
              <a:rPr lang="sv-SE" sz="1800" dirty="0" err="1" smtClean="0">
                <a:ln w="0"/>
              </a:rPr>
              <a:t>tonight</a:t>
            </a:r>
            <a:r>
              <a:rPr lang="sv-SE" sz="1800" dirty="0" smtClean="0">
                <a:ln w="0"/>
              </a:rPr>
              <a:t> </a:t>
            </a:r>
            <a:endParaRPr lang="sv-SE" sz="1800" dirty="0">
              <a:ln w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sv-SE" sz="1800" dirty="0" smtClean="0">
              <a:ln w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v-SE" sz="1800" dirty="0" smtClean="0">
                <a:ln w="0"/>
              </a:rPr>
              <a:t>…</a:t>
            </a:r>
            <a:r>
              <a:rPr lang="sv-SE" sz="1800" dirty="0">
                <a:ln w="0"/>
              </a:rPr>
              <a:t>or </a:t>
            </a:r>
            <a:r>
              <a:rPr lang="sv-SE" sz="1800" dirty="0" err="1">
                <a:ln w="0"/>
              </a:rPr>
              <a:t>something</a:t>
            </a:r>
            <a:r>
              <a:rPr lang="sv-SE" sz="1800" dirty="0">
                <a:ln w="0"/>
              </a:rPr>
              <a:t> </a:t>
            </a:r>
            <a:r>
              <a:rPr lang="sv-SE" sz="1800" dirty="0" err="1">
                <a:ln w="0"/>
              </a:rPr>
              <a:t>else</a:t>
            </a:r>
            <a:r>
              <a:rPr lang="sv-SE" sz="1800" dirty="0">
                <a:ln w="0"/>
              </a:rPr>
              <a:t>? </a:t>
            </a:r>
          </a:p>
        </p:txBody>
      </p:sp>
      <p:sp>
        <p:nvSpPr>
          <p:cNvPr id="12" name="Frame 11"/>
          <p:cNvSpPr/>
          <p:nvPr/>
        </p:nvSpPr>
        <p:spPr>
          <a:xfrm>
            <a:off x="5799909" y="1666602"/>
            <a:ext cx="2628899" cy="2224877"/>
          </a:xfrm>
          <a:prstGeom prst="frame">
            <a:avLst>
              <a:gd name="adj1" fmla="val 815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b="1" dirty="0" smtClean="0">
                <a:solidFill>
                  <a:schemeClr val="accent6"/>
                </a:solidFill>
              </a:rPr>
              <a:t>S</a:t>
            </a:r>
            <a:r>
              <a:rPr lang="sv-SE" sz="2800" dirty="0" smtClean="0">
                <a:solidFill>
                  <a:schemeClr val="tx1"/>
                </a:solidFill>
              </a:rPr>
              <a:t>ituation?</a:t>
            </a:r>
            <a:endParaRPr lang="sv-SE" sz="2800" dirty="0">
              <a:solidFill>
                <a:schemeClr val="tx1"/>
              </a:solidFill>
            </a:endParaRPr>
          </a:p>
          <a:p>
            <a:r>
              <a:rPr lang="sv-SE" sz="2800" b="1" dirty="0" smtClean="0">
                <a:solidFill>
                  <a:schemeClr val="accent6"/>
                </a:solidFill>
              </a:rPr>
              <a:t>P</a:t>
            </a:r>
            <a:r>
              <a:rPr lang="sv-SE" sz="2800" dirty="0" smtClean="0">
                <a:solidFill>
                  <a:schemeClr val="tx1"/>
                </a:solidFill>
              </a:rPr>
              <a:t>roblem?</a:t>
            </a:r>
            <a:endParaRPr lang="sv-SE" sz="2800" dirty="0">
              <a:solidFill>
                <a:schemeClr val="tx1"/>
              </a:solidFill>
            </a:endParaRPr>
          </a:p>
          <a:p>
            <a:r>
              <a:rPr lang="sv-SE" sz="2800" b="1" dirty="0" err="1" smtClean="0">
                <a:solidFill>
                  <a:schemeClr val="accent6"/>
                </a:solidFill>
              </a:rPr>
              <a:t>I</a:t>
            </a:r>
            <a:r>
              <a:rPr lang="sv-SE" sz="2800" dirty="0" err="1" smtClean="0">
                <a:solidFill>
                  <a:schemeClr val="tx1"/>
                </a:solidFill>
              </a:rPr>
              <a:t>mpact</a:t>
            </a:r>
            <a:r>
              <a:rPr lang="sv-SE" sz="2800" dirty="0">
                <a:solidFill>
                  <a:schemeClr val="tx1"/>
                </a:solidFill>
              </a:rPr>
              <a:t>?</a:t>
            </a:r>
          </a:p>
          <a:p>
            <a:r>
              <a:rPr lang="sv-SE" sz="2800" b="1" dirty="0" err="1" smtClean="0">
                <a:solidFill>
                  <a:schemeClr val="accent6"/>
                </a:solidFill>
              </a:rPr>
              <a:t>N</a:t>
            </a:r>
            <a:r>
              <a:rPr lang="sv-SE" sz="2800" dirty="0" err="1" smtClean="0">
                <a:solidFill>
                  <a:schemeClr val="tx1"/>
                </a:solidFill>
              </a:rPr>
              <a:t>eeds</a:t>
            </a:r>
            <a:r>
              <a:rPr lang="sv-SE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66675"/>
            <a:ext cx="9305925" cy="521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108" y="648000"/>
            <a:ext cx="7322892" cy="621000"/>
          </a:xfrm>
        </p:spPr>
        <p:txBody>
          <a:bodyPr>
            <a:noAutofit/>
          </a:bodyPr>
          <a:lstStyle/>
          <a:p>
            <a:r>
              <a:rPr lang="sv-SE" sz="1700" dirty="0" err="1"/>
              <a:t>Breakout</a:t>
            </a:r>
            <a:r>
              <a:rPr lang="sv-SE" sz="1700" dirty="0"/>
              <a:t> </a:t>
            </a:r>
            <a:r>
              <a:rPr lang="sv-SE" sz="1700" dirty="0" err="1"/>
              <a:t>room</a:t>
            </a:r>
            <a:r>
              <a:rPr lang="sv-SE" sz="1700" dirty="0"/>
              <a:t>: SPIN </a:t>
            </a:r>
            <a:r>
              <a:rPr lang="sv-SE" sz="1700" dirty="0" err="1"/>
              <a:t>roleplay</a:t>
            </a:r>
            <a:r>
              <a:rPr lang="sv-SE" sz="1700" dirty="0"/>
              <a:t>! </a:t>
            </a:r>
            <a:endParaRPr lang="en-US" sz="17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006" y="1150518"/>
            <a:ext cx="6095072" cy="3992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300" b="0" dirty="0" smtClean="0"/>
              <a:t>Person </a:t>
            </a:r>
            <a:r>
              <a:rPr lang="sv-SE" sz="1300" b="0" dirty="0"/>
              <a:t>1 = </a:t>
            </a:r>
            <a:r>
              <a:rPr lang="sv-SE" sz="1300" dirty="0" err="1"/>
              <a:t>Customer</a:t>
            </a:r>
            <a:r>
              <a:rPr lang="sv-SE" sz="1300" b="0" dirty="0"/>
              <a:t> </a:t>
            </a:r>
            <a:br>
              <a:rPr lang="sv-SE" sz="1300" b="0" dirty="0"/>
            </a:br>
            <a:r>
              <a:rPr lang="sv-SE" sz="1300" b="0" dirty="0"/>
              <a:t>Person 2 = </a:t>
            </a:r>
            <a:r>
              <a:rPr lang="sv-SE" sz="1300" dirty="0" smtClean="0"/>
              <a:t>NCAB</a:t>
            </a:r>
            <a:r>
              <a:rPr lang="sv-SE" sz="1300" b="0" dirty="0"/>
              <a:t/>
            </a:r>
            <a:br>
              <a:rPr lang="sv-SE" sz="1300" b="0" dirty="0"/>
            </a:br>
            <a:r>
              <a:rPr lang="sv-SE" sz="1300" b="0" dirty="0"/>
              <a:t>Person 3(+4) = </a:t>
            </a:r>
            <a:r>
              <a:rPr lang="sv-SE" sz="1300" dirty="0"/>
              <a:t>Coach </a:t>
            </a:r>
            <a:r>
              <a:rPr lang="sv-SE" sz="1300" b="0" dirty="0"/>
              <a:t>to the NCAB </a:t>
            </a:r>
            <a:r>
              <a:rPr lang="sv-SE" sz="1300" b="0" dirty="0" err="1"/>
              <a:t>salesperson</a:t>
            </a:r>
            <a:r>
              <a:rPr lang="sv-SE" sz="1300" b="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300" dirty="0" err="1" smtClean="0"/>
              <a:t>Customer</a:t>
            </a:r>
            <a:r>
              <a:rPr lang="sv-SE" sz="1300" dirty="0" smtClean="0"/>
              <a:t>:</a:t>
            </a:r>
            <a:r>
              <a:rPr lang="sv-SE" sz="1300" b="0" dirty="0" smtClean="0"/>
              <a:t> Pick </a:t>
            </a:r>
            <a:r>
              <a:rPr lang="sv-SE" sz="1300" b="0" dirty="0" err="1"/>
              <a:t>one</a:t>
            </a:r>
            <a:r>
              <a:rPr lang="sv-SE" sz="1300" b="0" dirty="0"/>
              <a:t> </a:t>
            </a:r>
            <a:r>
              <a:rPr lang="sv-SE" sz="1300" b="0" dirty="0" err="1"/>
              <a:t>of</a:t>
            </a:r>
            <a:r>
              <a:rPr lang="sv-SE" sz="1300" b="0" dirty="0"/>
              <a:t> the situations and </a:t>
            </a:r>
            <a:r>
              <a:rPr lang="sv-SE" sz="1300" b="0" dirty="0" err="1" smtClean="0"/>
              <a:t>act</a:t>
            </a:r>
            <a:r>
              <a:rPr lang="sv-SE" sz="1300" b="0" dirty="0" smtClean="0"/>
              <a:t> </a:t>
            </a:r>
            <a:r>
              <a:rPr lang="sv-SE" sz="1300" b="0" dirty="0" err="1"/>
              <a:t>accordingly</a:t>
            </a:r>
            <a:r>
              <a:rPr lang="sv-SE" sz="1300" b="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300" dirty="0" smtClean="0"/>
              <a:t>NCAB: </a:t>
            </a:r>
            <a:r>
              <a:rPr lang="sv-SE" sz="1300" b="0" dirty="0" err="1" smtClean="0"/>
              <a:t>Use</a:t>
            </a:r>
            <a:r>
              <a:rPr lang="sv-SE" sz="1300" b="0" dirty="0" smtClean="0"/>
              <a:t> </a:t>
            </a:r>
            <a:r>
              <a:rPr lang="sv-SE" sz="1300" b="0" dirty="0"/>
              <a:t>SPIN to </a:t>
            </a:r>
            <a:r>
              <a:rPr lang="sv-SE" sz="1300" b="0" dirty="0" err="1"/>
              <a:t>find</a:t>
            </a:r>
            <a:r>
              <a:rPr lang="sv-SE" sz="1300" b="0" dirty="0"/>
              <a:t> </a:t>
            </a:r>
            <a:r>
              <a:rPr lang="sv-SE" sz="1300" b="0" dirty="0" err="1"/>
              <a:t>out</a:t>
            </a:r>
            <a:r>
              <a:rPr lang="sv-SE" sz="1300" b="0" dirty="0"/>
              <a:t> the </a:t>
            </a:r>
            <a:r>
              <a:rPr lang="sv-SE" sz="1300" b="0" dirty="0" err="1"/>
              <a:t>customer’s</a:t>
            </a:r>
            <a:r>
              <a:rPr lang="sv-SE" sz="1300" b="0" dirty="0"/>
              <a:t> </a:t>
            </a:r>
            <a:r>
              <a:rPr lang="sv-SE" sz="1300" b="0" dirty="0" err="1"/>
              <a:t>needs</a:t>
            </a:r>
            <a:r>
              <a:rPr lang="sv-SE" sz="1300" b="0" dirty="0"/>
              <a:t>. </a:t>
            </a:r>
            <a:r>
              <a:rPr lang="sv-SE" sz="1300" b="0" dirty="0" smtClean="0"/>
              <a:t/>
            </a:r>
            <a:br>
              <a:rPr lang="sv-SE" sz="1300" b="0" dirty="0" smtClean="0"/>
            </a:br>
            <a:r>
              <a:rPr lang="sv-SE" sz="1300" b="0" i="1" dirty="0" smtClean="0"/>
              <a:t>Try </a:t>
            </a:r>
            <a:r>
              <a:rPr lang="sv-SE" sz="1300" b="0" i="1" dirty="0"/>
              <a:t>to ask </a:t>
            </a:r>
            <a:r>
              <a:rPr lang="sv-SE" sz="1300" i="1" dirty="0"/>
              <a:t>3-5 </a:t>
            </a:r>
            <a:r>
              <a:rPr lang="sv-SE" sz="1300" i="1" dirty="0" err="1"/>
              <a:t>questions</a:t>
            </a:r>
            <a:r>
              <a:rPr lang="sv-SE" sz="1300" i="1" dirty="0"/>
              <a:t> for </a:t>
            </a:r>
            <a:r>
              <a:rPr lang="sv-SE" sz="1300" i="1" dirty="0" err="1"/>
              <a:t>each</a:t>
            </a:r>
            <a:r>
              <a:rPr lang="sv-SE" sz="1300" i="1" dirty="0"/>
              <a:t> SPIN-step</a:t>
            </a:r>
            <a:r>
              <a:rPr lang="sv-SE" sz="1300" b="0" i="1" dirty="0"/>
              <a:t>. </a:t>
            </a:r>
            <a:endParaRPr lang="sv-SE" sz="1300" b="0" i="1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300" b="0" dirty="0" err="1" smtClean="0"/>
              <a:t>When</a:t>
            </a:r>
            <a:r>
              <a:rPr lang="sv-SE" sz="1300" b="0" dirty="0" smtClean="0"/>
              <a:t> </a:t>
            </a:r>
            <a:r>
              <a:rPr lang="sv-SE" sz="1300" b="0" dirty="0"/>
              <a:t>the SPIN is </a:t>
            </a:r>
            <a:r>
              <a:rPr lang="sv-SE" sz="1300" b="0" dirty="0" err="1"/>
              <a:t>finished</a:t>
            </a:r>
            <a:r>
              <a:rPr lang="sv-SE" sz="1300" b="0" dirty="0"/>
              <a:t>: </a:t>
            </a:r>
            <a:r>
              <a:rPr lang="sv-SE" sz="1300" b="0" dirty="0" smtClean="0"/>
              <a:t>Come </a:t>
            </a:r>
            <a:r>
              <a:rPr lang="sv-SE" sz="1300" b="0" dirty="0" err="1"/>
              <a:t>up</a:t>
            </a:r>
            <a:r>
              <a:rPr lang="sv-SE" sz="1300" b="0" dirty="0"/>
              <a:t> </a:t>
            </a:r>
            <a:r>
              <a:rPr lang="sv-SE" sz="1300" b="0" dirty="0" err="1"/>
              <a:t>with</a:t>
            </a:r>
            <a:r>
              <a:rPr lang="sv-SE" sz="1300" b="0" dirty="0"/>
              <a:t> 3-4 </a:t>
            </a:r>
            <a:r>
              <a:rPr lang="sv-SE" sz="1300" dirty="0"/>
              <a:t>NCAB </a:t>
            </a:r>
            <a:r>
              <a:rPr lang="en-US" sz="1300" dirty="0"/>
              <a:t>USPs/customer benefits </a:t>
            </a:r>
            <a:r>
              <a:rPr lang="en-US" sz="1300" b="0" dirty="0" smtClean="0"/>
              <a:t>that fit </a:t>
            </a:r>
            <a:r>
              <a:rPr lang="en-US" sz="1300" b="0" dirty="0"/>
              <a:t>this customer</a:t>
            </a:r>
            <a:r>
              <a:rPr lang="en-US" sz="1300" b="0" dirty="0" smtClean="0"/>
              <a:t>.</a:t>
            </a:r>
            <a:r>
              <a:rPr lang="sv-SE" sz="1300" b="0" i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300" dirty="0" smtClean="0"/>
              <a:t>Coach: </a:t>
            </a:r>
            <a:r>
              <a:rPr lang="sv-SE" sz="1300" b="0" dirty="0" err="1" smtClean="0"/>
              <a:t>Give</a:t>
            </a:r>
            <a:r>
              <a:rPr lang="sv-SE" sz="1300" b="0" dirty="0" smtClean="0"/>
              <a:t> </a:t>
            </a:r>
            <a:r>
              <a:rPr lang="sv-SE" sz="1300" b="0" dirty="0"/>
              <a:t>feedback to </a:t>
            </a:r>
            <a:r>
              <a:rPr lang="sv-SE" sz="1300" b="0" dirty="0" smtClean="0"/>
              <a:t>NCAB on </a:t>
            </a:r>
            <a:r>
              <a:rPr lang="sv-SE" sz="1300" b="0" dirty="0" err="1"/>
              <a:t>each</a:t>
            </a:r>
            <a:r>
              <a:rPr lang="sv-SE" sz="1300" b="0" dirty="0"/>
              <a:t> SPIN-step.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300" b="0" dirty="0" err="1"/>
              <a:t>When</a:t>
            </a:r>
            <a:r>
              <a:rPr lang="sv-SE" sz="1300" b="0" dirty="0"/>
              <a:t> the SPIN-process is </a:t>
            </a:r>
            <a:r>
              <a:rPr lang="sv-SE" sz="1300" b="0" dirty="0" err="1"/>
              <a:t>complete</a:t>
            </a:r>
            <a:r>
              <a:rPr lang="sv-SE" sz="1300" b="0" dirty="0"/>
              <a:t>, </a:t>
            </a:r>
            <a:r>
              <a:rPr lang="sv-SE" sz="1300" dirty="0" err="1"/>
              <a:t>rotate</a:t>
            </a:r>
            <a:r>
              <a:rPr lang="sv-SE" sz="1300" b="0" dirty="0"/>
              <a:t>. </a:t>
            </a:r>
          </a:p>
          <a:p>
            <a:pPr marL="0" indent="0">
              <a:buNone/>
            </a:pPr>
            <a:r>
              <a:rPr lang="sv-SE" sz="1300" b="0" dirty="0" err="1"/>
              <a:t>You</a:t>
            </a:r>
            <a:r>
              <a:rPr lang="sv-SE" sz="1300" b="0" dirty="0"/>
              <a:t> </a:t>
            </a:r>
            <a:r>
              <a:rPr lang="sv-SE" sz="1300" b="0" dirty="0" err="1"/>
              <a:t>will</a:t>
            </a:r>
            <a:r>
              <a:rPr lang="sv-SE" sz="1300" b="0" dirty="0"/>
              <a:t> be 3-4 per </a:t>
            </a:r>
            <a:r>
              <a:rPr lang="sv-SE" sz="1300" b="0" dirty="0" err="1"/>
              <a:t>room</a:t>
            </a:r>
            <a:r>
              <a:rPr lang="sv-SE" sz="1300" b="0" dirty="0"/>
              <a:t> and </a:t>
            </a:r>
            <a:r>
              <a:rPr lang="sv-SE" sz="1300" b="0" dirty="0" err="1"/>
              <a:t>have</a:t>
            </a:r>
            <a:r>
              <a:rPr lang="sv-SE" sz="1300" b="0" dirty="0"/>
              <a:t> </a:t>
            </a:r>
            <a:r>
              <a:rPr lang="sv-SE" sz="1300" b="0" dirty="0" smtClean="0"/>
              <a:t>25-30 </a:t>
            </a:r>
            <a:r>
              <a:rPr lang="sv-SE" sz="1300" b="0" dirty="0"/>
              <a:t>min</a:t>
            </a:r>
            <a:r>
              <a:rPr lang="sv-SE" sz="1400" b="0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680105"/>
            <a:ext cx="921108" cy="47041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6641894" y="531646"/>
            <a:ext cx="1877739" cy="981151"/>
          </a:xfrm>
          <a:prstGeom prst="wedgeEllipseCallout">
            <a:avLst>
              <a:gd name="adj1" fmla="val -65577"/>
              <a:gd name="adj2" fmla="val 473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>
                <a:ln w="0"/>
              </a:rPr>
              <a:t>We</a:t>
            </a:r>
            <a:r>
              <a:rPr lang="sv-SE" sz="1200" dirty="0">
                <a:ln w="0"/>
              </a:rPr>
              <a:t> </a:t>
            </a:r>
            <a:r>
              <a:rPr lang="sv-SE" sz="1200" dirty="0" err="1">
                <a:ln w="0"/>
              </a:rPr>
              <a:t>are</a:t>
            </a:r>
            <a:r>
              <a:rPr lang="sv-SE" sz="1200" dirty="0">
                <a:ln w="0"/>
              </a:rPr>
              <a:t> </a:t>
            </a:r>
            <a:r>
              <a:rPr lang="sv-SE" sz="1200" dirty="0" err="1">
                <a:ln w="0"/>
              </a:rPr>
              <a:t>struggling</a:t>
            </a:r>
            <a:r>
              <a:rPr lang="sv-SE" sz="1200" dirty="0">
                <a:ln w="0"/>
              </a:rPr>
              <a:t> </a:t>
            </a:r>
            <a:r>
              <a:rPr lang="sv-SE" sz="1200" dirty="0" err="1">
                <a:ln w="0"/>
              </a:rPr>
              <a:t>with</a:t>
            </a:r>
            <a:r>
              <a:rPr lang="sv-SE" sz="1200" dirty="0">
                <a:ln w="0"/>
              </a:rPr>
              <a:t> </a:t>
            </a:r>
            <a:r>
              <a:rPr lang="sv-SE" sz="1200" dirty="0" err="1">
                <a:ln w="0"/>
              </a:rPr>
              <a:t>leadtimes</a:t>
            </a:r>
            <a:r>
              <a:rPr lang="sv-SE" sz="1200" dirty="0">
                <a:ln w="0"/>
              </a:rPr>
              <a:t> at the moment.</a:t>
            </a:r>
            <a:endParaRPr lang="en-US" sz="1200" dirty="0"/>
          </a:p>
        </p:txBody>
      </p:sp>
      <p:sp>
        <p:nvSpPr>
          <p:cNvPr id="16" name="Oval Callout 15"/>
          <p:cNvSpPr/>
          <p:nvPr/>
        </p:nvSpPr>
        <p:spPr>
          <a:xfrm>
            <a:off x="7580765" y="1212945"/>
            <a:ext cx="1658086" cy="646444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(S) How long has this been going on?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816261" y="1833945"/>
            <a:ext cx="1877739" cy="981151"/>
          </a:xfrm>
          <a:prstGeom prst="wedgeEllipseCallout">
            <a:avLst>
              <a:gd name="adj1" fmla="val -65577"/>
              <a:gd name="adj2" fmla="val 473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ln w="0"/>
              </a:rPr>
              <a:t>During</a:t>
            </a:r>
            <a:r>
              <a:rPr lang="sv-SE" sz="1400" dirty="0">
                <a:ln w="0"/>
              </a:rPr>
              <a:t> the last </a:t>
            </a:r>
            <a:r>
              <a:rPr lang="sv-SE" sz="1400" dirty="0" err="1">
                <a:ln w="0"/>
              </a:rPr>
              <a:t>year</a:t>
            </a:r>
            <a:r>
              <a:rPr lang="sv-SE" sz="1400" dirty="0">
                <a:ln w="0"/>
              </a:rPr>
              <a:t>. </a:t>
            </a:r>
            <a:endParaRPr lang="en-US" sz="1400" dirty="0"/>
          </a:p>
        </p:txBody>
      </p:sp>
      <p:sp>
        <p:nvSpPr>
          <p:cNvPr id="14" name="Oval Callout 13"/>
          <p:cNvSpPr/>
          <p:nvPr/>
        </p:nvSpPr>
        <p:spPr>
          <a:xfrm>
            <a:off x="6812114" y="3167019"/>
            <a:ext cx="1877739" cy="981151"/>
          </a:xfrm>
          <a:prstGeom prst="wedgeEllipseCallout">
            <a:avLst>
              <a:gd name="adj1" fmla="val -65577"/>
              <a:gd name="adj2" fmla="val 473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n w="0"/>
              </a:rPr>
              <a:t>2-3 </a:t>
            </a:r>
            <a:r>
              <a:rPr lang="sv-SE" sz="1400" dirty="0" err="1">
                <a:ln w="0"/>
              </a:rPr>
              <a:t>week</a:t>
            </a:r>
            <a:r>
              <a:rPr lang="sv-SE" sz="1400" dirty="0">
                <a:ln w="0"/>
              </a:rPr>
              <a:t> </a:t>
            </a:r>
            <a:r>
              <a:rPr lang="sv-SE" sz="1400" dirty="0" err="1">
                <a:ln w="0"/>
              </a:rPr>
              <a:t>delays</a:t>
            </a:r>
            <a:r>
              <a:rPr lang="sv-SE" sz="1400" dirty="0">
                <a:ln w="0"/>
              </a:rPr>
              <a:t>. </a:t>
            </a:r>
            <a:endParaRPr lang="en-US" sz="1400" dirty="0"/>
          </a:p>
        </p:txBody>
      </p:sp>
      <p:sp>
        <p:nvSpPr>
          <p:cNvPr id="13" name="Oval Callout 12"/>
          <p:cNvSpPr/>
          <p:nvPr/>
        </p:nvSpPr>
        <p:spPr>
          <a:xfrm>
            <a:off x="7492275" y="3853649"/>
            <a:ext cx="1658086" cy="646444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(S</a:t>
            </a:r>
            <a:r>
              <a:rPr lang="en-US" sz="1200" dirty="0"/>
              <a:t>)</a:t>
            </a:r>
            <a:r>
              <a:rPr lang="en-US" sz="1200" dirty="0" smtClean="0"/>
              <a:t> </a:t>
            </a:r>
            <a:r>
              <a:rPr lang="en-US" sz="1200" dirty="0"/>
              <a:t>What is causing this?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485914" y="2518796"/>
            <a:ext cx="1658086" cy="646444"/>
          </a:xfrm>
          <a:prstGeom prst="wedgeEllipseCallout">
            <a:avLst>
              <a:gd name="adj1" fmla="val 25389"/>
              <a:gd name="adj2" fmla="val 624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(S) How long are the </a:t>
            </a:r>
            <a:r>
              <a:rPr lang="en-US" sz="1200" dirty="0" err="1"/>
              <a:t>leadtimes</a:t>
            </a:r>
            <a:r>
              <a:rPr lang="en-US" sz="1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66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1" grpId="0" animBg="1"/>
      <p:bldP spid="14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8"/>
          <p:cNvSpPr/>
          <p:nvPr/>
        </p:nvSpPr>
        <p:spPr>
          <a:xfrm>
            <a:off x="1" y="0"/>
            <a:ext cx="9144000" cy="5275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1" y="399324"/>
            <a:ext cx="4572000" cy="232101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892" indent="-342892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7888" marR="0" indent="-342892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Blip>
                <a:blip r:embed="rId2"/>
              </a:buBlip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7162" indent="-257168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2159" indent="-257168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7155" indent="-257168" algn="l" defTabSz="68578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152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7148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2145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7141" indent="-257168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v-SE" sz="1200" u="sng" dirty="0">
                <a:ln w="0"/>
                <a:solidFill>
                  <a:schemeClr val="accent6"/>
                </a:solidFill>
              </a:rPr>
              <a:t>CUSTOMER SITUATIONS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600" b="0" dirty="0">
                <a:ln w="0"/>
              </a:rPr>
              <a:t>”</a:t>
            </a:r>
            <a:r>
              <a:rPr lang="sv-SE" sz="1600" b="0" dirty="0" err="1">
                <a:ln w="0"/>
              </a:rPr>
              <a:t>Can</a:t>
            </a:r>
            <a:r>
              <a:rPr lang="sv-SE" sz="1600" b="0" dirty="0">
                <a:ln w="0"/>
              </a:rPr>
              <a:t> </a:t>
            </a:r>
            <a:r>
              <a:rPr lang="sv-SE" sz="1600" b="0" dirty="0" err="1">
                <a:ln w="0"/>
              </a:rPr>
              <a:t>you</a:t>
            </a:r>
            <a:r>
              <a:rPr lang="sv-SE" sz="1600" b="0" dirty="0">
                <a:ln w="0"/>
              </a:rPr>
              <a:t> do fast </a:t>
            </a:r>
            <a:r>
              <a:rPr lang="sv-SE" sz="1600" b="0" dirty="0" err="1">
                <a:ln w="0"/>
              </a:rPr>
              <a:t>turn</a:t>
            </a:r>
            <a:r>
              <a:rPr lang="sv-SE" sz="1600" b="0" dirty="0">
                <a:ln w="0"/>
              </a:rPr>
              <a:t>?”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600" b="0" dirty="0">
                <a:ln w="0"/>
              </a:rPr>
              <a:t>”Do </a:t>
            </a:r>
            <a:r>
              <a:rPr lang="sv-SE" sz="1600" b="0" dirty="0" err="1">
                <a:ln w="0"/>
              </a:rPr>
              <a:t>you</a:t>
            </a:r>
            <a:r>
              <a:rPr lang="sv-SE" sz="1600" b="0" dirty="0">
                <a:ln w="0"/>
              </a:rPr>
              <a:t> </a:t>
            </a:r>
            <a:r>
              <a:rPr lang="sv-SE" sz="1600" b="0" dirty="0" err="1">
                <a:ln w="0"/>
              </a:rPr>
              <a:t>have</a:t>
            </a:r>
            <a:r>
              <a:rPr lang="sv-SE" sz="1600" b="0" dirty="0">
                <a:ln w="0"/>
              </a:rPr>
              <a:t> design support?”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600" b="0" dirty="0" smtClean="0">
                <a:ln w="0"/>
              </a:rPr>
              <a:t>”</a:t>
            </a:r>
            <a:r>
              <a:rPr lang="sv-SE" sz="1600" b="0" dirty="0" err="1" smtClean="0">
                <a:ln w="0"/>
              </a:rPr>
              <a:t>Can</a:t>
            </a:r>
            <a:r>
              <a:rPr lang="sv-SE" sz="1600" b="0" dirty="0" smtClean="0">
                <a:ln w="0"/>
              </a:rPr>
              <a:t> </a:t>
            </a:r>
            <a:r>
              <a:rPr lang="sv-SE" sz="1600" b="0" dirty="0" err="1" smtClean="0">
                <a:ln w="0"/>
              </a:rPr>
              <a:t>you</a:t>
            </a:r>
            <a:r>
              <a:rPr lang="sv-SE" sz="1600" b="0" dirty="0" smtClean="0">
                <a:ln w="0"/>
              </a:rPr>
              <a:t> do express </a:t>
            </a:r>
            <a:r>
              <a:rPr lang="sv-SE" sz="1600" b="0" dirty="0" err="1" smtClean="0">
                <a:ln w="0"/>
              </a:rPr>
              <a:t>shipments</a:t>
            </a:r>
            <a:r>
              <a:rPr lang="sv-SE" sz="1600" b="0" dirty="0" smtClean="0">
                <a:ln w="0"/>
              </a:rPr>
              <a:t>?” </a:t>
            </a:r>
            <a:endParaRPr lang="sv-SE" sz="1600" b="0" dirty="0">
              <a:ln w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600" b="0" dirty="0">
                <a:ln w="0"/>
              </a:rPr>
              <a:t>”Do </a:t>
            </a:r>
            <a:r>
              <a:rPr lang="sv-SE" sz="1600" b="0" dirty="0" err="1">
                <a:ln w="0"/>
              </a:rPr>
              <a:t>you</a:t>
            </a:r>
            <a:r>
              <a:rPr lang="sv-SE" sz="1600" b="0" dirty="0">
                <a:ln w="0"/>
              </a:rPr>
              <a:t> deal </a:t>
            </a:r>
            <a:r>
              <a:rPr lang="sv-SE" sz="1600" b="0" dirty="0" err="1">
                <a:ln w="0"/>
              </a:rPr>
              <a:t>with</a:t>
            </a:r>
            <a:r>
              <a:rPr lang="sv-SE" sz="1600" b="0" dirty="0">
                <a:ln w="0"/>
              </a:rPr>
              <a:t> </a:t>
            </a:r>
            <a:r>
              <a:rPr lang="sv-SE" sz="1600" b="0" dirty="0" err="1">
                <a:ln w="0"/>
              </a:rPr>
              <a:t>Suntak</a:t>
            </a:r>
            <a:r>
              <a:rPr lang="sv-SE" sz="1600" b="0" dirty="0" smtClean="0">
                <a:ln w="0"/>
              </a:rPr>
              <a:t>?”</a:t>
            </a:r>
            <a:endParaRPr lang="sv-SE" sz="1600" b="0" dirty="0">
              <a:ln w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600" b="0" dirty="0">
                <a:ln w="0"/>
              </a:rPr>
              <a:t>”Do </a:t>
            </a:r>
            <a:r>
              <a:rPr lang="sv-SE" sz="1600" b="0" dirty="0" err="1">
                <a:ln w="0"/>
              </a:rPr>
              <a:t>you</a:t>
            </a:r>
            <a:r>
              <a:rPr lang="sv-SE" sz="1600" b="0" dirty="0">
                <a:ln w="0"/>
              </a:rPr>
              <a:t> </a:t>
            </a:r>
            <a:r>
              <a:rPr lang="sv-SE" sz="1600" b="0" dirty="0" err="1">
                <a:ln w="0"/>
              </a:rPr>
              <a:t>ship</a:t>
            </a:r>
            <a:r>
              <a:rPr lang="sv-SE" sz="1600" b="0" dirty="0">
                <a:ln w="0"/>
              </a:rPr>
              <a:t> by </a:t>
            </a:r>
            <a:r>
              <a:rPr lang="sv-SE" sz="1600" b="0" dirty="0" err="1">
                <a:ln w="0"/>
              </a:rPr>
              <a:t>boat</a:t>
            </a:r>
            <a:r>
              <a:rPr lang="sv-SE" sz="1600" b="0" dirty="0" smtClean="0">
                <a:ln w="0"/>
              </a:rPr>
              <a:t>?” </a:t>
            </a:r>
            <a:endParaRPr lang="sv-SE" sz="1600" b="0" dirty="0">
              <a:ln w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600" b="0" dirty="0">
                <a:ln w="0"/>
              </a:rPr>
              <a:t>”Do </a:t>
            </a:r>
            <a:r>
              <a:rPr lang="sv-SE" sz="1600" b="0" dirty="0" err="1">
                <a:ln w="0"/>
              </a:rPr>
              <a:t>you</a:t>
            </a:r>
            <a:r>
              <a:rPr lang="sv-SE" sz="1600" b="0" dirty="0">
                <a:ln w="0"/>
              </a:rPr>
              <a:t> do </a:t>
            </a:r>
            <a:r>
              <a:rPr lang="sv-SE" sz="1600" b="0" dirty="0" smtClean="0">
                <a:ln w="0"/>
              </a:rPr>
              <a:t>HDI boards?” </a:t>
            </a:r>
            <a:endParaRPr lang="sv-SE" sz="1600" b="0" dirty="0">
              <a:ln w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450007" y="399324"/>
            <a:ext cx="3546806" cy="4477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050" u="sng" dirty="0">
                <a:solidFill>
                  <a:schemeClr val="accent6"/>
                </a:solidFill>
              </a:rPr>
              <a:t>INSTRUCTION</a:t>
            </a:r>
            <a:endParaRPr lang="sv-SE" sz="1200" u="sng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sv-SE" sz="1200" b="0" dirty="0"/>
              <a:t>Person 1 = </a:t>
            </a:r>
            <a:r>
              <a:rPr lang="sv-SE" sz="1200" dirty="0" err="1"/>
              <a:t>Customer</a:t>
            </a:r>
            <a:r>
              <a:rPr lang="sv-SE" sz="1200" b="0" dirty="0"/>
              <a:t> </a:t>
            </a:r>
            <a:br>
              <a:rPr lang="sv-SE" sz="1200" b="0" dirty="0"/>
            </a:br>
            <a:r>
              <a:rPr lang="sv-SE" sz="1200" b="0" dirty="0"/>
              <a:t>Person 2 = </a:t>
            </a:r>
            <a:r>
              <a:rPr lang="sv-SE" sz="1200" dirty="0"/>
              <a:t>NCAB</a:t>
            </a:r>
            <a:r>
              <a:rPr lang="sv-SE" sz="1200" b="0" dirty="0"/>
              <a:t/>
            </a:r>
            <a:br>
              <a:rPr lang="sv-SE" sz="1200" b="0" dirty="0"/>
            </a:br>
            <a:r>
              <a:rPr lang="sv-SE" sz="1200" b="0" dirty="0"/>
              <a:t>Person 3(+4) = </a:t>
            </a:r>
            <a:r>
              <a:rPr lang="sv-SE" sz="1200" dirty="0"/>
              <a:t>Coach </a:t>
            </a:r>
            <a:r>
              <a:rPr lang="sv-SE" sz="1200" b="0" dirty="0"/>
              <a:t>to the NCAB </a:t>
            </a:r>
            <a:r>
              <a:rPr lang="sv-SE" sz="1200" b="0" dirty="0" err="1"/>
              <a:t>salesperson</a:t>
            </a:r>
            <a:r>
              <a:rPr lang="sv-SE" sz="1200" b="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 err="1"/>
              <a:t>Customer</a:t>
            </a:r>
            <a:r>
              <a:rPr lang="sv-SE" sz="1200" dirty="0"/>
              <a:t>:</a:t>
            </a:r>
            <a:r>
              <a:rPr lang="sv-SE" sz="1200" b="0" dirty="0"/>
              <a:t> Pick </a:t>
            </a:r>
            <a:r>
              <a:rPr lang="sv-SE" sz="1200" b="0" dirty="0" err="1"/>
              <a:t>one</a:t>
            </a:r>
            <a:r>
              <a:rPr lang="sv-SE" sz="1200" b="0" dirty="0"/>
              <a:t> </a:t>
            </a:r>
            <a:r>
              <a:rPr lang="sv-SE" sz="1200" b="0" dirty="0" err="1"/>
              <a:t>of</a:t>
            </a:r>
            <a:r>
              <a:rPr lang="sv-SE" sz="1200" b="0" dirty="0"/>
              <a:t> the situations and </a:t>
            </a:r>
            <a:r>
              <a:rPr lang="sv-SE" sz="1200" b="0" dirty="0" err="1"/>
              <a:t>act</a:t>
            </a:r>
            <a:r>
              <a:rPr lang="sv-SE" sz="1200" b="0" dirty="0"/>
              <a:t> </a:t>
            </a:r>
            <a:r>
              <a:rPr lang="sv-SE" sz="1200" b="0" dirty="0" err="1"/>
              <a:t>accordingly</a:t>
            </a:r>
            <a:r>
              <a:rPr lang="sv-SE" sz="1200" b="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NCAB: </a:t>
            </a:r>
            <a:r>
              <a:rPr lang="sv-SE" sz="1200" b="0" dirty="0" err="1"/>
              <a:t>Use</a:t>
            </a:r>
            <a:r>
              <a:rPr lang="sv-SE" sz="1200" b="0" dirty="0"/>
              <a:t> SPIN to </a:t>
            </a:r>
            <a:r>
              <a:rPr lang="sv-SE" sz="1200" b="0" dirty="0" err="1"/>
              <a:t>find</a:t>
            </a:r>
            <a:r>
              <a:rPr lang="sv-SE" sz="1200" b="0" dirty="0"/>
              <a:t> </a:t>
            </a:r>
            <a:r>
              <a:rPr lang="sv-SE" sz="1200" b="0" dirty="0" err="1"/>
              <a:t>out</a:t>
            </a:r>
            <a:r>
              <a:rPr lang="sv-SE" sz="1200" b="0" dirty="0"/>
              <a:t> the </a:t>
            </a:r>
            <a:r>
              <a:rPr lang="sv-SE" sz="1200" b="0" dirty="0" err="1"/>
              <a:t>customer’s</a:t>
            </a:r>
            <a:r>
              <a:rPr lang="sv-SE" sz="1200" b="0" dirty="0"/>
              <a:t> </a:t>
            </a:r>
            <a:r>
              <a:rPr lang="sv-SE" sz="1200" b="0" dirty="0" err="1"/>
              <a:t>needs</a:t>
            </a:r>
            <a:r>
              <a:rPr lang="sv-SE" sz="1200" b="0" dirty="0"/>
              <a:t>. </a:t>
            </a:r>
            <a:r>
              <a:rPr lang="sv-SE" sz="1200" b="0" i="1" dirty="0"/>
              <a:t>Try to ask </a:t>
            </a:r>
            <a:r>
              <a:rPr lang="sv-SE" sz="1200" i="1" dirty="0"/>
              <a:t>3-5 </a:t>
            </a:r>
            <a:r>
              <a:rPr lang="sv-SE" sz="1200" i="1" dirty="0" err="1"/>
              <a:t>questions</a:t>
            </a:r>
            <a:r>
              <a:rPr lang="sv-SE" sz="1200" i="1" dirty="0"/>
              <a:t> for </a:t>
            </a:r>
            <a:r>
              <a:rPr lang="sv-SE" sz="1200" i="1" dirty="0" err="1"/>
              <a:t>each</a:t>
            </a:r>
            <a:r>
              <a:rPr lang="sv-SE" sz="1200" i="1" dirty="0"/>
              <a:t> SPIN-step</a:t>
            </a:r>
            <a:r>
              <a:rPr lang="sv-SE" sz="1200" b="0" i="1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b="0" dirty="0" err="1"/>
              <a:t>When</a:t>
            </a:r>
            <a:r>
              <a:rPr lang="sv-SE" sz="1200" b="0" dirty="0"/>
              <a:t> the SPIN is </a:t>
            </a:r>
            <a:r>
              <a:rPr lang="sv-SE" sz="1200" b="0" dirty="0" err="1"/>
              <a:t>finished</a:t>
            </a:r>
            <a:r>
              <a:rPr lang="sv-SE" sz="1200" b="0" dirty="0"/>
              <a:t>: come </a:t>
            </a:r>
            <a:r>
              <a:rPr lang="sv-SE" sz="1200" b="0" dirty="0" err="1"/>
              <a:t>up</a:t>
            </a:r>
            <a:r>
              <a:rPr lang="sv-SE" sz="1200" b="0" dirty="0"/>
              <a:t> </a:t>
            </a:r>
            <a:r>
              <a:rPr lang="sv-SE" sz="1200" b="0" dirty="0" err="1"/>
              <a:t>with</a:t>
            </a:r>
            <a:r>
              <a:rPr lang="sv-SE" sz="1200" b="0" dirty="0"/>
              <a:t> 3-4 </a:t>
            </a:r>
            <a:r>
              <a:rPr lang="sv-SE" sz="1200" dirty="0"/>
              <a:t>NCAB </a:t>
            </a:r>
            <a:r>
              <a:rPr lang="en-US" sz="1200" dirty="0"/>
              <a:t>USPs/customer benefits </a:t>
            </a:r>
            <a:r>
              <a:rPr lang="en-US" sz="1200" b="0" dirty="0"/>
              <a:t>that fit this customer.</a:t>
            </a:r>
            <a:r>
              <a:rPr lang="sv-SE" sz="1200" b="0" i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dirty="0"/>
              <a:t>Coach: </a:t>
            </a:r>
            <a:r>
              <a:rPr lang="sv-SE" sz="1200" b="0" dirty="0" err="1"/>
              <a:t>Give</a:t>
            </a:r>
            <a:r>
              <a:rPr lang="sv-SE" sz="1200" b="0" dirty="0"/>
              <a:t> feedback to NCAB on </a:t>
            </a:r>
            <a:r>
              <a:rPr lang="sv-SE" sz="1200" b="0" dirty="0" err="1"/>
              <a:t>each</a:t>
            </a:r>
            <a:r>
              <a:rPr lang="sv-SE" sz="1200" b="0" dirty="0"/>
              <a:t> SPIN-step.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200" b="0" dirty="0" err="1"/>
              <a:t>When</a:t>
            </a:r>
            <a:r>
              <a:rPr lang="sv-SE" sz="1200" b="0" dirty="0"/>
              <a:t> the SPIN-process is </a:t>
            </a:r>
            <a:r>
              <a:rPr lang="sv-SE" sz="1200" b="0" dirty="0" err="1"/>
              <a:t>complete</a:t>
            </a:r>
            <a:r>
              <a:rPr lang="sv-SE" sz="1200" b="0" dirty="0"/>
              <a:t>, </a:t>
            </a:r>
            <a:r>
              <a:rPr lang="sv-SE" sz="1200" dirty="0" err="1"/>
              <a:t>rotate</a:t>
            </a:r>
            <a:r>
              <a:rPr lang="sv-SE" sz="1200" b="0" dirty="0"/>
              <a:t>. </a:t>
            </a:r>
          </a:p>
        </p:txBody>
      </p:sp>
      <p:sp>
        <p:nvSpPr>
          <p:cNvPr id="8" name="Frame 7"/>
          <p:cNvSpPr/>
          <p:nvPr/>
        </p:nvSpPr>
        <p:spPr>
          <a:xfrm>
            <a:off x="4572001" y="2720340"/>
            <a:ext cx="2628899" cy="2224877"/>
          </a:xfrm>
          <a:prstGeom prst="frame">
            <a:avLst>
              <a:gd name="adj1" fmla="val 815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b="1" dirty="0" smtClean="0">
                <a:solidFill>
                  <a:schemeClr val="accent6"/>
                </a:solidFill>
              </a:rPr>
              <a:t>S</a:t>
            </a:r>
            <a:r>
              <a:rPr lang="sv-SE" sz="2800" dirty="0" smtClean="0">
                <a:solidFill>
                  <a:schemeClr val="tx1"/>
                </a:solidFill>
              </a:rPr>
              <a:t>ituation?</a:t>
            </a:r>
            <a:endParaRPr lang="sv-SE" sz="2800" dirty="0">
              <a:solidFill>
                <a:schemeClr val="tx1"/>
              </a:solidFill>
            </a:endParaRPr>
          </a:p>
          <a:p>
            <a:r>
              <a:rPr lang="sv-SE" sz="2800" b="1" dirty="0" smtClean="0">
                <a:solidFill>
                  <a:schemeClr val="accent6"/>
                </a:solidFill>
              </a:rPr>
              <a:t>P</a:t>
            </a:r>
            <a:r>
              <a:rPr lang="sv-SE" sz="2800" dirty="0" smtClean="0">
                <a:solidFill>
                  <a:schemeClr val="tx1"/>
                </a:solidFill>
              </a:rPr>
              <a:t>roblem?</a:t>
            </a:r>
            <a:endParaRPr lang="sv-SE" sz="2800" dirty="0">
              <a:solidFill>
                <a:schemeClr val="tx1"/>
              </a:solidFill>
            </a:endParaRPr>
          </a:p>
          <a:p>
            <a:r>
              <a:rPr lang="sv-SE" sz="2800" b="1" dirty="0" err="1" smtClean="0">
                <a:solidFill>
                  <a:schemeClr val="accent6"/>
                </a:solidFill>
              </a:rPr>
              <a:t>I</a:t>
            </a:r>
            <a:r>
              <a:rPr lang="sv-SE" sz="2800" dirty="0" err="1" smtClean="0">
                <a:solidFill>
                  <a:schemeClr val="tx1"/>
                </a:solidFill>
              </a:rPr>
              <a:t>mpact</a:t>
            </a:r>
            <a:r>
              <a:rPr lang="sv-SE" sz="2800" dirty="0">
                <a:solidFill>
                  <a:schemeClr val="tx1"/>
                </a:solidFill>
              </a:rPr>
              <a:t>?</a:t>
            </a:r>
          </a:p>
          <a:p>
            <a:r>
              <a:rPr lang="sv-SE" sz="2800" b="1" dirty="0" err="1" smtClean="0">
                <a:solidFill>
                  <a:schemeClr val="accent6"/>
                </a:solidFill>
              </a:rPr>
              <a:t>N</a:t>
            </a:r>
            <a:r>
              <a:rPr lang="sv-SE" sz="2800" dirty="0" err="1" smtClean="0">
                <a:solidFill>
                  <a:schemeClr val="tx1"/>
                </a:solidFill>
              </a:rPr>
              <a:t>eeds</a:t>
            </a:r>
            <a:r>
              <a:rPr lang="sv-SE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920" y="940534"/>
            <a:ext cx="6286159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main thing you learned today?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ln w="0"/>
                <a:latin typeface="Arial"/>
              </a:rPr>
              <a:t>Write in the chat!</a:t>
            </a:r>
            <a:endParaRPr kumimoji="0" lang="en-US" sz="4000" i="1" u="none" strike="noStrike" kern="1200" cap="none" spc="0" normalizeH="0" baseline="0" noProof="0" dirty="0">
              <a:ln w="0"/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6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Guidelines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212" y="1393345"/>
            <a:ext cx="8244000" cy="2963969"/>
          </a:xfrm>
        </p:spPr>
        <p:txBody>
          <a:bodyPr numCol="1" spcCol="18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Prepare to be present:</a:t>
            </a:r>
          </a:p>
          <a:p>
            <a:pPr lvl="2">
              <a:lnSpc>
                <a:spcPct val="100000"/>
              </a:lnSpc>
            </a:pPr>
            <a:r>
              <a:rPr lang="en-US" sz="1600" b="0" dirty="0"/>
              <a:t>Don’t multitask</a:t>
            </a:r>
          </a:p>
          <a:p>
            <a:pPr lvl="2">
              <a:lnSpc>
                <a:spcPct val="100000"/>
              </a:lnSpc>
            </a:pPr>
            <a:r>
              <a:rPr lang="en-US" sz="1600" b="0" dirty="0"/>
              <a:t>Close your Outlook/e-mail provider and other tabs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Have your </a:t>
            </a:r>
            <a:r>
              <a:rPr lang="en-US" sz="2000" dirty="0"/>
              <a:t>phone</a:t>
            </a:r>
            <a:r>
              <a:rPr lang="en-US" sz="2000" b="0" dirty="0"/>
              <a:t> ready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Get a closed question? </a:t>
            </a:r>
            <a:br>
              <a:rPr lang="en-US" sz="2000" b="0" dirty="0"/>
            </a:br>
            <a:r>
              <a:rPr lang="en-US" sz="2000" b="0" dirty="0"/>
              <a:t>=&gt; Answer with only </a:t>
            </a:r>
            <a:r>
              <a:rPr lang="en-US" sz="2000" dirty="0"/>
              <a:t>yes/no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Help each other </a:t>
            </a:r>
            <a:r>
              <a:rPr lang="en-US" sz="2000" dirty="0"/>
              <a:t>grow </a:t>
            </a:r>
            <a:r>
              <a:rPr lang="en-US" sz="2000" b="0" dirty="0"/>
              <a:t>– give feedback </a:t>
            </a:r>
          </a:p>
        </p:txBody>
      </p:sp>
    </p:spTree>
    <p:extLst>
      <p:ext uri="{BB962C8B-B14F-4D97-AF65-F5344CB8AC3E}">
        <p14:creationId xmlns:p14="http://schemas.microsoft.com/office/powerpoint/2010/main" val="37937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648000"/>
            <a:ext cx="8244000" cy="734486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/>
                </a:solidFill>
              </a:rPr>
              <a:t>Next </a:t>
            </a:r>
            <a:r>
              <a:rPr lang="sv-SE" dirty="0" err="1">
                <a:solidFill>
                  <a:schemeClr val="tx1"/>
                </a:solidFill>
              </a:rPr>
              <a:t>clinic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(Jan 12): </a:t>
            </a:r>
            <a:r>
              <a:rPr lang="sv-SE" dirty="0" err="1" smtClean="0"/>
              <a:t>Negotiation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Benjamin Klingenberg, NCAB </a:t>
            </a:r>
            <a:r>
              <a:rPr lang="sv-SE" dirty="0" err="1" smtClean="0"/>
              <a:t>Germany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005" y="1760486"/>
            <a:ext cx="8244001" cy="2735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0" dirty="0"/>
              <a:t>In NCAB Academy:</a:t>
            </a:r>
          </a:p>
          <a:p>
            <a:r>
              <a:rPr lang="sv-SE" b="0" dirty="0"/>
              <a:t>Your </a:t>
            </a:r>
            <a:r>
              <a:rPr lang="sv-SE" dirty="0"/>
              <a:t>feedback</a:t>
            </a:r>
            <a:r>
              <a:rPr lang="sv-SE" b="0" dirty="0"/>
              <a:t> about the Clinic (very important!)</a:t>
            </a:r>
          </a:p>
          <a:p>
            <a:r>
              <a:rPr lang="sv-SE" b="0" dirty="0"/>
              <a:t>Complete NCAB Academy-</a:t>
            </a:r>
            <a:r>
              <a:rPr lang="sv-SE" b="0" dirty="0" err="1"/>
              <a:t>course</a:t>
            </a:r>
            <a:r>
              <a:rPr lang="sv-SE" b="0" dirty="0"/>
              <a:t> </a:t>
            </a:r>
            <a:r>
              <a:rPr lang="sv-SE" b="0" dirty="0" smtClean="0"/>
              <a:t>”</a:t>
            </a:r>
            <a:r>
              <a:rPr lang="sv-SE" dirty="0" err="1" smtClean="0"/>
              <a:t>Negotiation</a:t>
            </a:r>
            <a:r>
              <a:rPr lang="sv-SE" b="0" dirty="0" smtClean="0"/>
              <a:t>”</a:t>
            </a:r>
            <a:endParaRPr lang="sv-SE" b="0" dirty="0"/>
          </a:p>
          <a:p>
            <a:r>
              <a:rPr lang="sv-SE" b="0" dirty="0"/>
              <a:t>Set &amp; complete your </a:t>
            </a:r>
            <a:r>
              <a:rPr lang="sv-SE" dirty="0"/>
              <a:t>SMART-goal</a:t>
            </a:r>
          </a:p>
        </p:txBody>
      </p:sp>
    </p:spTree>
    <p:extLst>
      <p:ext uri="{BB962C8B-B14F-4D97-AF65-F5344CB8AC3E}">
        <p14:creationId xmlns:p14="http://schemas.microsoft.com/office/powerpoint/2010/main" val="9916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1800" dirty="0"/>
              <a:t>My SMART-goal until next time – How will you practice IRL?</a:t>
            </a:r>
            <a:br>
              <a:rPr lang="sv-SE" sz="1800" dirty="0"/>
            </a:br>
            <a:r>
              <a:rPr lang="sv-SE" sz="1600" b="0" i="1" dirty="0">
                <a:solidFill>
                  <a:schemeClr val="tx1"/>
                </a:solidFill>
              </a:rPr>
              <a:t>Crawl – Walk – Run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0000" y="1386185"/>
            <a:ext cx="61266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2947" y="1481435"/>
            <a:ext cx="1803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2947" y="2066210"/>
            <a:ext cx="2739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EASURABLE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2947" y="2678846"/>
            <a:ext cx="2146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CCEPTED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2947" y="3291482"/>
            <a:ext cx="2069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ELEVANT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2947" y="3923883"/>
            <a:ext cx="2555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IME-BOUND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DB68E-2DD3-4516-902F-3CDD387D87D0}"/>
              </a:ext>
            </a:extLst>
          </p:cNvPr>
          <p:cNvSpPr/>
          <p:nvPr/>
        </p:nvSpPr>
        <p:spPr>
          <a:xfrm>
            <a:off x="4155749" y="1505575"/>
            <a:ext cx="45382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about </a:t>
            </a: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SMART-goal 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you will do until next time. </a:t>
            </a:r>
            <a:b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it down in in your Sympa-profile </a:t>
            </a:r>
            <a:br>
              <a:rPr kumimoji="0" lang="sv-SE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Development” </a:t>
            </a:r>
            <a:br>
              <a:rPr kumimoji="0" lang="sv-SE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”-tab. </a:t>
            </a:r>
            <a:br>
              <a:rPr kumimoji="0" lang="sv-SE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</a:t>
            </a:r>
            <a:r>
              <a:rPr kumimoji="0" lang="sv-SE" sz="1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 up</a:t>
            </a:r>
            <a:r>
              <a:rPr kumimoji="0" lang="sv-SE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how it went at the next Clinic.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1800" dirty="0" err="1"/>
              <a:t>Today’s</a:t>
            </a:r>
            <a:r>
              <a:rPr lang="sv-SE" sz="1800" dirty="0"/>
              <a:t> agenda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SMART-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follow-up</a:t>
            </a:r>
            <a:r>
              <a:rPr lang="sv-SE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SPIN!!!!!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SMART 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module</a:t>
            </a:r>
            <a:r>
              <a:rPr lang="sv-S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843"/>
            <a:ext cx="9144000" cy="3097957"/>
          </a:xfrm>
        </p:spPr>
        <p:txBody>
          <a:bodyPr anchor="ctr"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OBJECTION HANDLING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What did we </a:t>
            </a:r>
            <a:br>
              <a:rPr lang="en-US" sz="6000" dirty="0"/>
            </a:br>
            <a:r>
              <a:rPr lang="en-US" sz="6000" dirty="0"/>
              <a:t>learn last time?</a:t>
            </a:r>
          </a:p>
        </p:txBody>
      </p:sp>
    </p:spTree>
    <p:extLst>
      <p:ext uri="{BB962C8B-B14F-4D97-AF65-F5344CB8AC3E}">
        <p14:creationId xmlns:p14="http://schemas.microsoft.com/office/powerpoint/2010/main" val="32203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1800" dirty="0" err="1"/>
              <a:t>How</a:t>
            </a:r>
            <a:r>
              <a:rPr lang="sv-SE" sz="1800" dirty="0"/>
              <a:t> do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handle</a:t>
            </a:r>
            <a:r>
              <a:rPr lang="sv-SE" sz="1800" dirty="0"/>
              <a:t> </a:t>
            </a:r>
            <a:r>
              <a:rPr lang="sv-SE" sz="1800" dirty="0" err="1"/>
              <a:t>objections</a:t>
            </a:r>
            <a:r>
              <a:rPr lang="sv-SE" sz="1800" dirty="0"/>
              <a:t> in NCAB? 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88346-5FF6-417C-8C72-056E84D101E2}"/>
              </a:ext>
            </a:extLst>
          </p:cNvPr>
          <p:cNvSpPr/>
          <p:nvPr/>
        </p:nvSpPr>
        <p:spPr>
          <a:xfrm>
            <a:off x="449994" y="1220162"/>
            <a:ext cx="8244006" cy="3095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/>
              <a:t>OBJECTION HANDLING CHECKLIST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b="1" dirty="0" smtClean="0"/>
              <a:t> Lean </a:t>
            </a:r>
            <a:r>
              <a:rPr lang="en-GB" sz="2000" b="1" dirty="0"/>
              <a:t>in – Acknowledge &amp; Recognize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b="1" dirty="0" smtClean="0"/>
              <a:t> Investigate </a:t>
            </a:r>
            <a:endParaRPr lang="en-GB" sz="2000" b="1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2000" dirty="0"/>
              <a:t>Heed the Need – what are their true needs?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2000" dirty="0"/>
              <a:t>Open questions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b="1" dirty="0" smtClean="0"/>
              <a:t> Offer </a:t>
            </a:r>
            <a:r>
              <a:rPr lang="en-GB" sz="2000" b="1" dirty="0"/>
              <a:t>specific benefits (not general features)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How does it make the customer successful?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b="1" dirty="0" smtClean="0"/>
              <a:t> ABC </a:t>
            </a:r>
            <a:r>
              <a:rPr lang="en-GB" sz="2000" b="1" dirty="0"/>
              <a:t>– Agree on next step </a:t>
            </a:r>
          </a:p>
        </p:txBody>
      </p:sp>
    </p:spTree>
    <p:extLst>
      <p:ext uri="{BB962C8B-B14F-4D97-AF65-F5344CB8AC3E}">
        <p14:creationId xmlns:p14="http://schemas.microsoft.com/office/powerpoint/2010/main" val="38655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0" y="0"/>
            <a:ext cx="92964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108" y="648000"/>
            <a:ext cx="7322892" cy="621000"/>
          </a:xfrm>
        </p:spPr>
        <p:txBody>
          <a:bodyPr>
            <a:noAutofit/>
          </a:bodyPr>
          <a:lstStyle/>
          <a:p>
            <a:r>
              <a:rPr lang="sv-SE" sz="1800" dirty="0"/>
              <a:t>Breakout room: Follow-up on SMART-goal </a:t>
            </a:r>
            <a:endParaRPr lang="en-US" sz="18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006" y="1301106"/>
            <a:ext cx="8093920" cy="3514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0" dirty="0"/>
              <a:t>Discuss your </a:t>
            </a:r>
            <a:r>
              <a:rPr lang="sv-SE" sz="2000" dirty="0"/>
              <a:t>SMART-goal progress </a:t>
            </a:r>
            <a:r>
              <a:rPr lang="sv-SE" sz="2000" b="0" dirty="0"/>
              <a:t>and/or what you have worked/practiced on </a:t>
            </a:r>
            <a:r>
              <a:rPr lang="sv-SE" sz="2000" b="0" dirty="0" err="1"/>
              <a:t>regarding</a:t>
            </a:r>
            <a:r>
              <a:rPr lang="sv-SE" sz="2000" b="0" dirty="0"/>
              <a:t> </a:t>
            </a:r>
            <a:r>
              <a:rPr lang="sv-SE" sz="2000" dirty="0" err="1" smtClean="0"/>
              <a:t>Objection</a:t>
            </a:r>
            <a:r>
              <a:rPr lang="sv-SE" sz="2000" dirty="0" smtClean="0"/>
              <a:t> handling </a:t>
            </a:r>
            <a:r>
              <a:rPr lang="sv-SE" sz="2000" b="0" dirty="0" err="1" smtClean="0"/>
              <a:t>since</a:t>
            </a:r>
            <a:r>
              <a:rPr lang="sv-SE" sz="2000" b="0" dirty="0" smtClean="0"/>
              <a:t> </a:t>
            </a:r>
            <a:r>
              <a:rPr lang="sv-SE" sz="2000" b="0" dirty="0"/>
              <a:t>last time: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0" dirty="0" err="1"/>
              <a:t>How</a:t>
            </a:r>
            <a:r>
              <a:rPr lang="sv-SE" sz="2000" b="0" dirty="0"/>
              <a:t> </a:t>
            </a:r>
            <a:r>
              <a:rPr lang="sv-SE" sz="2000" b="0" dirty="0" err="1"/>
              <a:t>have</a:t>
            </a:r>
            <a:r>
              <a:rPr lang="sv-SE" sz="2000" b="0" dirty="0"/>
              <a:t> </a:t>
            </a:r>
            <a:r>
              <a:rPr lang="sv-SE" sz="2000" b="0" dirty="0" err="1"/>
              <a:t>you</a:t>
            </a:r>
            <a:r>
              <a:rPr lang="sv-SE" sz="2000" b="0" dirty="0"/>
              <a:t> </a:t>
            </a:r>
            <a:r>
              <a:rPr lang="sv-SE" sz="2000" b="0" dirty="0" err="1"/>
              <a:t>practice</a:t>
            </a:r>
            <a:r>
              <a:rPr lang="sv-SE" sz="2000" b="0" dirty="0"/>
              <a:t> </a:t>
            </a:r>
            <a:r>
              <a:rPr lang="sv-SE" sz="2000" b="0" dirty="0" err="1"/>
              <a:t>your</a:t>
            </a:r>
            <a:r>
              <a:rPr lang="sv-SE" sz="2000" b="0" dirty="0"/>
              <a:t> new </a:t>
            </a:r>
            <a:r>
              <a:rPr lang="sv-SE" sz="2000" b="0" dirty="0" err="1"/>
              <a:t>skills</a:t>
            </a:r>
            <a:r>
              <a:rPr lang="sv-SE" sz="2000" b="0" dirty="0"/>
              <a:t>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0" dirty="0" err="1"/>
              <a:t>How</a:t>
            </a:r>
            <a:r>
              <a:rPr lang="sv-SE" sz="2000" b="0" dirty="0"/>
              <a:t> </a:t>
            </a:r>
            <a:r>
              <a:rPr lang="sv-SE" sz="2000" b="0" dirty="0" err="1"/>
              <a:t>did</a:t>
            </a:r>
            <a:r>
              <a:rPr lang="sv-SE" sz="2000" b="0" dirty="0"/>
              <a:t> it go? </a:t>
            </a:r>
            <a:r>
              <a:rPr lang="sv-SE" sz="2000" b="0" dirty="0" err="1"/>
              <a:t>What</a:t>
            </a:r>
            <a:r>
              <a:rPr lang="sv-SE" sz="2000" b="0" dirty="0"/>
              <a:t> </a:t>
            </a:r>
            <a:r>
              <a:rPr lang="sv-SE" sz="2000" b="0" dirty="0" err="1"/>
              <a:t>was</a:t>
            </a:r>
            <a:r>
              <a:rPr lang="sv-SE" sz="2000" b="0" dirty="0"/>
              <a:t> the </a:t>
            </a:r>
            <a:r>
              <a:rPr lang="sv-SE" sz="2000" b="0" dirty="0" err="1"/>
              <a:t>outcome</a:t>
            </a:r>
            <a:r>
              <a:rPr lang="sv-SE" sz="2000" b="0" dirty="0"/>
              <a:t>?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0" dirty="0" err="1"/>
              <a:t>What</a:t>
            </a:r>
            <a:r>
              <a:rPr lang="sv-SE" sz="2000" b="0" dirty="0"/>
              <a:t> </a:t>
            </a:r>
            <a:r>
              <a:rPr lang="sv-SE" sz="2000" b="0" dirty="0" err="1"/>
              <a:t>have</a:t>
            </a:r>
            <a:r>
              <a:rPr lang="sv-SE" sz="2000" b="0" dirty="0"/>
              <a:t> </a:t>
            </a:r>
            <a:r>
              <a:rPr lang="sv-SE" sz="2000" b="0" dirty="0" err="1"/>
              <a:t>you</a:t>
            </a:r>
            <a:r>
              <a:rPr lang="sv-SE" sz="2000" b="0" dirty="0"/>
              <a:t> </a:t>
            </a:r>
            <a:r>
              <a:rPr lang="sv-SE" sz="2000" b="0" dirty="0" err="1"/>
              <a:t>learned</a:t>
            </a:r>
            <a:r>
              <a:rPr lang="sv-SE" sz="2000" b="0" dirty="0"/>
              <a:t>? </a:t>
            </a:r>
          </a:p>
          <a:p>
            <a:pPr marL="0" indent="0">
              <a:buNone/>
            </a:pPr>
            <a:endParaRPr lang="sv-SE" sz="2000" b="0" dirty="0"/>
          </a:p>
          <a:p>
            <a:pPr marL="0" indent="0">
              <a:buNone/>
            </a:pPr>
            <a:r>
              <a:rPr lang="sv-SE" sz="2000" b="0" dirty="0"/>
              <a:t>You will be 2 persons/room and you have 5 min. </a:t>
            </a:r>
            <a:r>
              <a:rPr lang="en-US" sz="2000" b="0" i="1" dirty="0"/>
              <a:t>(If you haven’t met before, BRIEFLY </a:t>
            </a:r>
            <a:r>
              <a:rPr lang="en-US" sz="2000" b="0" i="1" dirty="0" smtClean="0"/>
              <a:t>yourselves</a:t>
            </a:r>
            <a:endParaRPr lang="en-US" sz="2000" b="0" i="1" dirty="0"/>
          </a:p>
          <a:p>
            <a:pPr marL="0" indent="0">
              <a:buNone/>
            </a:pPr>
            <a:endParaRPr lang="sv-SE" sz="20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680106"/>
            <a:ext cx="921108" cy="470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03" y="0"/>
            <a:ext cx="8085530" cy="50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9144000" cy="5143500"/>
          </a:xfrm>
          <a:prstGeom prst="rect">
            <a:avLst/>
          </a:prstGeom>
          <a:solidFill>
            <a:srgbClr val="F6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0" y="3333225"/>
            <a:ext cx="9143999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50" indent="-5143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n w="0"/>
                <a:solidFill>
                  <a:schemeClr val="accent6"/>
                </a:solidFill>
              </a:rPr>
              <a:t>What are the main points in </a:t>
            </a:r>
            <a:r>
              <a:rPr lang="en-US" sz="2800" b="1" dirty="0" smtClean="0">
                <a:ln w="0"/>
                <a:solidFill>
                  <a:schemeClr val="accent6"/>
                </a:solidFill>
              </a:rPr>
              <a:t>this lesson? </a:t>
            </a:r>
            <a:endParaRPr lang="en-US" sz="2800" b="1" dirty="0">
              <a:ln w="0"/>
              <a:solidFill>
                <a:schemeClr val="accent6"/>
              </a:solidFill>
            </a:endParaRPr>
          </a:p>
          <a:p>
            <a:pPr marL="514350" indent="-5143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n w="0"/>
                <a:solidFill>
                  <a:schemeClr val="accent6"/>
                </a:solidFill>
              </a:rPr>
              <a:t>What did you learn?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14" y="837350"/>
            <a:ext cx="8383170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åg 9">
            <a:extLst>
              <a:ext uri="{FF2B5EF4-FFF2-40B4-BE49-F238E27FC236}">
                <a16:creationId xmlns:a16="http://schemas.microsoft.com/office/drawing/2014/main" id="{E1C7BF18-9F6B-4361-A8AE-561DC97BCADF}"/>
              </a:ext>
            </a:extLst>
          </p:cNvPr>
          <p:cNvSpPr/>
          <p:nvPr/>
        </p:nvSpPr>
        <p:spPr bwMode="auto">
          <a:xfrm>
            <a:off x="-82637" y="4397340"/>
            <a:ext cx="2326904" cy="806864"/>
          </a:xfrm>
          <a:prstGeom prst="wave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900" b="1" spc="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8" name="Grupp 39">
            <a:extLst>
              <a:ext uri="{FF2B5EF4-FFF2-40B4-BE49-F238E27FC236}">
                <a16:creationId xmlns:a16="http://schemas.microsoft.com/office/drawing/2014/main" id="{2119E613-5168-4971-A796-CB1E06446E4C}"/>
              </a:ext>
            </a:extLst>
          </p:cNvPr>
          <p:cNvGrpSpPr/>
          <p:nvPr/>
        </p:nvGrpSpPr>
        <p:grpSpPr>
          <a:xfrm>
            <a:off x="1678933" y="4713206"/>
            <a:ext cx="216117" cy="419434"/>
            <a:chOff x="6312604" y="762813"/>
            <a:chExt cx="544351" cy="1056462"/>
          </a:xfrm>
        </p:grpSpPr>
        <p:sp>
          <p:nvSpPr>
            <p:cNvPr id="9" name="Rektangel 42">
              <a:extLst>
                <a:ext uri="{FF2B5EF4-FFF2-40B4-BE49-F238E27FC236}">
                  <a16:creationId xmlns:a16="http://schemas.microsoft.com/office/drawing/2014/main" id="{EF1645A9-6810-4113-8CEE-30D1C783D3C1}"/>
                </a:ext>
              </a:extLst>
            </p:cNvPr>
            <p:cNvSpPr/>
            <p:nvPr/>
          </p:nvSpPr>
          <p:spPr bwMode="auto">
            <a:xfrm>
              <a:off x="6323555" y="762813"/>
              <a:ext cx="533400" cy="893763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spc="75" dirty="0" err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" name="Rektangel 41">
              <a:extLst>
                <a:ext uri="{FF2B5EF4-FFF2-40B4-BE49-F238E27FC236}">
                  <a16:creationId xmlns:a16="http://schemas.microsoft.com/office/drawing/2014/main" id="{95BC3E2F-6F2C-4C46-91B6-98BCE538CAB4}"/>
                </a:ext>
              </a:extLst>
            </p:cNvPr>
            <p:cNvSpPr/>
            <p:nvPr/>
          </p:nvSpPr>
          <p:spPr bwMode="auto">
            <a:xfrm>
              <a:off x="6312604" y="794306"/>
              <a:ext cx="495301" cy="10249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</a:ln>
            <a:effectLst/>
            <a:scene3d>
              <a:camera prst="isometricLeftDown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spc="75" dirty="0" err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Våg 161">
            <a:extLst>
              <a:ext uri="{FF2B5EF4-FFF2-40B4-BE49-F238E27FC236}">
                <a16:creationId xmlns:a16="http://schemas.microsoft.com/office/drawing/2014/main" id="{CA730D03-1A0A-4F08-AE73-A83275654945}"/>
              </a:ext>
            </a:extLst>
          </p:cNvPr>
          <p:cNvSpPr/>
          <p:nvPr/>
        </p:nvSpPr>
        <p:spPr bwMode="auto">
          <a:xfrm>
            <a:off x="2250153" y="4389966"/>
            <a:ext cx="2326903" cy="806864"/>
          </a:xfrm>
          <a:prstGeom prst="wave">
            <a:avLst/>
          </a:prstGeom>
          <a:solidFill>
            <a:srgbClr val="5BAC26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900" b="1" spc="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Våg 160">
            <a:extLst>
              <a:ext uri="{FF2B5EF4-FFF2-40B4-BE49-F238E27FC236}">
                <a16:creationId xmlns:a16="http://schemas.microsoft.com/office/drawing/2014/main" id="{4FDDD962-9200-4960-99A8-9D1E07D87EF3}"/>
              </a:ext>
            </a:extLst>
          </p:cNvPr>
          <p:cNvSpPr/>
          <p:nvPr/>
        </p:nvSpPr>
        <p:spPr bwMode="auto">
          <a:xfrm>
            <a:off x="4578947" y="4389966"/>
            <a:ext cx="2334201" cy="806864"/>
          </a:xfrm>
          <a:prstGeom prst="wave">
            <a:avLst/>
          </a:prstGeom>
          <a:solidFill>
            <a:schemeClr val="accent3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900" b="1" spc="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Bild 44" descr="Hammare">
            <a:extLst>
              <a:ext uri="{FF2B5EF4-FFF2-40B4-BE49-F238E27FC236}">
                <a16:creationId xmlns:a16="http://schemas.microsoft.com/office/drawing/2014/main" id="{2618A178-6A07-48D3-BFB6-3220456B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629237">
            <a:off x="6200522" y="4584591"/>
            <a:ext cx="600461" cy="600461"/>
          </a:xfrm>
          <a:prstGeom prst="rect">
            <a:avLst/>
          </a:prstGeom>
        </p:spPr>
      </p:pic>
      <p:sp>
        <p:nvSpPr>
          <p:cNvPr id="14" name="Våg 162">
            <a:extLst>
              <a:ext uri="{FF2B5EF4-FFF2-40B4-BE49-F238E27FC236}">
                <a16:creationId xmlns:a16="http://schemas.microsoft.com/office/drawing/2014/main" id="{2B3ADA1A-5A6D-417F-B23F-6BB32EFA9667}"/>
              </a:ext>
            </a:extLst>
          </p:cNvPr>
          <p:cNvSpPr/>
          <p:nvPr/>
        </p:nvSpPr>
        <p:spPr bwMode="auto">
          <a:xfrm>
            <a:off x="6913716" y="4389966"/>
            <a:ext cx="2334200" cy="806864"/>
          </a:xfrm>
          <a:prstGeom prst="wave">
            <a:avLst/>
          </a:prstGeom>
          <a:solidFill>
            <a:schemeClr val="accent2">
              <a:lumMod val="90000"/>
            </a:schemeClr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900" b="1" spc="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5" name="Grupp 45">
            <a:extLst>
              <a:ext uri="{FF2B5EF4-FFF2-40B4-BE49-F238E27FC236}">
                <a16:creationId xmlns:a16="http://schemas.microsoft.com/office/drawing/2014/main" id="{CF9F1C8D-309D-4A40-8516-2B1246E1907C}"/>
              </a:ext>
            </a:extLst>
          </p:cNvPr>
          <p:cNvGrpSpPr/>
          <p:nvPr/>
        </p:nvGrpSpPr>
        <p:grpSpPr>
          <a:xfrm>
            <a:off x="8372787" y="4705555"/>
            <a:ext cx="583663" cy="358533"/>
            <a:chOff x="7014654" y="2240009"/>
            <a:chExt cx="3789845" cy="2271260"/>
          </a:xfrm>
          <a:solidFill>
            <a:schemeClr val="bg1"/>
          </a:solidFill>
        </p:grpSpPr>
        <p:grpSp>
          <p:nvGrpSpPr>
            <p:cNvPr id="16" name="Grupp 46">
              <a:extLst>
                <a:ext uri="{FF2B5EF4-FFF2-40B4-BE49-F238E27FC236}">
                  <a16:creationId xmlns:a16="http://schemas.microsoft.com/office/drawing/2014/main" id="{074664F6-C7B7-4590-A33C-147B5ADAC43D}"/>
                </a:ext>
              </a:extLst>
            </p:cNvPr>
            <p:cNvGrpSpPr/>
            <p:nvPr/>
          </p:nvGrpSpPr>
          <p:grpSpPr>
            <a:xfrm>
              <a:off x="7014654" y="2240009"/>
              <a:ext cx="3789845" cy="2271260"/>
              <a:chOff x="6505376" y="2765190"/>
              <a:chExt cx="3789845" cy="2271260"/>
            </a:xfrm>
            <a:grpFill/>
          </p:grpSpPr>
          <p:sp>
            <p:nvSpPr>
              <p:cNvPr id="18" name="Frihandsfigur: Form 50">
                <a:extLst>
                  <a:ext uri="{FF2B5EF4-FFF2-40B4-BE49-F238E27FC236}">
                    <a16:creationId xmlns:a16="http://schemas.microsoft.com/office/drawing/2014/main" id="{440DFF72-7048-4E10-B07E-A690641F61DE}"/>
                  </a:ext>
                </a:extLst>
              </p:cNvPr>
              <p:cNvSpPr/>
              <p:nvPr/>
            </p:nvSpPr>
            <p:spPr>
              <a:xfrm>
                <a:off x="6505376" y="2765190"/>
                <a:ext cx="873579" cy="1039494"/>
              </a:xfrm>
              <a:custGeom>
                <a:avLst/>
                <a:gdLst>
                  <a:gd name="connsiteX0" fmla="*/ 0 w 873579"/>
                  <a:gd name="connsiteY0" fmla="*/ 820842 h 1039494"/>
                  <a:gd name="connsiteX1" fmla="*/ 336196 w 873579"/>
                  <a:gd name="connsiteY1" fmla="*/ 1026053 h 1039494"/>
                  <a:gd name="connsiteX2" fmla="*/ 454083 w 873579"/>
                  <a:gd name="connsiteY2" fmla="*/ 995489 h 1039494"/>
                  <a:gd name="connsiteX3" fmla="*/ 860138 w 873579"/>
                  <a:gd name="connsiteY3" fmla="*/ 323097 h 1039494"/>
                  <a:gd name="connsiteX4" fmla="*/ 829574 w 873579"/>
                  <a:gd name="connsiteY4" fmla="*/ 205211 h 1039494"/>
                  <a:gd name="connsiteX5" fmla="*/ 497745 w 873579"/>
                  <a:gd name="connsiteY5" fmla="*/ 0 h 1039494"/>
                  <a:gd name="connsiteX6" fmla="*/ 0 w 873579"/>
                  <a:gd name="connsiteY6" fmla="*/ 820842 h 103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579" h="1039494">
                    <a:moveTo>
                      <a:pt x="0" y="820842"/>
                    </a:moveTo>
                    <a:lnTo>
                      <a:pt x="336196" y="1026053"/>
                    </a:lnTo>
                    <a:cubicBezTo>
                      <a:pt x="375492" y="1052250"/>
                      <a:pt x="432252" y="1039151"/>
                      <a:pt x="454083" y="995489"/>
                    </a:cubicBezTo>
                    <a:lnTo>
                      <a:pt x="860138" y="323097"/>
                    </a:lnTo>
                    <a:cubicBezTo>
                      <a:pt x="886335" y="283802"/>
                      <a:pt x="873236" y="227041"/>
                      <a:pt x="829574" y="205211"/>
                    </a:cubicBezTo>
                    <a:lnTo>
                      <a:pt x="497745" y="0"/>
                    </a:lnTo>
                    <a:lnTo>
                      <a:pt x="0" y="820842"/>
                    </a:lnTo>
                    <a:close/>
                  </a:path>
                </a:pathLst>
              </a:custGeom>
              <a:grpFill/>
              <a:ln w="4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-123" charset="0"/>
                  <a:ea typeface="ＭＳ Ｐゴシック" pitchFamily="-123" charset="-128"/>
                </a:endParaRPr>
              </a:p>
            </p:txBody>
          </p:sp>
          <p:sp>
            <p:nvSpPr>
              <p:cNvPr id="19" name="Frihandsfigur: Form 51">
                <a:extLst>
                  <a:ext uri="{FF2B5EF4-FFF2-40B4-BE49-F238E27FC236}">
                    <a16:creationId xmlns:a16="http://schemas.microsoft.com/office/drawing/2014/main" id="{0488D330-D76F-414B-A382-9B180BCEF587}"/>
                  </a:ext>
                </a:extLst>
              </p:cNvPr>
              <p:cNvSpPr/>
              <p:nvPr/>
            </p:nvSpPr>
            <p:spPr>
              <a:xfrm>
                <a:off x="7042416" y="3158146"/>
                <a:ext cx="2341010" cy="1878304"/>
              </a:xfrm>
              <a:custGeom>
                <a:avLst/>
                <a:gdLst>
                  <a:gd name="connsiteX0" fmla="*/ 2292245 w 2341010"/>
                  <a:gd name="connsiteY0" fmla="*/ 999856 h 1878304"/>
                  <a:gd name="connsiteX1" fmla="*/ 1589290 w 2341010"/>
                  <a:gd name="connsiteY1" fmla="*/ 397323 h 1878304"/>
                  <a:gd name="connsiteX2" fmla="*/ 1541262 w 2341010"/>
                  <a:gd name="connsiteY2" fmla="*/ 353661 h 1878304"/>
                  <a:gd name="connsiteX3" fmla="*/ 1239996 w 2341010"/>
                  <a:gd name="connsiteY3" fmla="*/ 698589 h 1878304"/>
                  <a:gd name="connsiteX4" fmla="*/ 1065348 w 2341010"/>
                  <a:gd name="connsiteY4" fmla="*/ 785913 h 1878304"/>
                  <a:gd name="connsiteX5" fmla="*/ 1043517 w 2341010"/>
                  <a:gd name="connsiteY5" fmla="*/ 785913 h 1878304"/>
                  <a:gd name="connsiteX6" fmla="*/ 873236 w 2341010"/>
                  <a:gd name="connsiteY6" fmla="*/ 720420 h 1878304"/>
                  <a:gd name="connsiteX7" fmla="*/ 847039 w 2341010"/>
                  <a:gd name="connsiteY7" fmla="*/ 349295 h 1878304"/>
                  <a:gd name="connsiteX8" fmla="*/ 1104644 w 2341010"/>
                  <a:gd name="connsiteY8" fmla="*/ 52394 h 1878304"/>
                  <a:gd name="connsiteX9" fmla="*/ 379858 w 2341010"/>
                  <a:gd name="connsiteY9" fmla="*/ 0 h 1878304"/>
                  <a:gd name="connsiteX10" fmla="*/ 0 w 2341010"/>
                  <a:gd name="connsiteY10" fmla="*/ 628730 h 1878304"/>
                  <a:gd name="connsiteX11" fmla="*/ 296900 w 2341010"/>
                  <a:gd name="connsiteY11" fmla="*/ 973658 h 1878304"/>
                  <a:gd name="connsiteX12" fmla="*/ 410421 w 2341010"/>
                  <a:gd name="connsiteY12" fmla="*/ 842673 h 1878304"/>
                  <a:gd name="connsiteX13" fmla="*/ 576336 w 2341010"/>
                  <a:gd name="connsiteY13" fmla="*/ 768448 h 1878304"/>
                  <a:gd name="connsiteX14" fmla="*/ 576336 w 2341010"/>
                  <a:gd name="connsiteY14" fmla="*/ 768448 h 1878304"/>
                  <a:gd name="connsiteX15" fmla="*/ 720420 w 2341010"/>
                  <a:gd name="connsiteY15" fmla="*/ 820842 h 1878304"/>
                  <a:gd name="connsiteX16" fmla="*/ 794645 w 2341010"/>
                  <a:gd name="connsiteY16" fmla="*/ 978025 h 1878304"/>
                  <a:gd name="connsiteX17" fmla="*/ 868870 w 2341010"/>
                  <a:gd name="connsiteY17" fmla="*/ 964926 h 1878304"/>
                  <a:gd name="connsiteX18" fmla="*/ 1012954 w 2341010"/>
                  <a:gd name="connsiteY18" fmla="*/ 1017320 h 1878304"/>
                  <a:gd name="connsiteX19" fmla="*/ 1087179 w 2341010"/>
                  <a:gd name="connsiteY19" fmla="*/ 1178869 h 1878304"/>
                  <a:gd name="connsiteX20" fmla="*/ 1143940 w 2341010"/>
                  <a:gd name="connsiteY20" fmla="*/ 1170137 h 1878304"/>
                  <a:gd name="connsiteX21" fmla="*/ 1143940 w 2341010"/>
                  <a:gd name="connsiteY21" fmla="*/ 1170137 h 1878304"/>
                  <a:gd name="connsiteX22" fmla="*/ 1274925 w 2341010"/>
                  <a:gd name="connsiteY22" fmla="*/ 1218165 h 1878304"/>
                  <a:gd name="connsiteX23" fmla="*/ 1340418 w 2341010"/>
                  <a:gd name="connsiteY23" fmla="*/ 1353516 h 1878304"/>
                  <a:gd name="connsiteX24" fmla="*/ 1388446 w 2341010"/>
                  <a:gd name="connsiteY24" fmla="*/ 1344784 h 1878304"/>
                  <a:gd name="connsiteX25" fmla="*/ 1388446 w 2341010"/>
                  <a:gd name="connsiteY25" fmla="*/ 1344784 h 1878304"/>
                  <a:gd name="connsiteX26" fmla="*/ 1501966 w 2341010"/>
                  <a:gd name="connsiteY26" fmla="*/ 1388446 h 1878304"/>
                  <a:gd name="connsiteX27" fmla="*/ 1563093 w 2341010"/>
                  <a:gd name="connsiteY27" fmla="*/ 1506333 h 1878304"/>
                  <a:gd name="connsiteX28" fmla="*/ 1519431 w 2341010"/>
                  <a:gd name="connsiteY28" fmla="*/ 1632952 h 1878304"/>
                  <a:gd name="connsiteX29" fmla="*/ 1370981 w 2341010"/>
                  <a:gd name="connsiteY29" fmla="*/ 1803233 h 1878304"/>
                  <a:gd name="connsiteX30" fmla="*/ 1432108 w 2341010"/>
                  <a:gd name="connsiteY30" fmla="*/ 1851261 h 1878304"/>
                  <a:gd name="connsiteX31" fmla="*/ 1536896 w 2341010"/>
                  <a:gd name="connsiteY31" fmla="*/ 1877458 h 1878304"/>
                  <a:gd name="connsiteX32" fmla="*/ 1694078 w 2341010"/>
                  <a:gd name="connsiteY32" fmla="*/ 1689712 h 1878304"/>
                  <a:gd name="connsiteX33" fmla="*/ 1694078 w 2341010"/>
                  <a:gd name="connsiteY33" fmla="*/ 1685346 h 1878304"/>
                  <a:gd name="connsiteX34" fmla="*/ 1737740 w 2341010"/>
                  <a:gd name="connsiteY34" fmla="*/ 1689712 h 1878304"/>
                  <a:gd name="connsiteX35" fmla="*/ 1894923 w 2341010"/>
                  <a:gd name="connsiteY35" fmla="*/ 1501967 h 1878304"/>
                  <a:gd name="connsiteX36" fmla="*/ 1894923 w 2341010"/>
                  <a:gd name="connsiteY36" fmla="*/ 1497600 h 1878304"/>
                  <a:gd name="connsiteX37" fmla="*/ 1938585 w 2341010"/>
                  <a:gd name="connsiteY37" fmla="*/ 1501967 h 1878304"/>
                  <a:gd name="connsiteX38" fmla="*/ 2095767 w 2341010"/>
                  <a:gd name="connsiteY38" fmla="*/ 1314221 h 1878304"/>
                  <a:gd name="connsiteX39" fmla="*/ 2091401 w 2341010"/>
                  <a:gd name="connsiteY39" fmla="*/ 1288024 h 1878304"/>
                  <a:gd name="connsiteX40" fmla="*/ 2183091 w 2341010"/>
                  <a:gd name="connsiteY40" fmla="*/ 1305488 h 1878304"/>
                  <a:gd name="connsiteX41" fmla="*/ 2340273 w 2341010"/>
                  <a:gd name="connsiteY41" fmla="*/ 1117742 h 1878304"/>
                  <a:gd name="connsiteX42" fmla="*/ 2292245 w 2341010"/>
                  <a:gd name="connsiteY42" fmla="*/ 999856 h 187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41010" h="1878304">
                    <a:moveTo>
                      <a:pt x="2292245" y="999856"/>
                    </a:moveTo>
                    <a:lnTo>
                      <a:pt x="1589290" y="397323"/>
                    </a:lnTo>
                    <a:lnTo>
                      <a:pt x="1541262" y="353661"/>
                    </a:lnTo>
                    <a:lnTo>
                      <a:pt x="1239996" y="698589"/>
                    </a:lnTo>
                    <a:cubicBezTo>
                      <a:pt x="1196334" y="750983"/>
                      <a:pt x="1135207" y="781546"/>
                      <a:pt x="1065348" y="785913"/>
                    </a:cubicBezTo>
                    <a:cubicBezTo>
                      <a:pt x="1056616" y="785913"/>
                      <a:pt x="1047884" y="785913"/>
                      <a:pt x="1043517" y="785913"/>
                    </a:cubicBezTo>
                    <a:cubicBezTo>
                      <a:pt x="978025" y="785913"/>
                      <a:pt x="916898" y="764082"/>
                      <a:pt x="873236" y="720420"/>
                    </a:cubicBezTo>
                    <a:cubicBezTo>
                      <a:pt x="764082" y="624364"/>
                      <a:pt x="755349" y="458449"/>
                      <a:pt x="847039" y="349295"/>
                    </a:cubicBezTo>
                    <a:lnTo>
                      <a:pt x="1104644" y="52394"/>
                    </a:lnTo>
                    <a:cubicBezTo>
                      <a:pt x="903800" y="26197"/>
                      <a:pt x="646195" y="130986"/>
                      <a:pt x="379858" y="0"/>
                    </a:cubicBezTo>
                    <a:lnTo>
                      <a:pt x="0" y="628730"/>
                    </a:lnTo>
                    <a:lnTo>
                      <a:pt x="296900" y="973658"/>
                    </a:lnTo>
                    <a:lnTo>
                      <a:pt x="410421" y="842673"/>
                    </a:lnTo>
                    <a:cubicBezTo>
                      <a:pt x="449717" y="794645"/>
                      <a:pt x="510843" y="768448"/>
                      <a:pt x="576336" y="768448"/>
                    </a:cubicBezTo>
                    <a:lnTo>
                      <a:pt x="576336" y="768448"/>
                    </a:lnTo>
                    <a:cubicBezTo>
                      <a:pt x="628730" y="768448"/>
                      <a:pt x="681124" y="785913"/>
                      <a:pt x="720420" y="820842"/>
                    </a:cubicBezTo>
                    <a:cubicBezTo>
                      <a:pt x="768448" y="860138"/>
                      <a:pt x="790279" y="916898"/>
                      <a:pt x="794645" y="978025"/>
                    </a:cubicBezTo>
                    <a:cubicBezTo>
                      <a:pt x="816476" y="969292"/>
                      <a:pt x="842673" y="964926"/>
                      <a:pt x="868870" y="964926"/>
                    </a:cubicBezTo>
                    <a:cubicBezTo>
                      <a:pt x="921264" y="964926"/>
                      <a:pt x="973658" y="982391"/>
                      <a:pt x="1012954" y="1017320"/>
                    </a:cubicBezTo>
                    <a:cubicBezTo>
                      <a:pt x="1060982" y="1060982"/>
                      <a:pt x="1087179" y="1117742"/>
                      <a:pt x="1087179" y="1178869"/>
                    </a:cubicBezTo>
                    <a:cubicBezTo>
                      <a:pt x="1104644" y="1174503"/>
                      <a:pt x="1126475" y="1170137"/>
                      <a:pt x="1143940" y="1170137"/>
                    </a:cubicBezTo>
                    <a:lnTo>
                      <a:pt x="1143940" y="1170137"/>
                    </a:lnTo>
                    <a:cubicBezTo>
                      <a:pt x="1191968" y="1170137"/>
                      <a:pt x="1235629" y="1187601"/>
                      <a:pt x="1274925" y="1218165"/>
                    </a:cubicBezTo>
                    <a:cubicBezTo>
                      <a:pt x="1314221" y="1253094"/>
                      <a:pt x="1336052" y="1301122"/>
                      <a:pt x="1340418" y="1353516"/>
                    </a:cubicBezTo>
                    <a:cubicBezTo>
                      <a:pt x="1353516" y="1349150"/>
                      <a:pt x="1370981" y="1344784"/>
                      <a:pt x="1388446" y="1344784"/>
                    </a:cubicBezTo>
                    <a:lnTo>
                      <a:pt x="1388446" y="1344784"/>
                    </a:lnTo>
                    <a:cubicBezTo>
                      <a:pt x="1432108" y="1344784"/>
                      <a:pt x="1471403" y="1357882"/>
                      <a:pt x="1501966" y="1388446"/>
                    </a:cubicBezTo>
                    <a:cubicBezTo>
                      <a:pt x="1536896" y="1419009"/>
                      <a:pt x="1558727" y="1462671"/>
                      <a:pt x="1563093" y="1506333"/>
                    </a:cubicBezTo>
                    <a:cubicBezTo>
                      <a:pt x="1567459" y="1554361"/>
                      <a:pt x="1549994" y="1598022"/>
                      <a:pt x="1519431" y="1632952"/>
                    </a:cubicBezTo>
                    <a:lnTo>
                      <a:pt x="1370981" y="1803233"/>
                    </a:lnTo>
                    <a:lnTo>
                      <a:pt x="1432108" y="1851261"/>
                    </a:lnTo>
                    <a:cubicBezTo>
                      <a:pt x="1462671" y="1868726"/>
                      <a:pt x="1497600" y="1881824"/>
                      <a:pt x="1536896" y="1877458"/>
                    </a:cubicBezTo>
                    <a:cubicBezTo>
                      <a:pt x="1632952" y="1868726"/>
                      <a:pt x="1702811" y="1785768"/>
                      <a:pt x="1694078" y="1689712"/>
                    </a:cubicBezTo>
                    <a:cubicBezTo>
                      <a:pt x="1694078" y="1689712"/>
                      <a:pt x="1694078" y="1685346"/>
                      <a:pt x="1694078" y="1685346"/>
                    </a:cubicBezTo>
                    <a:cubicBezTo>
                      <a:pt x="1707177" y="1689712"/>
                      <a:pt x="1724642" y="1689712"/>
                      <a:pt x="1737740" y="1689712"/>
                    </a:cubicBezTo>
                    <a:cubicBezTo>
                      <a:pt x="1833796" y="1680980"/>
                      <a:pt x="1903655" y="1598022"/>
                      <a:pt x="1894923" y="1501967"/>
                    </a:cubicBezTo>
                    <a:cubicBezTo>
                      <a:pt x="1894923" y="1501967"/>
                      <a:pt x="1894923" y="1497600"/>
                      <a:pt x="1894923" y="1497600"/>
                    </a:cubicBezTo>
                    <a:cubicBezTo>
                      <a:pt x="1908021" y="1501967"/>
                      <a:pt x="1925486" y="1501967"/>
                      <a:pt x="1938585" y="1501967"/>
                    </a:cubicBezTo>
                    <a:cubicBezTo>
                      <a:pt x="2034641" y="1493234"/>
                      <a:pt x="2104499" y="1410277"/>
                      <a:pt x="2095767" y="1314221"/>
                    </a:cubicBezTo>
                    <a:cubicBezTo>
                      <a:pt x="2095767" y="1305488"/>
                      <a:pt x="2091401" y="1296756"/>
                      <a:pt x="2091401" y="1288024"/>
                    </a:cubicBezTo>
                    <a:cubicBezTo>
                      <a:pt x="2117598" y="1301122"/>
                      <a:pt x="2148161" y="1309855"/>
                      <a:pt x="2183091" y="1305488"/>
                    </a:cubicBezTo>
                    <a:cubicBezTo>
                      <a:pt x="2279147" y="1296756"/>
                      <a:pt x="2349006" y="1213798"/>
                      <a:pt x="2340273" y="1117742"/>
                    </a:cubicBezTo>
                    <a:cubicBezTo>
                      <a:pt x="2344639" y="1069715"/>
                      <a:pt x="2322809" y="1030419"/>
                      <a:pt x="2292245" y="999856"/>
                    </a:cubicBezTo>
                    <a:close/>
                  </a:path>
                </a:pathLst>
              </a:custGeom>
              <a:grpFill/>
              <a:ln w="4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-123" charset="0"/>
                  <a:ea typeface="ＭＳ Ｐゴシック" pitchFamily="-123" charset="-128"/>
                </a:endParaRPr>
              </a:p>
            </p:txBody>
          </p:sp>
          <p:sp>
            <p:nvSpPr>
              <p:cNvPr id="20" name="Frihandsfigur: Form 52">
                <a:extLst>
                  <a:ext uri="{FF2B5EF4-FFF2-40B4-BE49-F238E27FC236}">
                    <a16:creationId xmlns:a16="http://schemas.microsoft.com/office/drawing/2014/main" id="{AFE8C6F1-9C6A-4051-9FD4-1A636AFE90E7}"/>
                  </a:ext>
                </a:extLst>
              </p:cNvPr>
              <p:cNvSpPr/>
              <p:nvPr/>
            </p:nvSpPr>
            <p:spPr>
              <a:xfrm>
                <a:off x="9421642" y="2765190"/>
                <a:ext cx="873579" cy="1039494"/>
              </a:xfrm>
              <a:custGeom>
                <a:avLst/>
                <a:gdLst>
                  <a:gd name="connsiteX0" fmla="*/ 873579 w 873579"/>
                  <a:gd name="connsiteY0" fmla="*/ 820842 h 1039494"/>
                  <a:gd name="connsiteX1" fmla="*/ 537383 w 873579"/>
                  <a:gd name="connsiteY1" fmla="*/ 1026053 h 1039494"/>
                  <a:gd name="connsiteX2" fmla="*/ 419496 w 873579"/>
                  <a:gd name="connsiteY2" fmla="*/ 995489 h 1039494"/>
                  <a:gd name="connsiteX3" fmla="*/ 13441 w 873579"/>
                  <a:gd name="connsiteY3" fmla="*/ 323097 h 1039494"/>
                  <a:gd name="connsiteX4" fmla="*/ 44005 w 873579"/>
                  <a:gd name="connsiteY4" fmla="*/ 205211 h 1039494"/>
                  <a:gd name="connsiteX5" fmla="*/ 380201 w 873579"/>
                  <a:gd name="connsiteY5" fmla="*/ 0 h 1039494"/>
                  <a:gd name="connsiteX6" fmla="*/ 873579 w 873579"/>
                  <a:gd name="connsiteY6" fmla="*/ 820842 h 103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579" h="1039494">
                    <a:moveTo>
                      <a:pt x="873579" y="820842"/>
                    </a:moveTo>
                    <a:lnTo>
                      <a:pt x="537383" y="1026053"/>
                    </a:lnTo>
                    <a:cubicBezTo>
                      <a:pt x="498088" y="1052250"/>
                      <a:pt x="441327" y="1039151"/>
                      <a:pt x="419496" y="995489"/>
                    </a:cubicBezTo>
                    <a:lnTo>
                      <a:pt x="13441" y="323097"/>
                    </a:lnTo>
                    <a:cubicBezTo>
                      <a:pt x="-12756" y="283802"/>
                      <a:pt x="343" y="227041"/>
                      <a:pt x="44005" y="205211"/>
                    </a:cubicBezTo>
                    <a:lnTo>
                      <a:pt x="380201" y="0"/>
                    </a:lnTo>
                    <a:lnTo>
                      <a:pt x="873579" y="820842"/>
                    </a:lnTo>
                    <a:close/>
                  </a:path>
                </a:pathLst>
              </a:custGeom>
              <a:grpFill/>
              <a:ln w="4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-123" charset="0"/>
                  <a:ea typeface="ＭＳ Ｐゴシック" pitchFamily="-123" charset="-128"/>
                </a:endParaRPr>
              </a:p>
            </p:txBody>
          </p:sp>
          <p:grpSp>
            <p:nvGrpSpPr>
              <p:cNvPr id="21" name="Grupp 53">
                <a:extLst>
                  <a:ext uri="{FF2B5EF4-FFF2-40B4-BE49-F238E27FC236}">
                    <a16:creationId xmlns:a16="http://schemas.microsoft.com/office/drawing/2014/main" id="{4EE8E6FC-3C1B-428A-963A-8483934C8762}"/>
                  </a:ext>
                </a:extLst>
              </p:cNvPr>
              <p:cNvGrpSpPr/>
              <p:nvPr/>
            </p:nvGrpSpPr>
            <p:grpSpPr>
              <a:xfrm>
                <a:off x="7264103" y="3118200"/>
                <a:ext cx="2489711" cy="1851912"/>
                <a:chOff x="7264103" y="3118200"/>
                <a:chExt cx="2489711" cy="1851912"/>
              </a:xfrm>
              <a:grpFill/>
            </p:grpSpPr>
            <p:sp>
              <p:nvSpPr>
                <p:cNvPr id="22" name="Frihandsfigur: Form 54">
                  <a:extLst>
                    <a:ext uri="{FF2B5EF4-FFF2-40B4-BE49-F238E27FC236}">
                      <a16:creationId xmlns:a16="http://schemas.microsoft.com/office/drawing/2014/main" id="{FC406D33-1C43-4EE6-A473-42A92880AF76}"/>
                    </a:ext>
                  </a:extLst>
                </p:cNvPr>
                <p:cNvSpPr/>
                <p:nvPr/>
              </p:nvSpPr>
              <p:spPr>
                <a:xfrm>
                  <a:off x="8170283" y="4600379"/>
                  <a:ext cx="342143" cy="369733"/>
                </a:xfrm>
                <a:custGeom>
                  <a:avLst/>
                  <a:gdLst>
                    <a:gd name="connsiteX0" fmla="*/ 94664 w 342143"/>
                    <a:gd name="connsiteY0" fmla="*/ 369733 h 369733"/>
                    <a:gd name="connsiteX1" fmla="*/ 29171 w 342143"/>
                    <a:gd name="connsiteY1" fmla="*/ 347902 h 369733"/>
                    <a:gd name="connsiteX2" fmla="*/ 20439 w 342143"/>
                    <a:gd name="connsiteY2" fmla="*/ 225649 h 369733"/>
                    <a:gd name="connsiteX3" fmla="*/ 190720 w 342143"/>
                    <a:gd name="connsiteY3" fmla="*/ 29171 h 369733"/>
                    <a:gd name="connsiteX4" fmla="*/ 312973 w 342143"/>
                    <a:gd name="connsiteY4" fmla="*/ 20439 h 369733"/>
                    <a:gd name="connsiteX5" fmla="*/ 321705 w 342143"/>
                    <a:gd name="connsiteY5" fmla="*/ 142692 h 369733"/>
                    <a:gd name="connsiteX6" fmla="*/ 151424 w 342143"/>
                    <a:gd name="connsiteY6" fmla="*/ 339170 h 369733"/>
                    <a:gd name="connsiteX7" fmla="*/ 94664 w 342143"/>
                    <a:gd name="connsiteY7" fmla="*/ 369733 h 369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2143" h="369733">
                      <a:moveTo>
                        <a:pt x="94664" y="369733"/>
                      </a:moveTo>
                      <a:cubicBezTo>
                        <a:pt x="72833" y="369733"/>
                        <a:pt x="46636" y="365367"/>
                        <a:pt x="29171" y="347902"/>
                      </a:cubicBezTo>
                      <a:cubicBezTo>
                        <a:pt x="-5759" y="317339"/>
                        <a:pt x="-10125" y="260579"/>
                        <a:pt x="20439" y="225649"/>
                      </a:cubicBezTo>
                      <a:lnTo>
                        <a:pt x="190720" y="29171"/>
                      </a:lnTo>
                      <a:cubicBezTo>
                        <a:pt x="221283" y="-5758"/>
                        <a:pt x="278043" y="-10125"/>
                        <a:pt x="312973" y="20439"/>
                      </a:cubicBezTo>
                      <a:cubicBezTo>
                        <a:pt x="347902" y="51002"/>
                        <a:pt x="352268" y="107762"/>
                        <a:pt x="321705" y="142692"/>
                      </a:cubicBezTo>
                      <a:lnTo>
                        <a:pt x="151424" y="339170"/>
                      </a:lnTo>
                      <a:cubicBezTo>
                        <a:pt x="138326" y="356635"/>
                        <a:pt x="116495" y="365367"/>
                        <a:pt x="94664" y="369733"/>
                      </a:cubicBez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3429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  <p:sp>
              <p:nvSpPr>
                <p:cNvPr id="23" name="Frihandsfigur: Form 55">
                  <a:extLst>
                    <a:ext uri="{FF2B5EF4-FFF2-40B4-BE49-F238E27FC236}">
                      <a16:creationId xmlns:a16="http://schemas.microsoft.com/office/drawing/2014/main" id="{865FE2C2-E4A4-4FD4-8982-005EBB7099D1}"/>
                    </a:ext>
                  </a:extLst>
                </p:cNvPr>
                <p:cNvSpPr/>
                <p:nvPr/>
              </p:nvSpPr>
              <p:spPr>
                <a:xfrm>
                  <a:off x="7879984" y="4423600"/>
                  <a:ext cx="416266" cy="447181"/>
                </a:xfrm>
                <a:custGeom>
                  <a:avLst/>
                  <a:gdLst>
                    <a:gd name="connsiteX0" fmla="*/ 118626 w 416266"/>
                    <a:gd name="connsiteY0" fmla="*/ 446090 h 447181"/>
                    <a:gd name="connsiteX1" fmla="*/ 35669 w 416266"/>
                    <a:gd name="connsiteY1" fmla="*/ 419893 h 447181"/>
                    <a:gd name="connsiteX2" fmla="*/ 26936 w 416266"/>
                    <a:gd name="connsiteY2" fmla="*/ 267076 h 447181"/>
                    <a:gd name="connsiteX3" fmla="*/ 227781 w 416266"/>
                    <a:gd name="connsiteY3" fmla="*/ 35669 h 447181"/>
                    <a:gd name="connsiteX4" fmla="*/ 380597 w 416266"/>
                    <a:gd name="connsiteY4" fmla="*/ 26936 h 447181"/>
                    <a:gd name="connsiteX5" fmla="*/ 389330 w 416266"/>
                    <a:gd name="connsiteY5" fmla="*/ 179753 h 447181"/>
                    <a:gd name="connsiteX6" fmla="*/ 188485 w 416266"/>
                    <a:gd name="connsiteY6" fmla="*/ 411161 h 447181"/>
                    <a:gd name="connsiteX7" fmla="*/ 118626 w 416266"/>
                    <a:gd name="connsiteY7" fmla="*/ 446090 h 44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6266" h="447181">
                      <a:moveTo>
                        <a:pt x="118626" y="446090"/>
                      </a:moveTo>
                      <a:cubicBezTo>
                        <a:pt x="88063" y="450456"/>
                        <a:pt x="61866" y="441724"/>
                        <a:pt x="35669" y="419893"/>
                      </a:cubicBezTo>
                      <a:cubicBezTo>
                        <a:pt x="-7993" y="380597"/>
                        <a:pt x="-12359" y="310738"/>
                        <a:pt x="26936" y="267076"/>
                      </a:cubicBezTo>
                      <a:lnTo>
                        <a:pt x="227781" y="35669"/>
                      </a:lnTo>
                      <a:cubicBezTo>
                        <a:pt x="267076" y="-7993"/>
                        <a:pt x="336935" y="-12359"/>
                        <a:pt x="380597" y="26936"/>
                      </a:cubicBezTo>
                      <a:cubicBezTo>
                        <a:pt x="424259" y="66232"/>
                        <a:pt x="428625" y="136091"/>
                        <a:pt x="389330" y="179753"/>
                      </a:cubicBezTo>
                      <a:lnTo>
                        <a:pt x="188485" y="411161"/>
                      </a:lnTo>
                      <a:cubicBezTo>
                        <a:pt x="171020" y="432992"/>
                        <a:pt x="144823" y="446090"/>
                        <a:pt x="118626" y="446090"/>
                      </a:cubicBez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3429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  <p:sp>
              <p:nvSpPr>
                <p:cNvPr id="24" name="Frihandsfigur: Form 56">
                  <a:extLst>
                    <a:ext uri="{FF2B5EF4-FFF2-40B4-BE49-F238E27FC236}">
                      <a16:creationId xmlns:a16="http://schemas.microsoft.com/office/drawing/2014/main" id="{068DA7BB-59D6-4E2B-975F-4CADA0B02DD7}"/>
                    </a:ext>
                  </a:extLst>
                </p:cNvPr>
                <p:cNvSpPr/>
                <p:nvPr/>
              </p:nvSpPr>
              <p:spPr>
                <a:xfrm>
                  <a:off x="7582834" y="4218140"/>
                  <a:ext cx="460426" cy="490837"/>
                </a:xfrm>
                <a:custGeom>
                  <a:avLst/>
                  <a:gdLst>
                    <a:gd name="connsiteX0" fmla="*/ 140706 w 460426"/>
                    <a:gd name="connsiteY0" fmla="*/ 490001 h 490837"/>
                    <a:gd name="connsiteX1" fmla="*/ 44650 w 460426"/>
                    <a:gd name="connsiteY1" fmla="*/ 459438 h 490837"/>
                    <a:gd name="connsiteX2" fmla="*/ 31552 w 460426"/>
                    <a:gd name="connsiteY2" fmla="*/ 276058 h 490837"/>
                    <a:gd name="connsiteX3" fmla="*/ 232396 w 460426"/>
                    <a:gd name="connsiteY3" fmla="*/ 44650 h 490837"/>
                    <a:gd name="connsiteX4" fmla="*/ 415776 w 460426"/>
                    <a:gd name="connsiteY4" fmla="*/ 31552 h 490837"/>
                    <a:gd name="connsiteX5" fmla="*/ 428874 w 460426"/>
                    <a:gd name="connsiteY5" fmla="*/ 214931 h 490837"/>
                    <a:gd name="connsiteX6" fmla="*/ 228030 w 460426"/>
                    <a:gd name="connsiteY6" fmla="*/ 446339 h 490837"/>
                    <a:gd name="connsiteX7" fmla="*/ 140706 w 460426"/>
                    <a:gd name="connsiteY7" fmla="*/ 490001 h 4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0426" h="490837">
                      <a:moveTo>
                        <a:pt x="140706" y="490001"/>
                      </a:moveTo>
                      <a:cubicBezTo>
                        <a:pt x="105777" y="494367"/>
                        <a:pt x="70848" y="481268"/>
                        <a:pt x="44650" y="459438"/>
                      </a:cubicBezTo>
                      <a:cubicBezTo>
                        <a:pt x="-7744" y="411410"/>
                        <a:pt x="-16476" y="328452"/>
                        <a:pt x="31552" y="276058"/>
                      </a:cubicBezTo>
                      <a:lnTo>
                        <a:pt x="232396" y="44650"/>
                      </a:lnTo>
                      <a:cubicBezTo>
                        <a:pt x="280424" y="-7744"/>
                        <a:pt x="363382" y="-16476"/>
                        <a:pt x="415776" y="31552"/>
                      </a:cubicBezTo>
                      <a:cubicBezTo>
                        <a:pt x="468170" y="79580"/>
                        <a:pt x="476902" y="162537"/>
                        <a:pt x="428874" y="214931"/>
                      </a:cubicBezTo>
                      <a:lnTo>
                        <a:pt x="228030" y="446339"/>
                      </a:lnTo>
                      <a:cubicBezTo>
                        <a:pt x="206199" y="472536"/>
                        <a:pt x="171270" y="490001"/>
                        <a:pt x="140706" y="490001"/>
                      </a:cubicBez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3429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  <p:sp>
              <p:nvSpPr>
                <p:cNvPr id="25" name="Frihandsfigur: Form 57">
                  <a:extLst>
                    <a:ext uri="{FF2B5EF4-FFF2-40B4-BE49-F238E27FC236}">
                      <a16:creationId xmlns:a16="http://schemas.microsoft.com/office/drawing/2014/main" id="{D754A04F-02A8-4208-89C3-FFBA53329D4A}"/>
                    </a:ext>
                  </a:extLst>
                </p:cNvPr>
                <p:cNvSpPr/>
                <p:nvPr/>
              </p:nvSpPr>
              <p:spPr>
                <a:xfrm>
                  <a:off x="7264103" y="4026028"/>
                  <a:ext cx="490989" cy="521400"/>
                </a:xfrm>
                <a:custGeom>
                  <a:avLst/>
                  <a:gdLst>
                    <a:gd name="connsiteX0" fmla="*/ 140706 w 490989"/>
                    <a:gd name="connsiteY0" fmla="*/ 520564 h 521400"/>
                    <a:gd name="connsiteX1" fmla="*/ 44650 w 490989"/>
                    <a:gd name="connsiteY1" fmla="*/ 490001 h 521400"/>
                    <a:gd name="connsiteX2" fmla="*/ 31552 w 490989"/>
                    <a:gd name="connsiteY2" fmla="*/ 306621 h 521400"/>
                    <a:gd name="connsiteX3" fmla="*/ 262960 w 490989"/>
                    <a:gd name="connsiteY3" fmla="*/ 44650 h 521400"/>
                    <a:gd name="connsiteX4" fmla="*/ 446339 w 490989"/>
                    <a:gd name="connsiteY4" fmla="*/ 31552 h 521400"/>
                    <a:gd name="connsiteX5" fmla="*/ 459438 w 490989"/>
                    <a:gd name="connsiteY5" fmla="*/ 214932 h 521400"/>
                    <a:gd name="connsiteX6" fmla="*/ 228030 w 490989"/>
                    <a:gd name="connsiteY6" fmla="*/ 476902 h 521400"/>
                    <a:gd name="connsiteX7" fmla="*/ 140706 w 490989"/>
                    <a:gd name="connsiteY7" fmla="*/ 520564 h 52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0989" h="521400">
                      <a:moveTo>
                        <a:pt x="140706" y="520564"/>
                      </a:moveTo>
                      <a:cubicBezTo>
                        <a:pt x="105777" y="524930"/>
                        <a:pt x="70848" y="511832"/>
                        <a:pt x="44650" y="490001"/>
                      </a:cubicBezTo>
                      <a:cubicBezTo>
                        <a:pt x="-7744" y="441973"/>
                        <a:pt x="-16476" y="359015"/>
                        <a:pt x="31552" y="306621"/>
                      </a:cubicBezTo>
                      <a:lnTo>
                        <a:pt x="262960" y="44650"/>
                      </a:lnTo>
                      <a:cubicBezTo>
                        <a:pt x="310988" y="-7744"/>
                        <a:pt x="393945" y="-16476"/>
                        <a:pt x="446339" y="31552"/>
                      </a:cubicBezTo>
                      <a:cubicBezTo>
                        <a:pt x="498733" y="79580"/>
                        <a:pt x="507466" y="162537"/>
                        <a:pt x="459438" y="214932"/>
                      </a:cubicBezTo>
                      <a:lnTo>
                        <a:pt x="228030" y="476902"/>
                      </a:lnTo>
                      <a:cubicBezTo>
                        <a:pt x="201833" y="503099"/>
                        <a:pt x="171270" y="516198"/>
                        <a:pt x="140706" y="520564"/>
                      </a:cubicBez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3429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  <p:sp>
              <p:nvSpPr>
                <p:cNvPr id="26" name="Frihandsfigur: Form 58">
                  <a:extLst>
                    <a:ext uri="{FF2B5EF4-FFF2-40B4-BE49-F238E27FC236}">
                      <a16:creationId xmlns:a16="http://schemas.microsoft.com/office/drawing/2014/main" id="{B3B59230-9D5E-4729-B58E-D73E7037D486}"/>
                    </a:ext>
                  </a:extLst>
                </p:cNvPr>
                <p:cNvSpPr/>
                <p:nvPr/>
              </p:nvSpPr>
              <p:spPr>
                <a:xfrm>
                  <a:off x="7906460" y="3118200"/>
                  <a:ext cx="1847354" cy="1026703"/>
                </a:xfrm>
                <a:custGeom>
                  <a:avLst/>
                  <a:gdLst>
                    <a:gd name="connsiteX0" fmla="*/ 1476229 w 1847354"/>
                    <a:gd name="connsiteY0" fmla="*/ 57411 h 1026703"/>
                    <a:gd name="connsiteX1" fmla="*/ 559331 w 1847354"/>
                    <a:gd name="connsiteY1" fmla="*/ 5017 h 1026703"/>
                    <a:gd name="connsiteX2" fmla="*/ 537500 w 1847354"/>
                    <a:gd name="connsiteY2" fmla="*/ 651 h 1026703"/>
                    <a:gd name="connsiteX3" fmla="*/ 389050 w 1847354"/>
                    <a:gd name="connsiteY3" fmla="*/ 57411 h 1026703"/>
                    <a:gd name="connsiteX4" fmla="*/ 44121 w 1847354"/>
                    <a:gd name="connsiteY4" fmla="*/ 450367 h 1026703"/>
                    <a:gd name="connsiteX5" fmla="*/ 61586 w 1847354"/>
                    <a:gd name="connsiteY5" fmla="*/ 694874 h 1026703"/>
                    <a:gd name="connsiteX6" fmla="*/ 192571 w 1847354"/>
                    <a:gd name="connsiteY6" fmla="*/ 738535 h 1026703"/>
                    <a:gd name="connsiteX7" fmla="*/ 310458 w 1847354"/>
                    <a:gd name="connsiteY7" fmla="*/ 677409 h 1026703"/>
                    <a:gd name="connsiteX8" fmla="*/ 668485 w 1847354"/>
                    <a:gd name="connsiteY8" fmla="*/ 266988 h 1026703"/>
                    <a:gd name="connsiteX9" fmla="*/ 1484961 w 1847354"/>
                    <a:gd name="connsiteY9" fmla="*/ 969943 h 1026703"/>
                    <a:gd name="connsiteX10" fmla="*/ 1484961 w 1847354"/>
                    <a:gd name="connsiteY10" fmla="*/ 969943 h 1026703"/>
                    <a:gd name="connsiteX11" fmla="*/ 1484961 w 1847354"/>
                    <a:gd name="connsiteY11" fmla="*/ 969943 h 1026703"/>
                    <a:gd name="connsiteX12" fmla="*/ 1532989 w 1847354"/>
                    <a:gd name="connsiteY12" fmla="*/ 1026703 h 1026703"/>
                    <a:gd name="connsiteX13" fmla="*/ 1847354 w 1847354"/>
                    <a:gd name="connsiteY13" fmla="*/ 664310 h 1026703"/>
                    <a:gd name="connsiteX14" fmla="*/ 1476229 w 1847354"/>
                    <a:gd name="connsiteY14" fmla="*/ 57411 h 102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47354" h="1026703">
                      <a:moveTo>
                        <a:pt x="1476229" y="57411"/>
                      </a:moveTo>
                      <a:cubicBezTo>
                        <a:pt x="1113836" y="188396"/>
                        <a:pt x="851865" y="61777"/>
                        <a:pt x="559331" y="5017"/>
                      </a:cubicBezTo>
                      <a:cubicBezTo>
                        <a:pt x="554965" y="5017"/>
                        <a:pt x="537500" y="651"/>
                        <a:pt x="537500" y="651"/>
                      </a:cubicBezTo>
                      <a:cubicBezTo>
                        <a:pt x="485106" y="-3716"/>
                        <a:pt x="428345" y="13749"/>
                        <a:pt x="389050" y="57411"/>
                      </a:cubicBezTo>
                      <a:lnTo>
                        <a:pt x="44121" y="450367"/>
                      </a:lnTo>
                      <a:cubicBezTo>
                        <a:pt x="-21371" y="524592"/>
                        <a:pt x="-12639" y="633747"/>
                        <a:pt x="61586" y="694874"/>
                      </a:cubicBezTo>
                      <a:cubicBezTo>
                        <a:pt x="100882" y="725437"/>
                        <a:pt x="144544" y="742901"/>
                        <a:pt x="192571" y="738535"/>
                      </a:cubicBezTo>
                      <a:cubicBezTo>
                        <a:pt x="236233" y="734169"/>
                        <a:pt x="279895" y="716704"/>
                        <a:pt x="310458" y="677409"/>
                      </a:cubicBezTo>
                      <a:cubicBezTo>
                        <a:pt x="310458" y="677409"/>
                        <a:pt x="668485" y="266988"/>
                        <a:pt x="668485" y="266988"/>
                      </a:cubicBezTo>
                      <a:lnTo>
                        <a:pt x="1484961" y="969943"/>
                      </a:lnTo>
                      <a:lnTo>
                        <a:pt x="1484961" y="969943"/>
                      </a:lnTo>
                      <a:lnTo>
                        <a:pt x="1484961" y="969943"/>
                      </a:lnTo>
                      <a:cubicBezTo>
                        <a:pt x="1506792" y="991774"/>
                        <a:pt x="1515525" y="1000506"/>
                        <a:pt x="1532989" y="1026703"/>
                      </a:cubicBezTo>
                      <a:lnTo>
                        <a:pt x="1847354" y="664310"/>
                      </a:lnTo>
                      <a:lnTo>
                        <a:pt x="1476229" y="57411"/>
                      </a:ln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3429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</p:grpSp>
        </p:grpSp>
        <p:sp>
          <p:nvSpPr>
            <p:cNvPr id="17" name="Rektangel: rundade hörn 48">
              <a:extLst>
                <a:ext uri="{FF2B5EF4-FFF2-40B4-BE49-F238E27FC236}">
                  <a16:creationId xmlns:a16="http://schemas.microsoft.com/office/drawing/2014/main" id="{155CC1C9-9EB0-4A9E-ABAB-1C428F7FC512}"/>
                </a:ext>
              </a:extLst>
            </p:cNvPr>
            <p:cNvSpPr/>
            <p:nvPr/>
          </p:nvSpPr>
          <p:spPr bwMode="auto">
            <a:xfrm rot="18152652">
              <a:off x="6908842" y="2495913"/>
              <a:ext cx="1089881" cy="585890"/>
            </a:xfrm>
            <a:prstGeom prst="roundRect">
              <a:avLst/>
            </a:prstGeom>
            <a:grpFill/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spc="75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Rektangel 59">
            <a:extLst>
              <a:ext uri="{FF2B5EF4-FFF2-40B4-BE49-F238E27FC236}">
                <a16:creationId xmlns:a16="http://schemas.microsoft.com/office/drawing/2014/main" id="{1298C729-5DF2-4D89-B171-BDE8955C2221}"/>
              </a:ext>
            </a:extLst>
          </p:cNvPr>
          <p:cNvSpPr/>
          <p:nvPr/>
        </p:nvSpPr>
        <p:spPr bwMode="auto">
          <a:xfrm>
            <a:off x="112973" y="4659127"/>
            <a:ext cx="1270865" cy="194403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1200" b="1" spc="75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endParaRPr lang="en-US" sz="1200" b="1" spc="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ktangel 68">
            <a:extLst>
              <a:ext uri="{FF2B5EF4-FFF2-40B4-BE49-F238E27FC236}">
                <a16:creationId xmlns:a16="http://schemas.microsoft.com/office/drawing/2014/main" id="{012FF4D9-B726-4E21-A061-2F808191C1FD}"/>
              </a:ext>
            </a:extLst>
          </p:cNvPr>
          <p:cNvSpPr/>
          <p:nvPr/>
        </p:nvSpPr>
        <p:spPr bwMode="auto">
          <a:xfrm>
            <a:off x="4613370" y="4560154"/>
            <a:ext cx="1682663" cy="39235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1200" b="1" spc="75" dirty="0">
                <a:solidFill>
                  <a:srgbClr val="FFFFFF"/>
                </a:solidFill>
                <a:latin typeface="Arial"/>
                <a:cs typeface="Arial"/>
              </a:rPr>
              <a:t>DEMONSTRATING CAPABILITY</a:t>
            </a:r>
            <a:endParaRPr lang="en-US" sz="1200" b="1" spc="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Rektangel 69">
            <a:extLst>
              <a:ext uri="{FF2B5EF4-FFF2-40B4-BE49-F238E27FC236}">
                <a16:creationId xmlns:a16="http://schemas.microsoft.com/office/drawing/2014/main" id="{33C10B9A-C2E7-4283-B414-839D0632F86E}"/>
              </a:ext>
            </a:extLst>
          </p:cNvPr>
          <p:cNvSpPr/>
          <p:nvPr/>
        </p:nvSpPr>
        <p:spPr bwMode="auto">
          <a:xfrm>
            <a:off x="2302141" y="4652271"/>
            <a:ext cx="1505576" cy="208115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1200" b="1" spc="75" dirty="0">
                <a:solidFill>
                  <a:srgbClr val="FFFFFF"/>
                </a:solidFill>
                <a:latin typeface="Arial"/>
                <a:cs typeface="Arial"/>
              </a:rPr>
              <a:t>INVESTIGATING</a:t>
            </a:r>
            <a:endParaRPr lang="en-US" sz="1200" b="1" spc="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Rektangel 70">
            <a:extLst>
              <a:ext uri="{FF2B5EF4-FFF2-40B4-BE49-F238E27FC236}">
                <a16:creationId xmlns:a16="http://schemas.microsoft.com/office/drawing/2014/main" id="{44691A3B-2DBE-4421-BD4A-744C2AE909D5}"/>
              </a:ext>
            </a:extLst>
          </p:cNvPr>
          <p:cNvSpPr/>
          <p:nvPr/>
        </p:nvSpPr>
        <p:spPr bwMode="auto">
          <a:xfrm>
            <a:off x="7019225" y="4489441"/>
            <a:ext cx="1353562" cy="533774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1200" b="1" spc="75" dirty="0">
                <a:solidFill>
                  <a:srgbClr val="FFFFFF"/>
                </a:solidFill>
                <a:latin typeface="Arial"/>
                <a:cs typeface="Arial"/>
              </a:rPr>
              <a:t>OBTAINING COMMITMENT</a:t>
            </a:r>
            <a:endParaRPr lang="en-US" sz="1200" b="1" spc="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1" name="Grupp 221">
            <a:extLst>
              <a:ext uri="{FF2B5EF4-FFF2-40B4-BE49-F238E27FC236}">
                <a16:creationId xmlns:a16="http://schemas.microsoft.com/office/drawing/2014/main" id="{2665236C-4B5B-4106-B171-8C77C2C3293C}"/>
              </a:ext>
            </a:extLst>
          </p:cNvPr>
          <p:cNvGrpSpPr/>
          <p:nvPr/>
        </p:nvGrpSpPr>
        <p:grpSpPr>
          <a:xfrm flipH="1">
            <a:off x="4066906" y="4652888"/>
            <a:ext cx="320237" cy="463868"/>
            <a:chOff x="9456498" y="1052186"/>
            <a:chExt cx="847784" cy="1228027"/>
          </a:xfrm>
          <a:effectLst/>
        </p:grpSpPr>
        <p:sp>
          <p:nvSpPr>
            <p:cNvPr id="32" name="Ellips 222">
              <a:extLst>
                <a:ext uri="{FF2B5EF4-FFF2-40B4-BE49-F238E27FC236}">
                  <a16:creationId xmlns:a16="http://schemas.microsoft.com/office/drawing/2014/main" id="{A1C1EA0D-F1AF-4359-8CD5-F2CF7913482B}"/>
                </a:ext>
              </a:extLst>
            </p:cNvPr>
            <p:cNvSpPr/>
            <p:nvPr/>
          </p:nvSpPr>
          <p:spPr bwMode="auto">
            <a:xfrm>
              <a:off x="9805726" y="2098124"/>
              <a:ext cx="182089" cy="182089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spc="75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33" name="Bildobjekt 223">
              <a:extLst>
                <a:ext uri="{FF2B5EF4-FFF2-40B4-BE49-F238E27FC236}">
                  <a16:creationId xmlns:a16="http://schemas.microsoft.com/office/drawing/2014/main" id="{FB0828E7-8755-4F5A-994F-BADBF432E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biLevel thresh="25000"/>
            </a:blip>
            <a:srcRect l="31272" t="23813" r="31545" b="34941"/>
            <a:stretch/>
          </p:blipFill>
          <p:spPr>
            <a:xfrm>
              <a:off x="9456498" y="1052186"/>
              <a:ext cx="847784" cy="1058635"/>
            </a:xfrm>
            <a:prstGeom prst="rect">
              <a:avLst/>
            </a:prstGeom>
          </p:spPr>
        </p:pic>
      </p:grpSp>
      <p:sp>
        <p:nvSpPr>
          <p:cNvPr id="34" name="Kub 71">
            <a:extLst>
              <a:ext uri="{FF2B5EF4-FFF2-40B4-BE49-F238E27FC236}">
                <a16:creationId xmlns:a16="http://schemas.microsoft.com/office/drawing/2014/main" id="{087DC5F8-E249-4080-869C-1DD423FCCB83}"/>
              </a:ext>
            </a:extLst>
          </p:cNvPr>
          <p:cNvSpPr/>
          <p:nvPr/>
        </p:nvSpPr>
        <p:spPr bwMode="auto">
          <a:xfrm>
            <a:off x="464218" y="699068"/>
            <a:ext cx="2475738" cy="1149977"/>
          </a:xfrm>
          <a:prstGeom prst="cube">
            <a:avLst>
              <a:gd name="adj" fmla="val 7028"/>
            </a:avLst>
          </a:prstGeom>
          <a:solidFill>
            <a:schemeClr val="bg1">
              <a:lumMod val="85000"/>
            </a:schemeClr>
          </a:solidFill>
          <a:ln w="254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900" b="1" spc="7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extruta 72">
            <a:extLst>
              <a:ext uri="{FF2B5EF4-FFF2-40B4-BE49-F238E27FC236}">
                <a16:creationId xmlns:a16="http://schemas.microsoft.com/office/drawing/2014/main" id="{A57481F6-3D71-4C6E-8D69-FF306B814D47}"/>
              </a:ext>
            </a:extLst>
          </p:cNvPr>
          <p:cNvSpPr txBox="1"/>
          <p:nvPr/>
        </p:nvSpPr>
        <p:spPr>
          <a:xfrm>
            <a:off x="1123823" y="742778"/>
            <a:ext cx="172295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7200" b="1" dirty="0">
                <a:solidFill>
                  <a:srgbClr val="5BAC26"/>
                </a:solidFill>
                <a:latin typeface="Arial"/>
                <a:ea typeface="ＭＳ Ｐゴシック" pitchFamily="-123" charset="-128"/>
              </a:rPr>
              <a:t>PIN</a:t>
            </a:r>
            <a:endParaRPr lang="en-US" sz="7200" b="1" dirty="0" err="1">
              <a:solidFill>
                <a:srgbClr val="5BAC26"/>
              </a:solidFill>
              <a:latin typeface="Arial"/>
              <a:ea typeface="ＭＳ Ｐゴシック" pitchFamily="-123" charset="-128"/>
            </a:endParaRPr>
          </a:p>
        </p:txBody>
      </p:sp>
      <p:grpSp>
        <p:nvGrpSpPr>
          <p:cNvPr id="36" name="Grupp 73">
            <a:extLst>
              <a:ext uri="{FF2B5EF4-FFF2-40B4-BE49-F238E27FC236}">
                <a16:creationId xmlns:a16="http://schemas.microsoft.com/office/drawing/2014/main" id="{63F9B98A-CA62-4F39-ACB0-4B650C9DEA11}"/>
              </a:ext>
            </a:extLst>
          </p:cNvPr>
          <p:cNvGrpSpPr/>
          <p:nvPr/>
        </p:nvGrpSpPr>
        <p:grpSpPr>
          <a:xfrm>
            <a:off x="560474" y="853473"/>
            <a:ext cx="635838" cy="921020"/>
            <a:chOff x="9456498" y="1052186"/>
            <a:chExt cx="847784" cy="1228027"/>
          </a:xfrm>
          <a:effectLst/>
        </p:grpSpPr>
        <p:sp>
          <p:nvSpPr>
            <p:cNvPr id="37" name="Ellips 74">
              <a:extLst>
                <a:ext uri="{FF2B5EF4-FFF2-40B4-BE49-F238E27FC236}">
                  <a16:creationId xmlns:a16="http://schemas.microsoft.com/office/drawing/2014/main" id="{A549E0E2-8536-4721-AEFF-A3A49C50AD39}"/>
                </a:ext>
              </a:extLst>
            </p:cNvPr>
            <p:cNvSpPr/>
            <p:nvPr/>
          </p:nvSpPr>
          <p:spPr bwMode="auto">
            <a:xfrm>
              <a:off x="9805726" y="2098124"/>
              <a:ext cx="182089" cy="182089"/>
            </a:xfrm>
            <a:prstGeom prst="ellipse">
              <a:avLst/>
            </a:prstGeom>
            <a:solidFill>
              <a:srgbClr val="5BAC26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spc="75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38" name="Bildobjekt 75">
              <a:extLst>
                <a:ext uri="{FF2B5EF4-FFF2-40B4-BE49-F238E27FC236}">
                  <a16:creationId xmlns:a16="http://schemas.microsoft.com/office/drawing/2014/main" id="{6874238A-86C3-40AB-BD92-172A4F173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31272" t="23813" r="31545" b="34941"/>
            <a:stretch/>
          </p:blipFill>
          <p:spPr>
            <a:xfrm>
              <a:off x="9456498" y="1052186"/>
              <a:ext cx="847784" cy="1058635"/>
            </a:xfrm>
            <a:prstGeom prst="rect">
              <a:avLst/>
            </a:prstGeom>
          </p:spPr>
        </p:pic>
      </p:grpSp>
      <p:sp>
        <p:nvSpPr>
          <p:cNvPr id="39" name="textruta 8">
            <a:extLst>
              <a:ext uri="{FF2B5EF4-FFF2-40B4-BE49-F238E27FC236}">
                <a16:creationId xmlns:a16="http://schemas.microsoft.com/office/drawing/2014/main" id="{84715D0C-D42F-4493-B6CC-D68F5CE4D1E1}"/>
              </a:ext>
            </a:extLst>
          </p:cNvPr>
          <p:cNvSpPr txBox="1"/>
          <p:nvPr/>
        </p:nvSpPr>
        <p:spPr>
          <a:xfrm>
            <a:off x="1123070" y="739687"/>
            <a:ext cx="72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7200" b="1" dirty="0">
                <a:solidFill>
                  <a:srgbClr val="5BAC26"/>
                </a:solidFill>
                <a:latin typeface="Arial" pitchFamily="-123" charset="0"/>
                <a:ea typeface="ＭＳ Ｐゴシック" pitchFamily="-123" charset="-128"/>
              </a:rPr>
              <a:t>P</a:t>
            </a:r>
            <a:endParaRPr lang="en-US" sz="7200" b="1" dirty="0" err="1">
              <a:solidFill>
                <a:srgbClr val="5BAC26"/>
              </a:solidFill>
              <a:latin typeface="Arial" pitchFamily="-123" charset="0"/>
              <a:ea typeface="ＭＳ Ｐゴシック" pitchFamily="-123" charset="-128"/>
            </a:endParaRPr>
          </a:p>
        </p:txBody>
      </p:sp>
      <p:sp>
        <p:nvSpPr>
          <p:cNvPr id="40" name="textruta 9">
            <a:extLst>
              <a:ext uri="{FF2B5EF4-FFF2-40B4-BE49-F238E27FC236}">
                <a16:creationId xmlns:a16="http://schemas.microsoft.com/office/drawing/2014/main" id="{E9A53650-D127-4F29-BA3A-C325E2C654A1}"/>
              </a:ext>
            </a:extLst>
          </p:cNvPr>
          <p:cNvSpPr txBox="1"/>
          <p:nvPr/>
        </p:nvSpPr>
        <p:spPr>
          <a:xfrm>
            <a:off x="1731718" y="739687"/>
            <a:ext cx="72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7200" b="1" dirty="0">
                <a:solidFill>
                  <a:srgbClr val="5BAC26"/>
                </a:solidFill>
                <a:latin typeface="Arial" pitchFamily="-123" charset="0"/>
                <a:ea typeface="ＭＳ Ｐゴシック" pitchFamily="-123" charset="-128"/>
              </a:rPr>
              <a:t>I</a:t>
            </a:r>
            <a:endParaRPr lang="en-US" sz="7200" b="1" dirty="0" err="1">
              <a:solidFill>
                <a:srgbClr val="5BAC26"/>
              </a:solidFill>
              <a:latin typeface="Arial" pitchFamily="-123" charset="0"/>
              <a:ea typeface="ＭＳ Ｐゴシック" pitchFamily="-123" charset="-128"/>
            </a:endParaRPr>
          </a:p>
        </p:txBody>
      </p:sp>
      <p:sp>
        <p:nvSpPr>
          <p:cNvPr id="41" name="textruta 10">
            <a:extLst>
              <a:ext uri="{FF2B5EF4-FFF2-40B4-BE49-F238E27FC236}">
                <a16:creationId xmlns:a16="http://schemas.microsoft.com/office/drawing/2014/main" id="{31C3E475-3A94-4632-AD16-66A92289E647}"/>
              </a:ext>
            </a:extLst>
          </p:cNvPr>
          <p:cNvSpPr txBox="1"/>
          <p:nvPr/>
        </p:nvSpPr>
        <p:spPr>
          <a:xfrm>
            <a:off x="1988893" y="739687"/>
            <a:ext cx="72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7200" b="1" dirty="0">
                <a:solidFill>
                  <a:srgbClr val="5BAC26"/>
                </a:solidFill>
                <a:latin typeface="Arial" pitchFamily="-123" charset="0"/>
                <a:ea typeface="ＭＳ Ｐゴシック" pitchFamily="-123" charset="-128"/>
              </a:rPr>
              <a:t>N</a:t>
            </a:r>
            <a:endParaRPr lang="en-US" sz="7200" b="1" dirty="0" err="1">
              <a:solidFill>
                <a:srgbClr val="5BAC26"/>
              </a:solidFill>
              <a:latin typeface="Arial" pitchFamily="-123" charset="0"/>
              <a:ea typeface="ＭＳ Ｐゴシック" pitchFamily="-123" charset="-128"/>
            </a:endParaRPr>
          </a:p>
        </p:txBody>
      </p:sp>
      <p:grpSp>
        <p:nvGrpSpPr>
          <p:cNvPr id="42" name="Grupp 76">
            <a:extLst>
              <a:ext uri="{FF2B5EF4-FFF2-40B4-BE49-F238E27FC236}">
                <a16:creationId xmlns:a16="http://schemas.microsoft.com/office/drawing/2014/main" id="{4BDBA6E5-DC55-4ED8-B166-676161838990}"/>
              </a:ext>
            </a:extLst>
          </p:cNvPr>
          <p:cNvGrpSpPr/>
          <p:nvPr/>
        </p:nvGrpSpPr>
        <p:grpSpPr>
          <a:xfrm>
            <a:off x="558317" y="853473"/>
            <a:ext cx="635838" cy="921020"/>
            <a:chOff x="9456498" y="1052186"/>
            <a:chExt cx="847784" cy="1228027"/>
          </a:xfrm>
          <a:effectLst/>
        </p:grpSpPr>
        <p:sp>
          <p:nvSpPr>
            <p:cNvPr id="43" name="Ellips 77">
              <a:extLst>
                <a:ext uri="{FF2B5EF4-FFF2-40B4-BE49-F238E27FC236}">
                  <a16:creationId xmlns:a16="http://schemas.microsoft.com/office/drawing/2014/main" id="{1F74533C-E640-4CF8-9A20-47424C03408E}"/>
                </a:ext>
              </a:extLst>
            </p:cNvPr>
            <p:cNvSpPr/>
            <p:nvPr/>
          </p:nvSpPr>
          <p:spPr bwMode="auto">
            <a:xfrm>
              <a:off x="9805726" y="2098124"/>
              <a:ext cx="182089" cy="182089"/>
            </a:xfrm>
            <a:prstGeom prst="ellipse">
              <a:avLst/>
            </a:prstGeom>
            <a:solidFill>
              <a:srgbClr val="5BAC26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spc="75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44" name="Bildobjekt 78">
              <a:extLst>
                <a:ext uri="{FF2B5EF4-FFF2-40B4-BE49-F238E27FC236}">
                  <a16:creationId xmlns:a16="http://schemas.microsoft.com/office/drawing/2014/main" id="{1F497530-7A66-43F7-B9F0-FC5692DC0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31272" t="23813" r="31545" b="34941"/>
            <a:stretch/>
          </p:blipFill>
          <p:spPr>
            <a:xfrm>
              <a:off x="9456498" y="1052186"/>
              <a:ext cx="847784" cy="1058635"/>
            </a:xfrm>
            <a:prstGeom prst="rect">
              <a:avLst/>
            </a:prstGeom>
          </p:spPr>
        </p:pic>
      </p:grpSp>
      <p:sp>
        <p:nvSpPr>
          <p:cNvPr id="45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3415531" y="1101147"/>
            <a:ext cx="2254891" cy="17945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pc="75" dirty="0" smtClean="0">
                <a:solidFill>
                  <a:srgbClr val="5BAC26"/>
                </a:solidFill>
                <a:latin typeface="Arial"/>
                <a:cs typeface="Arial"/>
              </a:rPr>
              <a:t>SITUATION</a:t>
            </a:r>
            <a:r>
              <a:rPr lang="sv-SE" sz="2400" b="1" spc="75" dirty="0">
                <a:solidFill>
                  <a:srgbClr val="5BAC26"/>
                </a:solidFill>
                <a:latin typeface="Arial"/>
                <a:cs typeface="Arial"/>
              </a:rPr>
              <a:t>?</a:t>
            </a:r>
            <a:endParaRPr lang="en-US" sz="2400" b="1" spc="75" dirty="0">
              <a:solidFill>
                <a:srgbClr val="5BAC26"/>
              </a:solidFill>
              <a:latin typeface="Arial"/>
              <a:cs typeface="Arial"/>
            </a:endParaRPr>
          </a:p>
        </p:txBody>
      </p:sp>
      <p:sp>
        <p:nvSpPr>
          <p:cNvPr id="46" name="Rektangel 16">
            <a:extLst>
              <a:ext uri="{FF2B5EF4-FFF2-40B4-BE49-F238E27FC236}">
                <a16:creationId xmlns:a16="http://schemas.microsoft.com/office/drawing/2014/main" id="{381E941C-633D-45D7-8438-0D34BF6F54BB}"/>
              </a:ext>
            </a:extLst>
          </p:cNvPr>
          <p:cNvSpPr/>
          <p:nvPr/>
        </p:nvSpPr>
        <p:spPr bwMode="auto">
          <a:xfrm>
            <a:off x="3415531" y="1742778"/>
            <a:ext cx="2104474" cy="17945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pc="75" dirty="0" smtClean="0">
                <a:solidFill>
                  <a:srgbClr val="5BAC26"/>
                </a:solidFill>
                <a:latin typeface="Arial"/>
                <a:cs typeface="Arial"/>
              </a:rPr>
              <a:t>PROBLEM</a:t>
            </a:r>
            <a:r>
              <a:rPr lang="sv-SE" sz="2400" b="1" spc="75" dirty="0">
                <a:solidFill>
                  <a:srgbClr val="5BAC26"/>
                </a:solidFill>
                <a:latin typeface="Arial"/>
                <a:cs typeface="Arial"/>
              </a:rPr>
              <a:t>?</a:t>
            </a:r>
            <a:endParaRPr lang="en-US" sz="2400" b="1" spc="75" dirty="0">
              <a:solidFill>
                <a:srgbClr val="5BAC26"/>
              </a:solidFill>
              <a:latin typeface="Arial"/>
              <a:cs typeface="Arial"/>
            </a:endParaRPr>
          </a:p>
        </p:txBody>
      </p:sp>
      <p:sp>
        <p:nvSpPr>
          <p:cNvPr id="47" name="Rektangel 17">
            <a:extLst>
              <a:ext uri="{FF2B5EF4-FFF2-40B4-BE49-F238E27FC236}">
                <a16:creationId xmlns:a16="http://schemas.microsoft.com/office/drawing/2014/main" id="{39E6E954-4867-4E58-81F8-12687DC5AE0A}"/>
              </a:ext>
            </a:extLst>
          </p:cNvPr>
          <p:cNvSpPr/>
          <p:nvPr/>
        </p:nvSpPr>
        <p:spPr bwMode="auto">
          <a:xfrm>
            <a:off x="3415531" y="2964479"/>
            <a:ext cx="2104474" cy="17945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pc="75" dirty="0" smtClean="0">
                <a:solidFill>
                  <a:srgbClr val="5BAC26"/>
                </a:solidFill>
                <a:latin typeface="Arial"/>
                <a:cs typeface="Arial"/>
              </a:rPr>
              <a:t>NEEDS</a:t>
            </a:r>
            <a:r>
              <a:rPr lang="sv-SE" sz="2400" b="1" spc="75" dirty="0">
                <a:solidFill>
                  <a:srgbClr val="5BAC26"/>
                </a:solidFill>
                <a:latin typeface="Arial"/>
                <a:cs typeface="Arial"/>
              </a:rPr>
              <a:t>?</a:t>
            </a:r>
            <a:endParaRPr lang="en-US" sz="2400" b="1" spc="75" dirty="0">
              <a:solidFill>
                <a:srgbClr val="5BAC26"/>
              </a:solidFill>
              <a:latin typeface="Arial"/>
              <a:cs typeface="Arial"/>
            </a:endParaRPr>
          </a:p>
        </p:txBody>
      </p:sp>
      <p:sp>
        <p:nvSpPr>
          <p:cNvPr id="48" name="Rektangel 18">
            <a:extLst>
              <a:ext uri="{FF2B5EF4-FFF2-40B4-BE49-F238E27FC236}">
                <a16:creationId xmlns:a16="http://schemas.microsoft.com/office/drawing/2014/main" id="{FF33E105-D52F-466C-9025-4000B8AA0C8B}"/>
              </a:ext>
            </a:extLst>
          </p:cNvPr>
          <p:cNvSpPr/>
          <p:nvPr/>
        </p:nvSpPr>
        <p:spPr bwMode="auto">
          <a:xfrm>
            <a:off x="3415531" y="2384382"/>
            <a:ext cx="2104474" cy="17945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 spc="75" dirty="0" smtClean="0">
                <a:solidFill>
                  <a:srgbClr val="5BAC26"/>
                </a:solidFill>
                <a:latin typeface="Arial"/>
                <a:cs typeface="Arial"/>
              </a:rPr>
              <a:t>IMPACT</a:t>
            </a:r>
            <a:r>
              <a:rPr lang="sv-SE" sz="2400" b="1" spc="75" dirty="0">
                <a:solidFill>
                  <a:srgbClr val="5BAC26"/>
                </a:solidFill>
                <a:latin typeface="Arial"/>
                <a:cs typeface="Arial"/>
              </a:rPr>
              <a:t>?</a:t>
            </a:r>
            <a:endParaRPr lang="en-US" sz="2400" b="1" spc="75" dirty="0">
              <a:solidFill>
                <a:srgbClr val="5BAC26"/>
              </a:solidFill>
              <a:latin typeface="Arial"/>
              <a:cs typeface="Arial"/>
            </a:endParaRPr>
          </a:p>
        </p:txBody>
      </p:sp>
      <p:grpSp>
        <p:nvGrpSpPr>
          <p:cNvPr id="49" name="Grupp 34">
            <a:extLst>
              <a:ext uri="{FF2B5EF4-FFF2-40B4-BE49-F238E27FC236}">
                <a16:creationId xmlns:a16="http://schemas.microsoft.com/office/drawing/2014/main" id="{DDFECD11-BDE5-478C-BEBC-3D11873D7AFE}"/>
              </a:ext>
            </a:extLst>
          </p:cNvPr>
          <p:cNvGrpSpPr/>
          <p:nvPr/>
        </p:nvGrpSpPr>
        <p:grpSpPr>
          <a:xfrm>
            <a:off x="465439" y="2187362"/>
            <a:ext cx="2558117" cy="2010031"/>
            <a:chOff x="1731996" y="10886"/>
            <a:chExt cx="8728008" cy="6858000"/>
          </a:xfrm>
        </p:grpSpPr>
        <p:pic>
          <p:nvPicPr>
            <p:cNvPr id="50" name="Bildobjekt 35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E075078D-B43F-4663-9CF5-34D441CE8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31996" y="10886"/>
              <a:ext cx="8728008" cy="6858000"/>
            </a:xfrm>
            <a:custGeom>
              <a:avLst/>
              <a:gdLst/>
              <a:ahLst/>
              <a:cxnLst/>
              <a:rect l="l" t="t" r="r" b="b"/>
              <a:pathLst>
                <a:path w="8728008" h="6858000">
                  <a:moveTo>
                    <a:pt x="0" y="0"/>
                  </a:moveTo>
                  <a:lnTo>
                    <a:pt x="8728008" y="0"/>
                  </a:lnTo>
                  <a:lnTo>
                    <a:pt x="872800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040502" y="696350"/>
                  </a:moveTo>
                  <a:lnTo>
                    <a:pt x="1040502" y="2503170"/>
                  </a:lnTo>
                  <a:lnTo>
                    <a:pt x="1405317" y="2503170"/>
                  </a:lnTo>
                  <a:lnTo>
                    <a:pt x="1405317" y="1713149"/>
                  </a:lnTo>
                  <a:lnTo>
                    <a:pt x="2120157" y="1713149"/>
                  </a:lnTo>
                  <a:lnTo>
                    <a:pt x="2120157" y="2503170"/>
                  </a:lnTo>
                  <a:lnTo>
                    <a:pt x="2484972" y="2503170"/>
                  </a:lnTo>
                  <a:lnTo>
                    <a:pt x="2484972" y="696350"/>
                  </a:lnTo>
                  <a:lnTo>
                    <a:pt x="2120157" y="696350"/>
                  </a:lnTo>
                  <a:lnTo>
                    <a:pt x="2120157" y="1407493"/>
                  </a:lnTo>
                  <a:lnTo>
                    <a:pt x="1405317" y="1407493"/>
                  </a:lnTo>
                  <a:lnTo>
                    <a:pt x="1405317" y="696350"/>
                  </a:lnTo>
                  <a:lnTo>
                    <a:pt x="1040502" y="696350"/>
                  </a:lnTo>
                  <a:close/>
                  <a:moveTo>
                    <a:pt x="2858545" y="696350"/>
                  </a:moveTo>
                  <a:lnTo>
                    <a:pt x="2858545" y="2503170"/>
                  </a:lnTo>
                  <a:lnTo>
                    <a:pt x="4232763" y="2503170"/>
                  </a:lnTo>
                  <a:lnTo>
                    <a:pt x="4232763" y="2198747"/>
                  </a:lnTo>
                  <a:lnTo>
                    <a:pt x="3223360" y="2198747"/>
                  </a:lnTo>
                  <a:lnTo>
                    <a:pt x="3223360" y="1706986"/>
                  </a:lnTo>
                  <a:lnTo>
                    <a:pt x="4130467" y="1706986"/>
                  </a:lnTo>
                  <a:lnTo>
                    <a:pt x="4130467" y="1402563"/>
                  </a:lnTo>
                  <a:lnTo>
                    <a:pt x="3223360" y="1402563"/>
                  </a:lnTo>
                  <a:lnTo>
                    <a:pt x="3223360" y="1002006"/>
                  </a:lnTo>
                  <a:lnTo>
                    <a:pt x="4198254" y="1002006"/>
                  </a:lnTo>
                  <a:lnTo>
                    <a:pt x="4198254" y="696350"/>
                  </a:lnTo>
                  <a:lnTo>
                    <a:pt x="2858545" y="696350"/>
                  </a:lnTo>
                  <a:close/>
                  <a:moveTo>
                    <a:pt x="4544470" y="696350"/>
                  </a:moveTo>
                  <a:lnTo>
                    <a:pt x="4544470" y="2503170"/>
                  </a:lnTo>
                  <a:lnTo>
                    <a:pt x="5918688" y="2503170"/>
                  </a:lnTo>
                  <a:lnTo>
                    <a:pt x="5918688" y="2198747"/>
                  </a:lnTo>
                  <a:lnTo>
                    <a:pt x="4909285" y="2198747"/>
                  </a:lnTo>
                  <a:lnTo>
                    <a:pt x="4909285" y="1706986"/>
                  </a:lnTo>
                  <a:lnTo>
                    <a:pt x="5816392" y="1706986"/>
                  </a:lnTo>
                  <a:lnTo>
                    <a:pt x="5816392" y="1402563"/>
                  </a:lnTo>
                  <a:lnTo>
                    <a:pt x="4909285" y="1402563"/>
                  </a:lnTo>
                  <a:lnTo>
                    <a:pt x="4909285" y="1002006"/>
                  </a:lnTo>
                  <a:lnTo>
                    <a:pt x="5884178" y="1002006"/>
                  </a:lnTo>
                  <a:lnTo>
                    <a:pt x="5884178" y="696350"/>
                  </a:lnTo>
                  <a:lnTo>
                    <a:pt x="4544470" y="696350"/>
                  </a:lnTo>
                  <a:close/>
                  <a:moveTo>
                    <a:pt x="6229162" y="696350"/>
                  </a:moveTo>
                  <a:lnTo>
                    <a:pt x="6229162" y="2503170"/>
                  </a:lnTo>
                  <a:lnTo>
                    <a:pt x="6915654" y="2503170"/>
                  </a:lnTo>
                  <a:cubicBezTo>
                    <a:pt x="7050406" y="2503170"/>
                    <a:pt x="7158044" y="2490434"/>
                    <a:pt x="7238565" y="2464963"/>
                  </a:cubicBezTo>
                  <a:cubicBezTo>
                    <a:pt x="7346202" y="2430454"/>
                    <a:pt x="7431654" y="2382387"/>
                    <a:pt x="7494922" y="2320763"/>
                  </a:cubicBezTo>
                  <a:cubicBezTo>
                    <a:pt x="7578730" y="2239419"/>
                    <a:pt x="7643230" y="2133014"/>
                    <a:pt x="7688422" y="2001550"/>
                  </a:cubicBezTo>
                  <a:cubicBezTo>
                    <a:pt x="7725396" y="1893913"/>
                    <a:pt x="7743883" y="1765734"/>
                    <a:pt x="7743883" y="1617015"/>
                  </a:cubicBezTo>
                  <a:cubicBezTo>
                    <a:pt x="7743883" y="1447754"/>
                    <a:pt x="7724164" y="1305402"/>
                    <a:pt x="7684724" y="1189960"/>
                  </a:cubicBezTo>
                  <a:cubicBezTo>
                    <a:pt x="7645284" y="1074517"/>
                    <a:pt x="7587769" y="976945"/>
                    <a:pt x="7512176" y="897245"/>
                  </a:cubicBezTo>
                  <a:cubicBezTo>
                    <a:pt x="7436584" y="817544"/>
                    <a:pt x="7345791" y="762083"/>
                    <a:pt x="7239798" y="730860"/>
                  </a:cubicBezTo>
                  <a:cubicBezTo>
                    <a:pt x="7160919" y="707853"/>
                    <a:pt x="7046298" y="696350"/>
                    <a:pt x="6895935" y="696350"/>
                  </a:cubicBezTo>
                  <a:lnTo>
                    <a:pt x="6229162" y="696350"/>
                  </a:lnTo>
                  <a:close/>
                  <a:moveTo>
                    <a:pt x="3631419" y="2692336"/>
                  </a:moveTo>
                  <a:lnTo>
                    <a:pt x="3631419" y="4199156"/>
                  </a:lnTo>
                  <a:lnTo>
                    <a:pt x="3920244" y="4199156"/>
                  </a:lnTo>
                  <a:lnTo>
                    <a:pt x="3920244" y="3652343"/>
                  </a:lnTo>
                  <a:cubicBezTo>
                    <a:pt x="3920244" y="3560522"/>
                    <a:pt x="3928980" y="3491143"/>
                    <a:pt x="3946454" y="3444205"/>
                  </a:cubicBezTo>
                  <a:cubicBezTo>
                    <a:pt x="3963927" y="3397266"/>
                    <a:pt x="3991508" y="3362148"/>
                    <a:pt x="4029195" y="3338851"/>
                  </a:cubicBezTo>
                  <a:cubicBezTo>
                    <a:pt x="4066883" y="3315553"/>
                    <a:pt x="4109710" y="3303904"/>
                    <a:pt x="4157676" y="3303904"/>
                  </a:cubicBezTo>
                  <a:cubicBezTo>
                    <a:pt x="4199475" y="3303904"/>
                    <a:pt x="4234250" y="3312983"/>
                    <a:pt x="4262002" y="3331142"/>
                  </a:cubicBezTo>
                  <a:cubicBezTo>
                    <a:pt x="4289754" y="3349300"/>
                    <a:pt x="4309111" y="3373797"/>
                    <a:pt x="4320075" y="3404633"/>
                  </a:cubicBezTo>
                  <a:cubicBezTo>
                    <a:pt x="4331039" y="3435468"/>
                    <a:pt x="4336521" y="3508102"/>
                    <a:pt x="4336521" y="3622536"/>
                  </a:cubicBezTo>
                  <a:lnTo>
                    <a:pt x="4336521" y="4199156"/>
                  </a:lnTo>
                  <a:lnTo>
                    <a:pt x="4625345" y="4199156"/>
                  </a:lnTo>
                  <a:lnTo>
                    <a:pt x="4625345" y="3558809"/>
                  </a:lnTo>
                  <a:cubicBezTo>
                    <a:pt x="4625345" y="3460821"/>
                    <a:pt x="4620377" y="3388530"/>
                    <a:pt x="4610441" y="3341934"/>
                  </a:cubicBezTo>
                  <a:cubicBezTo>
                    <a:pt x="4600505" y="3295339"/>
                    <a:pt x="4582004" y="3252854"/>
                    <a:pt x="4554938" y="3214481"/>
                  </a:cubicBezTo>
                  <a:cubicBezTo>
                    <a:pt x="4527871" y="3176109"/>
                    <a:pt x="4487614" y="3144588"/>
                    <a:pt x="4434166" y="3119920"/>
                  </a:cubicBezTo>
                  <a:cubicBezTo>
                    <a:pt x="4380718" y="3095251"/>
                    <a:pt x="4320760" y="3082917"/>
                    <a:pt x="4254293" y="3082917"/>
                  </a:cubicBezTo>
                  <a:cubicBezTo>
                    <a:pt x="4124785" y="3082917"/>
                    <a:pt x="4013435" y="3137393"/>
                    <a:pt x="3920244" y="3246345"/>
                  </a:cubicBezTo>
                  <a:lnTo>
                    <a:pt x="3920244" y="2692336"/>
                  </a:lnTo>
                  <a:lnTo>
                    <a:pt x="3631419" y="2692336"/>
                  </a:lnTo>
                  <a:close/>
                  <a:moveTo>
                    <a:pt x="5334599" y="3082917"/>
                  </a:moveTo>
                  <a:cubicBezTo>
                    <a:pt x="5190016" y="3082917"/>
                    <a:pt x="5070443" y="3134138"/>
                    <a:pt x="4975882" y="3236580"/>
                  </a:cubicBezTo>
                  <a:cubicBezTo>
                    <a:pt x="4881320" y="3339022"/>
                    <a:pt x="4834039" y="3480693"/>
                    <a:pt x="4834039" y="3661594"/>
                  </a:cubicBezTo>
                  <a:cubicBezTo>
                    <a:pt x="4834039" y="3813029"/>
                    <a:pt x="4870014" y="3938426"/>
                    <a:pt x="4941963" y="4037785"/>
                  </a:cubicBezTo>
                  <a:cubicBezTo>
                    <a:pt x="5033098" y="4161811"/>
                    <a:pt x="5173570" y="4223824"/>
                    <a:pt x="5363379" y="4223824"/>
                  </a:cubicBezTo>
                  <a:cubicBezTo>
                    <a:pt x="5483294" y="4223824"/>
                    <a:pt x="5583166" y="4196244"/>
                    <a:pt x="5662995" y="4141083"/>
                  </a:cubicBezTo>
                  <a:cubicBezTo>
                    <a:pt x="5742825" y="4085922"/>
                    <a:pt x="5801240" y="4005579"/>
                    <a:pt x="5838243" y="3900054"/>
                  </a:cubicBezTo>
                  <a:lnTo>
                    <a:pt x="5550446" y="3851745"/>
                  </a:lnTo>
                  <a:cubicBezTo>
                    <a:pt x="5534686" y="3906563"/>
                    <a:pt x="5511388" y="3946307"/>
                    <a:pt x="5480553" y="3970975"/>
                  </a:cubicBezTo>
                  <a:cubicBezTo>
                    <a:pt x="5449718" y="3995643"/>
                    <a:pt x="5411688" y="4007977"/>
                    <a:pt x="5366462" y="4007977"/>
                  </a:cubicBezTo>
                  <a:cubicBezTo>
                    <a:pt x="5299995" y="4007977"/>
                    <a:pt x="5244491" y="3984165"/>
                    <a:pt x="5199952" y="3936542"/>
                  </a:cubicBezTo>
                  <a:cubicBezTo>
                    <a:pt x="5155412" y="3888918"/>
                    <a:pt x="5132114" y="3822280"/>
                    <a:pt x="5130058" y="3736626"/>
                  </a:cubicBezTo>
                  <a:lnTo>
                    <a:pt x="5853661" y="3736626"/>
                  </a:lnTo>
                  <a:cubicBezTo>
                    <a:pt x="5857772" y="3515297"/>
                    <a:pt x="5812889" y="3351013"/>
                    <a:pt x="5719013" y="3243775"/>
                  </a:cubicBezTo>
                  <a:cubicBezTo>
                    <a:pt x="5625137" y="3136537"/>
                    <a:pt x="5496999" y="3082917"/>
                    <a:pt x="5334599" y="3082917"/>
                  </a:cubicBezTo>
                  <a:close/>
                  <a:moveTo>
                    <a:pt x="3230811" y="2722144"/>
                  </a:moveTo>
                  <a:lnTo>
                    <a:pt x="2940959" y="2890710"/>
                  </a:lnTo>
                  <a:lnTo>
                    <a:pt x="2940959" y="3107586"/>
                  </a:lnTo>
                  <a:lnTo>
                    <a:pt x="2808367" y="3107586"/>
                  </a:lnTo>
                  <a:lnTo>
                    <a:pt x="2808367" y="3337823"/>
                  </a:lnTo>
                  <a:lnTo>
                    <a:pt x="2940959" y="3337823"/>
                  </a:lnTo>
                  <a:lnTo>
                    <a:pt x="2940959" y="3813715"/>
                  </a:lnTo>
                  <a:cubicBezTo>
                    <a:pt x="2940959" y="3915814"/>
                    <a:pt x="2944043" y="3983651"/>
                    <a:pt x="2950210" y="4017228"/>
                  </a:cubicBezTo>
                  <a:cubicBezTo>
                    <a:pt x="2957747" y="4064509"/>
                    <a:pt x="2971281" y="4102025"/>
                    <a:pt x="2990810" y="4129777"/>
                  </a:cubicBezTo>
                  <a:cubicBezTo>
                    <a:pt x="3010339" y="4157529"/>
                    <a:pt x="3041003" y="4180141"/>
                    <a:pt x="3082802" y="4197614"/>
                  </a:cubicBezTo>
                  <a:cubicBezTo>
                    <a:pt x="3124601" y="4215088"/>
                    <a:pt x="3171539" y="4223824"/>
                    <a:pt x="3223617" y="4223824"/>
                  </a:cubicBezTo>
                  <a:cubicBezTo>
                    <a:pt x="3308585" y="4223824"/>
                    <a:pt x="3384645" y="4209435"/>
                    <a:pt x="3451798" y="4180655"/>
                  </a:cubicBezTo>
                  <a:lnTo>
                    <a:pt x="3427130" y="3956585"/>
                  </a:lnTo>
                  <a:cubicBezTo>
                    <a:pt x="3376423" y="3975086"/>
                    <a:pt x="3337707" y="3984337"/>
                    <a:pt x="3310983" y="3984337"/>
                  </a:cubicBezTo>
                  <a:cubicBezTo>
                    <a:pt x="3291797" y="3984337"/>
                    <a:pt x="3275523" y="3979540"/>
                    <a:pt x="3262161" y="3969947"/>
                  </a:cubicBezTo>
                  <a:cubicBezTo>
                    <a:pt x="3248799" y="3960354"/>
                    <a:pt x="3240233" y="3948191"/>
                    <a:pt x="3236465" y="3933458"/>
                  </a:cubicBezTo>
                  <a:cubicBezTo>
                    <a:pt x="3232696" y="3918726"/>
                    <a:pt x="3230811" y="3866820"/>
                    <a:pt x="3230811" y="3777740"/>
                  </a:cubicBezTo>
                  <a:lnTo>
                    <a:pt x="3230811" y="3337823"/>
                  </a:lnTo>
                  <a:lnTo>
                    <a:pt x="3428157" y="3337823"/>
                  </a:lnTo>
                  <a:lnTo>
                    <a:pt x="3428157" y="3107586"/>
                  </a:lnTo>
                  <a:lnTo>
                    <a:pt x="3230811" y="3107586"/>
                  </a:lnTo>
                  <a:lnTo>
                    <a:pt x="3230811" y="2722144"/>
                  </a:lnTo>
                  <a:close/>
                  <a:moveTo>
                    <a:pt x="1042967" y="4399640"/>
                  </a:moveTo>
                  <a:lnTo>
                    <a:pt x="1042967" y="6206460"/>
                  </a:lnTo>
                  <a:lnTo>
                    <a:pt x="1381900" y="6206460"/>
                  </a:lnTo>
                  <a:lnTo>
                    <a:pt x="1381900" y="5028207"/>
                  </a:lnTo>
                  <a:lnTo>
                    <a:pt x="2110297" y="6206460"/>
                  </a:lnTo>
                  <a:lnTo>
                    <a:pt x="2476345" y="6206460"/>
                  </a:lnTo>
                  <a:lnTo>
                    <a:pt x="2476345" y="4399640"/>
                  </a:lnTo>
                  <a:lnTo>
                    <a:pt x="2137412" y="4399640"/>
                  </a:lnTo>
                  <a:lnTo>
                    <a:pt x="2137412" y="5606241"/>
                  </a:lnTo>
                  <a:lnTo>
                    <a:pt x="1397922" y="4399640"/>
                  </a:lnTo>
                  <a:lnTo>
                    <a:pt x="1042967" y="4399640"/>
                  </a:lnTo>
                  <a:close/>
                  <a:moveTo>
                    <a:pt x="2858545" y="4399640"/>
                  </a:moveTo>
                  <a:lnTo>
                    <a:pt x="2858545" y="6206460"/>
                  </a:lnTo>
                  <a:lnTo>
                    <a:pt x="4232763" y="6206460"/>
                  </a:lnTo>
                  <a:lnTo>
                    <a:pt x="4232763" y="5902037"/>
                  </a:lnTo>
                  <a:lnTo>
                    <a:pt x="3223360" y="5902037"/>
                  </a:lnTo>
                  <a:lnTo>
                    <a:pt x="3223360" y="5410276"/>
                  </a:lnTo>
                  <a:lnTo>
                    <a:pt x="4130467" y="5410276"/>
                  </a:lnTo>
                  <a:lnTo>
                    <a:pt x="4130467" y="5105853"/>
                  </a:lnTo>
                  <a:lnTo>
                    <a:pt x="3223360" y="5105853"/>
                  </a:lnTo>
                  <a:lnTo>
                    <a:pt x="3223360" y="4705296"/>
                  </a:lnTo>
                  <a:lnTo>
                    <a:pt x="4198254" y="4705296"/>
                  </a:lnTo>
                  <a:lnTo>
                    <a:pt x="4198254" y="4399640"/>
                  </a:lnTo>
                  <a:lnTo>
                    <a:pt x="2858545" y="4399640"/>
                  </a:lnTo>
                  <a:close/>
                  <a:moveTo>
                    <a:pt x="4544470" y="4399640"/>
                  </a:moveTo>
                  <a:lnTo>
                    <a:pt x="4544470" y="6206460"/>
                  </a:lnTo>
                  <a:lnTo>
                    <a:pt x="5918688" y="6206460"/>
                  </a:lnTo>
                  <a:lnTo>
                    <a:pt x="5918688" y="5902037"/>
                  </a:lnTo>
                  <a:lnTo>
                    <a:pt x="4909285" y="5902037"/>
                  </a:lnTo>
                  <a:lnTo>
                    <a:pt x="4909285" y="5410276"/>
                  </a:lnTo>
                  <a:lnTo>
                    <a:pt x="5816392" y="5410276"/>
                  </a:lnTo>
                  <a:lnTo>
                    <a:pt x="5816392" y="5105853"/>
                  </a:lnTo>
                  <a:lnTo>
                    <a:pt x="4909285" y="5105853"/>
                  </a:lnTo>
                  <a:lnTo>
                    <a:pt x="4909285" y="4705296"/>
                  </a:lnTo>
                  <a:lnTo>
                    <a:pt x="5884178" y="4705296"/>
                  </a:lnTo>
                  <a:lnTo>
                    <a:pt x="5884178" y="4399640"/>
                  </a:lnTo>
                  <a:lnTo>
                    <a:pt x="4544470" y="4399640"/>
                  </a:lnTo>
                  <a:close/>
                  <a:moveTo>
                    <a:pt x="6229162" y="4399640"/>
                  </a:moveTo>
                  <a:lnTo>
                    <a:pt x="6229162" y="6206460"/>
                  </a:lnTo>
                  <a:lnTo>
                    <a:pt x="6915654" y="6206460"/>
                  </a:lnTo>
                  <a:cubicBezTo>
                    <a:pt x="7050406" y="6206460"/>
                    <a:pt x="7158044" y="6193724"/>
                    <a:pt x="7238565" y="6168253"/>
                  </a:cubicBezTo>
                  <a:cubicBezTo>
                    <a:pt x="7346202" y="6133744"/>
                    <a:pt x="7431654" y="6085677"/>
                    <a:pt x="7494922" y="6024053"/>
                  </a:cubicBezTo>
                  <a:cubicBezTo>
                    <a:pt x="7578730" y="5942709"/>
                    <a:pt x="7643230" y="5836304"/>
                    <a:pt x="7688422" y="5704840"/>
                  </a:cubicBezTo>
                  <a:cubicBezTo>
                    <a:pt x="7725396" y="5597203"/>
                    <a:pt x="7743883" y="5469025"/>
                    <a:pt x="7743883" y="5320305"/>
                  </a:cubicBezTo>
                  <a:cubicBezTo>
                    <a:pt x="7743883" y="5151044"/>
                    <a:pt x="7724164" y="5008692"/>
                    <a:pt x="7684724" y="4893250"/>
                  </a:cubicBezTo>
                  <a:cubicBezTo>
                    <a:pt x="7645284" y="4777807"/>
                    <a:pt x="7587769" y="4680236"/>
                    <a:pt x="7512176" y="4600535"/>
                  </a:cubicBezTo>
                  <a:cubicBezTo>
                    <a:pt x="7436584" y="4520835"/>
                    <a:pt x="7345791" y="4465373"/>
                    <a:pt x="7239798" y="4434150"/>
                  </a:cubicBezTo>
                  <a:cubicBezTo>
                    <a:pt x="7160919" y="4411144"/>
                    <a:pt x="7046298" y="4399640"/>
                    <a:pt x="6895935" y="4399640"/>
                  </a:cubicBezTo>
                  <a:lnTo>
                    <a:pt x="6229162" y="4399640"/>
                  </a:lnTo>
                  <a:close/>
                </a:path>
              </a:pathLst>
            </a:custGeom>
          </p:spPr>
        </p:pic>
        <p:pic>
          <p:nvPicPr>
            <p:cNvPr id="51" name="Bildobjekt 36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4752953E-ABBB-4475-9BAB-E88A20DEC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14611" r="15597" b="67939"/>
            <a:stretch>
              <a:fillRect/>
            </a:stretch>
          </p:blipFill>
          <p:spPr>
            <a:xfrm>
              <a:off x="8325974" y="100200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1"/>
                    <a:pt x="463413" y="17255"/>
                  </a:cubicBezTo>
                  <a:cubicBezTo>
                    <a:pt x="531611" y="32044"/>
                    <a:pt x="587894" y="60392"/>
                    <a:pt x="632263" y="102296"/>
                  </a:cubicBezTo>
                  <a:cubicBezTo>
                    <a:pt x="676633" y="144200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3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2" name="Bildobjekt 37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36FD691D-91E7-4224-84EC-B9F447E86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36" t="48176" r="36218" b="48092"/>
            <a:stretch>
              <a:fillRect/>
            </a:stretch>
          </p:blipFill>
          <p:spPr>
            <a:xfrm>
              <a:off x="6867176" y="3303905"/>
              <a:ext cx="431712" cy="255933"/>
            </a:xfrm>
            <a:custGeom>
              <a:avLst/>
              <a:gdLst/>
              <a:ahLst/>
              <a:cxnLst/>
              <a:rect l="l" t="t" r="r" b="b"/>
              <a:pathLst>
                <a:path w="431712" h="255933">
                  <a:moveTo>
                    <a:pt x="216893" y="0"/>
                  </a:moveTo>
                  <a:cubicBezTo>
                    <a:pt x="275822" y="0"/>
                    <a:pt x="325844" y="21756"/>
                    <a:pt x="366958" y="65268"/>
                  </a:cubicBezTo>
                  <a:cubicBezTo>
                    <a:pt x="408072" y="108780"/>
                    <a:pt x="429656" y="172335"/>
                    <a:pt x="431712" y="255933"/>
                  </a:cubicBezTo>
                  <a:lnTo>
                    <a:pt x="17" y="255933"/>
                  </a:lnTo>
                  <a:cubicBezTo>
                    <a:pt x="-668" y="177132"/>
                    <a:pt x="19546" y="114776"/>
                    <a:pt x="60660" y="68865"/>
                  </a:cubicBezTo>
                  <a:cubicBezTo>
                    <a:pt x="101774" y="22955"/>
                    <a:pt x="153852" y="0"/>
                    <a:pt x="216893" y="0"/>
                  </a:cubicBezTo>
                  <a:close/>
                </a:path>
              </a:pathLst>
            </a:custGeom>
          </p:spPr>
        </p:pic>
        <p:pic>
          <p:nvPicPr>
            <p:cNvPr id="53" name="Bildobjekt 38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21F566C2-2CF2-44DC-BA95-FE94DD2A0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68610" r="15597" b="13939"/>
            <a:stretch>
              <a:fillRect/>
            </a:stretch>
          </p:blipFill>
          <p:spPr>
            <a:xfrm>
              <a:off x="8325974" y="470529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2"/>
                    <a:pt x="463413" y="17255"/>
                  </a:cubicBezTo>
                  <a:cubicBezTo>
                    <a:pt x="531611" y="32045"/>
                    <a:pt x="587894" y="60392"/>
                    <a:pt x="632263" y="102296"/>
                  </a:cubicBezTo>
                  <a:cubicBezTo>
                    <a:pt x="676633" y="144201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4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5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5611233" y="1101147"/>
            <a:ext cx="3345217" cy="197238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What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is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your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b="1" spc="75" dirty="0" smtClean="0">
                <a:solidFill>
                  <a:schemeClr val="tx1"/>
                </a:solidFill>
                <a:latin typeface="Arial"/>
                <a:cs typeface="Arial"/>
              </a:rPr>
              <a:t>situation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6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5611232" y="1742778"/>
            <a:ext cx="3345217" cy="197238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What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b="1" spc="75" dirty="0" smtClean="0">
                <a:solidFill>
                  <a:schemeClr val="tx1"/>
                </a:solidFill>
                <a:latin typeface="Arial"/>
                <a:cs typeface="Arial"/>
              </a:rPr>
              <a:t>problems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is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this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causing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7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5611232" y="2384382"/>
            <a:ext cx="3345217" cy="197238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How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does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this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b="1" spc="75" dirty="0" err="1" smtClean="0">
                <a:solidFill>
                  <a:schemeClr val="tx1"/>
                </a:solidFill>
                <a:latin typeface="Arial"/>
                <a:cs typeface="Arial"/>
              </a:rPr>
              <a:t>impact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lang="sv-SE" spc="75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8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5611232" y="2964479"/>
            <a:ext cx="3345217" cy="197238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What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do </a:t>
            </a:r>
            <a:r>
              <a:rPr lang="sv-SE" spc="75" dirty="0" err="1" smtClean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sv-SE" b="1" spc="75" dirty="0" err="1" smtClean="0">
                <a:solidFill>
                  <a:schemeClr val="tx1"/>
                </a:solidFill>
                <a:latin typeface="Arial"/>
                <a:cs typeface="Arial"/>
              </a:rPr>
              <a:t>need</a:t>
            </a:r>
            <a:r>
              <a:rPr lang="sv-SE" spc="75" dirty="0" smtClean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spc="75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50175" y="447541"/>
            <a:ext cx="6502912" cy="3613355"/>
          </a:xfrm>
          <a:prstGeom prst="rect">
            <a:avLst/>
          </a:prstGeom>
          <a:solidFill>
            <a:schemeClr val="accent6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WHY?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41668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  <p:bldP spid="27" grpId="0"/>
      <p:bldP spid="28" grpId="0"/>
      <p:bldP spid="29" grpId="0"/>
      <p:bldP spid="30" grpId="0"/>
      <p:bldP spid="34" grpId="0" animBg="1"/>
      <p:bldP spid="35" grpId="0"/>
      <p:bldP spid="39" grpId="0"/>
      <p:bldP spid="40" grpId="0"/>
      <p:bldP spid="41" grpId="0"/>
      <p:bldP spid="45" grpId="0"/>
      <p:bldP spid="46" grpId="0"/>
      <p:bldP spid="47" grpId="0"/>
      <p:bldP spid="48" grpId="0"/>
      <p:bldP spid="55" grpId="0"/>
      <p:bldP spid="56" grpId="0"/>
      <p:bldP spid="57" grpId="0"/>
      <p:bldP spid="58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Listen carefully to the following </a:t>
            </a:r>
            <a:r>
              <a:rPr lang="en-GB" sz="1800" dirty="0" err="1"/>
              <a:t>roleplay</a:t>
            </a:r>
            <a:r>
              <a:rPr lang="en-GB" sz="1800" dirty="0"/>
              <a:t>. </a:t>
            </a:r>
            <a:r>
              <a:rPr lang="en-GB" sz="1800" dirty="0" smtClean="0"/>
              <a:t>What </a:t>
            </a:r>
            <a:r>
              <a:rPr lang="en-GB" sz="1800" dirty="0"/>
              <a:t>do you notice? 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74" y="2740747"/>
            <a:ext cx="4015246" cy="20663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720" y="1269000"/>
            <a:ext cx="8244000" cy="3093154"/>
          </a:xfrm>
          <a:prstGeom prst="rect">
            <a:avLst/>
          </a:prstGeom>
        </p:spPr>
        <p:txBody>
          <a:bodyPr wrap="square" numCol="4" spcCol="180000">
            <a:spAutoFit/>
          </a:bodyPr>
          <a:lstStyle/>
          <a:p>
            <a:r>
              <a:rPr lang="en-GB" sz="1500" b="1" dirty="0" smtClean="0"/>
              <a:t>SITUATION</a:t>
            </a:r>
            <a:r>
              <a:rPr lang="en-GB" sz="15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What </a:t>
            </a:r>
            <a:r>
              <a:rPr lang="en-GB" sz="1500" dirty="0"/>
              <a:t>would you like to get out of today’s visit?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P</a:t>
            </a:r>
            <a:r>
              <a:rPr lang="en-GB" sz="1500" dirty="0" smtClean="0"/>
              <a:t>lease </a:t>
            </a:r>
            <a:r>
              <a:rPr lang="en-GB" sz="1500" dirty="0"/>
              <a:t>tell me about your </a:t>
            </a:r>
            <a:r>
              <a:rPr lang="en-GB" sz="1500" dirty="0" smtClean="0"/>
              <a:t>situation?</a:t>
            </a: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W</a:t>
            </a:r>
            <a:r>
              <a:rPr lang="en-GB" sz="1500" dirty="0" smtClean="0"/>
              <a:t>hat’s </a:t>
            </a:r>
            <a:r>
              <a:rPr lang="en-GB" sz="1500" dirty="0"/>
              <a:t>your current car situation?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When do you plan to change the cars?</a:t>
            </a:r>
          </a:p>
          <a:p>
            <a:r>
              <a:rPr lang="en-GB" sz="1500" b="1" dirty="0" smtClean="0"/>
              <a:t>PROBLEM</a:t>
            </a:r>
            <a:r>
              <a:rPr lang="en-GB" sz="15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What </a:t>
            </a:r>
            <a:r>
              <a:rPr lang="en-GB" sz="1500" dirty="0"/>
              <a:t>kind of problems does this cause you?</a:t>
            </a:r>
          </a:p>
          <a:p>
            <a:endParaRPr lang="en-GB" sz="1500" b="1" dirty="0" smtClean="0"/>
          </a:p>
          <a:p>
            <a:endParaRPr lang="en-GB" sz="1500" b="1" dirty="0"/>
          </a:p>
          <a:p>
            <a:endParaRPr lang="en-GB" sz="1500" b="1" dirty="0" smtClean="0"/>
          </a:p>
          <a:p>
            <a:endParaRPr lang="en-GB" sz="1500" b="1" dirty="0" smtClean="0"/>
          </a:p>
          <a:p>
            <a:endParaRPr lang="en-GB" sz="1500" b="1" dirty="0"/>
          </a:p>
          <a:p>
            <a:endParaRPr lang="en-GB" sz="1500" b="1" dirty="0" smtClean="0"/>
          </a:p>
          <a:p>
            <a:endParaRPr lang="en-GB" sz="1500" b="1" dirty="0"/>
          </a:p>
          <a:p>
            <a:endParaRPr lang="en-GB" sz="1500" b="1" dirty="0" smtClean="0"/>
          </a:p>
          <a:p>
            <a:endParaRPr lang="en-GB" sz="1500" b="1" dirty="0" smtClean="0"/>
          </a:p>
          <a:p>
            <a:r>
              <a:rPr lang="en-GB" sz="1500" b="1" dirty="0" smtClean="0"/>
              <a:t>IMPACT</a:t>
            </a:r>
            <a:r>
              <a:rPr lang="en-GB" sz="15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How </a:t>
            </a:r>
            <a:r>
              <a:rPr lang="en-GB" sz="1500" dirty="0"/>
              <a:t>does this impact you?</a:t>
            </a:r>
          </a:p>
          <a:p>
            <a:endParaRPr lang="en-GB" sz="1500" b="1" dirty="0" smtClean="0"/>
          </a:p>
          <a:p>
            <a:endParaRPr lang="en-GB" sz="1500" b="1" dirty="0"/>
          </a:p>
          <a:p>
            <a:endParaRPr lang="en-GB" sz="1500" b="1" dirty="0" smtClean="0"/>
          </a:p>
          <a:p>
            <a:endParaRPr lang="en-GB" sz="1500" b="1" dirty="0"/>
          </a:p>
          <a:p>
            <a:endParaRPr lang="en-GB" sz="1500" b="1" dirty="0" smtClean="0"/>
          </a:p>
          <a:p>
            <a:endParaRPr lang="en-GB" sz="1500" b="1" dirty="0"/>
          </a:p>
          <a:p>
            <a:endParaRPr lang="en-GB" sz="1500" b="1" dirty="0" smtClean="0"/>
          </a:p>
          <a:p>
            <a:endParaRPr lang="en-GB" sz="1500" b="1" dirty="0" smtClean="0"/>
          </a:p>
          <a:p>
            <a:endParaRPr lang="en-GB" sz="1500" b="1" dirty="0"/>
          </a:p>
          <a:p>
            <a:endParaRPr lang="en-GB" sz="1500" b="1" dirty="0" smtClean="0"/>
          </a:p>
          <a:p>
            <a:r>
              <a:rPr lang="en-GB" sz="1500" b="1" dirty="0" smtClean="0"/>
              <a:t>NEEDS</a:t>
            </a:r>
            <a:r>
              <a:rPr lang="en-GB" sz="15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So </a:t>
            </a:r>
            <a:r>
              <a:rPr lang="en-GB" sz="1500" dirty="0"/>
              <a:t>what do you need</a:t>
            </a:r>
            <a:r>
              <a:rPr lang="en-GB" sz="1500" dirty="0" smtClean="0"/>
              <a:t>?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8363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c46a4abc8af97318cd82f459a1af154fd6d65d"/>
</p:tagLst>
</file>

<file path=ppt/theme/theme1.xml><?xml version="1.0" encoding="utf-8"?>
<a:theme xmlns:a="http://schemas.openxmlformats.org/drawingml/2006/main" name="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7A29E6F-F69E-DC46-8597-0A4D06E285EC}" vid="{828AC52C-65BC-CC48-BA18-A0A4CF688539}"/>
    </a:ext>
  </a:extLst>
</a:theme>
</file>

<file path=ppt/theme/theme2.xml><?xml version="1.0" encoding="utf-8"?>
<a:theme xmlns:a="http://schemas.openxmlformats.org/drawingml/2006/main" name="1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NCAB_corporate template_format16_9</Template>
  <TotalTime>3393</TotalTime>
  <Words>1583</Words>
  <Application>Microsoft Office PowerPoint</Application>
  <PresentationFormat>On-screen Show (16:9)</PresentationFormat>
  <Paragraphs>254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NCAB Template_20150320</vt:lpstr>
      <vt:lpstr>1_NCAB Template_20150320</vt:lpstr>
      <vt:lpstr>Focus on Performance Crawl – Walk – Run</vt:lpstr>
      <vt:lpstr>Guidelines</vt:lpstr>
      <vt:lpstr>Today’s agenda</vt:lpstr>
      <vt:lpstr>OBJECTION HANDLING What did we  learn last time?</vt:lpstr>
      <vt:lpstr>How do we handle objections in NCAB? </vt:lpstr>
      <vt:lpstr>Breakout room: Follow-up on SMART-goal </vt:lpstr>
      <vt:lpstr>PowerPoint Presentation</vt:lpstr>
      <vt:lpstr>PowerPoint Presentation</vt:lpstr>
      <vt:lpstr>Listen carefully to the following roleplay. What do you notice?  </vt:lpstr>
      <vt:lpstr>Roleplay! Part 2</vt:lpstr>
      <vt:lpstr>PowerPoint Presentation</vt:lpstr>
      <vt:lpstr>Breakout room: SPIN practice 1</vt:lpstr>
      <vt:lpstr>Person 1: Pick 1 of the situations below that you need help with (or make up your own).  Person 2: Ask 1 question per SPIN-step to discover the need/s.  Rotate. (10-12 min)</vt:lpstr>
      <vt:lpstr>PowerPoint Presentation</vt:lpstr>
      <vt:lpstr>Breakout room: SPIN practice 2</vt:lpstr>
      <vt:lpstr>Person 1: Pick 1 of the situations below that you need help with (or make up your own).  Person 2: Ask 2-3 questions per SPIN-step to discover the need/s.  Person 3(+4): Coaches P2.  Rotate. (20 min)</vt:lpstr>
      <vt:lpstr>Breakout room: SPIN roleplay! </vt:lpstr>
      <vt:lpstr>PowerPoint Presentation</vt:lpstr>
      <vt:lpstr>PowerPoint Presentation</vt:lpstr>
      <vt:lpstr>Next clinic (Jan 12): Negotiation with Benjamin Klingenberg, NCAB Germany</vt:lpstr>
      <vt:lpstr>My SMART-goal until next time – How will you practice IRL? Crawl – Walk – Run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Key  Component™</dc:title>
  <dc:creator>Sanna Magnusson</dc:creator>
  <cp:lastModifiedBy>Frida Rudolfsson</cp:lastModifiedBy>
  <cp:revision>368</cp:revision>
  <cp:lastPrinted>2021-03-29T06:29:20Z</cp:lastPrinted>
  <dcterms:created xsi:type="dcterms:W3CDTF">2020-03-13T15:54:43Z</dcterms:created>
  <dcterms:modified xsi:type="dcterms:W3CDTF">2021-12-09T08:39:20Z</dcterms:modified>
</cp:coreProperties>
</file>