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handoutMasterIdLst>
    <p:handoutMasterId r:id="rId28"/>
  </p:handoutMasterIdLst>
  <p:sldIdLst>
    <p:sldId id="1005" r:id="rId3"/>
    <p:sldId id="826" r:id="rId4"/>
    <p:sldId id="872" r:id="rId5"/>
    <p:sldId id="988" r:id="rId6"/>
    <p:sldId id="292" r:id="rId7"/>
    <p:sldId id="1006" r:id="rId8"/>
    <p:sldId id="940" r:id="rId9"/>
    <p:sldId id="290" r:id="rId10"/>
    <p:sldId id="1027" r:id="rId11"/>
    <p:sldId id="991" r:id="rId12"/>
    <p:sldId id="327" r:id="rId13"/>
    <p:sldId id="358" r:id="rId14"/>
    <p:sldId id="993" r:id="rId15"/>
    <p:sldId id="1030" r:id="rId16"/>
    <p:sldId id="1021" r:id="rId17"/>
    <p:sldId id="884" r:id="rId18"/>
    <p:sldId id="1017" r:id="rId19"/>
    <p:sldId id="1020" r:id="rId20"/>
    <p:sldId id="967" r:id="rId21"/>
    <p:sldId id="1023" r:id="rId22"/>
    <p:sldId id="1022" r:id="rId23"/>
    <p:sldId id="1014" r:id="rId24"/>
    <p:sldId id="1004" r:id="rId25"/>
    <p:sldId id="1015" r:id="rId26"/>
  </p:sldIdLst>
  <p:sldSz cx="9144000" cy="5143500" type="screen16x9"/>
  <p:notesSz cx="6797675" cy="9928225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D998"/>
    <a:srgbClr val="D2E5CF"/>
    <a:srgbClr val="D2E4CE"/>
    <a:srgbClr val="EAF3E8"/>
    <a:srgbClr val="EAF2E8"/>
    <a:srgbClr val="F7E7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13" autoAdjust="0"/>
    <p:restoredTop sz="92154" autoAdjust="0"/>
  </p:normalViewPr>
  <p:slideViewPr>
    <p:cSldViewPr snapToGrid="0" showGuides="1">
      <p:cViewPr varScale="1">
        <p:scale>
          <a:sx n="173" d="100"/>
          <a:sy n="173" d="100"/>
        </p:scale>
        <p:origin x="360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6368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43" d="100"/>
          <a:sy n="143" d="100"/>
        </p:scale>
        <p:origin x="3072" y="21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B0E71B65-4600-404D-A1DF-9266FE05EF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D8885BE-52AB-8848-8673-F00A7FDE46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8024E-2EE3-7F44-B53D-062305E70440}" type="datetimeFigureOut">
              <a:rPr lang="sv-SE" smtClean="0"/>
              <a:t>2021-12-09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DEBEB9A-351A-0941-8241-3B7D0911C9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E7A94AC-C1B8-3648-B6CD-C0558619AE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F8744-BF7C-064A-A19F-87D97837E1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8386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24569-7686-4012-B726-534252C8B852}" type="datetimeFigureOut">
              <a:rPr lang="sv-SE" smtClean="0"/>
              <a:t>2021-12-09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ABA60-79F1-45EA-BC54-50464D1624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81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ABA60-79F1-45EA-BC54-50464D16240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1183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Features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facts about NCAB. 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Advantages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point out *what the features do. 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describe why this *could be important for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customer.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ABA60-79F1-45EA-BC54-50464D162408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5808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Þ"/>
            </a:pPr>
            <a:r>
              <a:rPr lang="en-GB" sz="1200" dirty="0"/>
              <a:t>Who in the audience would like to try?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sz="1200" dirty="0"/>
              <a:t>Mini-roleplay 2-3 min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sz="1200" dirty="0"/>
              <a:t>Feedback according to the cheat sheet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ABA60-79F1-45EA-BC54-50464D162408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3355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Features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facts about NCAB. 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Advantages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point out *what the features do. 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describe why this *could be important for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customer.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ABA60-79F1-45EA-BC54-50464D162408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926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Features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facts about NCAB. 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Advantages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point out *what the features do. 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describe why this *could be important for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customer.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ABA60-79F1-45EA-BC54-50464D162408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570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2"/>
            <a:ext cx="9144000" cy="4382691"/>
          </a:xfr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>
            <a:lvl1pPr>
              <a:defRPr kumimoji="0" lang="en-US" sz="900" i="0" u="none" strike="noStrike" kern="0" cap="none" spc="75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ctr" defTabSz="342892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6" name="Rektangel 3"/>
          <p:cNvSpPr/>
          <p:nvPr userDrawn="1"/>
        </p:nvSpPr>
        <p:spPr>
          <a:xfrm>
            <a:off x="0" y="4351731"/>
            <a:ext cx="9151200" cy="791770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000" y="2295000"/>
            <a:ext cx="8244000" cy="1790700"/>
          </a:xfrm>
        </p:spPr>
        <p:txBody>
          <a:bodyPr anchor="t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NCAB GROUP © </a:t>
            </a:r>
            <a:r>
              <a:rPr lang="en-US" b="0" dirty="0"/>
              <a:t>| Corporate Presentation</a:t>
            </a:r>
            <a:endParaRPr lang="sv-S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1D60369F-44D3-EA47-86B7-3693F4F9FF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277" y="4506869"/>
            <a:ext cx="1464016" cy="51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75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2"/>
            <a:ext cx="9144000" cy="4382691"/>
          </a:xfr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>
            <a:lvl1pPr>
              <a:defRPr kumimoji="0" lang="en-US" sz="900" i="0" u="none" strike="noStrike" kern="0" cap="none" spc="75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ctr" defTabSz="342884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6" name="Rektangel 3"/>
          <p:cNvSpPr/>
          <p:nvPr userDrawn="1"/>
        </p:nvSpPr>
        <p:spPr>
          <a:xfrm>
            <a:off x="0" y="4351731"/>
            <a:ext cx="9151200" cy="791770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35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000" y="2295000"/>
            <a:ext cx="8244000" cy="1790700"/>
          </a:xfrm>
        </p:spPr>
        <p:txBody>
          <a:bodyPr anchor="t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NCAB GROUP ©  | October 2018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1D60369F-44D3-EA47-86B7-3693F4F9FF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278" y="4506870"/>
            <a:ext cx="1464016" cy="51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58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0" y="648000"/>
            <a:ext cx="8244000" cy="621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1"/>
          </p:nvPr>
        </p:nvSpPr>
        <p:spPr>
          <a:xfrm>
            <a:off x="450000" y="270000"/>
            <a:ext cx="8244000" cy="432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 b="1" cap="all" baseline="0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006" y="1458003"/>
            <a:ext cx="8244001" cy="329400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NCAB GROUP ©  | October 2018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16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6" y="648000"/>
            <a:ext cx="8244001" cy="6210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95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06" y="270000"/>
            <a:ext cx="8244001" cy="432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 cap="all" baseline="0">
                <a:solidFill>
                  <a:schemeClr val="bg1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50006" y="1458004"/>
            <a:ext cx="8244001" cy="3294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NCAB GROUP ©  | October 2018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2" name="Picture 7">
            <a:extLst>
              <a:ext uri="{FF2B5EF4-FFF2-40B4-BE49-F238E27FC236}">
                <a16:creationId xmlns:a16="http://schemas.microsoft.com/office/drawing/2014/main" id="{66A5DB2D-A91B-054E-882B-FB2BA4F8F4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859" y="4768969"/>
            <a:ext cx="688975" cy="2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05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5143500"/>
          </a:xfr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>
            <a:lvl1pPr>
              <a:defRPr kumimoji="0" lang="en-US" sz="900" i="0" u="none" strike="noStrike" kern="0" cap="none" spc="75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ctr" defTabSz="342884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006" y="270000"/>
            <a:ext cx="8244001" cy="432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 cap="all" baseline="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NCAB GROUP ©  | October 2018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FEA711DB-9C2D-CE47-A2BF-24923059E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859" y="4768969"/>
            <a:ext cx="688975" cy="2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930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006" y="270000"/>
            <a:ext cx="8244001" cy="432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 b="1" cap="all" baseline="0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932" y="1464144"/>
            <a:ext cx="4032000" cy="3294000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7999" y="1464144"/>
            <a:ext cx="4032000" cy="3294000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NCAB GROUP ©  | October 2018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224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006" y="270000"/>
            <a:ext cx="8244001" cy="432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 cap="all" baseline="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NCAB GROUP ©  | October 2018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006" y="270000"/>
            <a:ext cx="8244001" cy="432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 cap="all" baseline="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450006" y="1458004"/>
            <a:ext cx="8244001" cy="329400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sv-SE"/>
              <a:t>Klicka på ikonen för att lägga till ett diagram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NCAB GROUP ©  | October 2018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44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NCAB GROUP ©  | October 2018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56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0" y="648000"/>
            <a:ext cx="8244000" cy="621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1"/>
          </p:nvPr>
        </p:nvSpPr>
        <p:spPr>
          <a:xfrm>
            <a:off x="450000" y="270000"/>
            <a:ext cx="8244000" cy="432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 b="1" cap="all" baseline="0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002" y="1458001"/>
            <a:ext cx="8244001" cy="329400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NCAB GROUP ©  |  Insert Header and footer to change text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683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0E90-4788-4548-ACBC-D5F95280B120}" type="datetimeFigureOut">
              <a:rPr lang="sv-SE" smtClean="0"/>
              <a:t>2021-12-09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E602-7609-4AA5-A16F-50E84BFF9D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06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0" y="648000"/>
            <a:ext cx="8244000" cy="621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1"/>
          </p:nvPr>
        </p:nvSpPr>
        <p:spPr>
          <a:xfrm>
            <a:off x="450000" y="270000"/>
            <a:ext cx="8244000" cy="432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 b="1" cap="all" baseline="0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005" y="1458003"/>
            <a:ext cx="8244001" cy="3037498"/>
          </a:xfrm>
        </p:spPr>
        <p:txBody>
          <a:bodyPr>
            <a:normAutofit/>
          </a:bodyPr>
          <a:lstStyle>
            <a:lvl1pPr marL="342892" indent="-342892">
              <a:buFontTx/>
              <a:buBlip>
                <a:blip r:embed="rId2"/>
              </a:buBlip>
              <a:defRPr sz="240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NCAB GROUP © </a:t>
            </a:r>
            <a:r>
              <a:rPr lang="en-US" b="0" dirty="0"/>
              <a:t>| Corporate Presentation</a:t>
            </a:r>
            <a:endParaRPr lang="sv-SE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316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5" y="648000"/>
            <a:ext cx="8244001" cy="6210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05" y="270000"/>
            <a:ext cx="8244001" cy="432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 cap="all" baseline="0">
                <a:solidFill>
                  <a:schemeClr val="bg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50005" y="1458003"/>
            <a:ext cx="8244001" cy="30374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NCAB GROUP © </a:t>
            </a:r>
            <a:r>
              <a:rPr lang="en-US" b="0" dirty="0"/>
              <a:t>| Corporate Presentation</a:t>
            </a:r>
            <a:endParaRPr lang="sv-SE" b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Picture 7">
            <a:extLst>
              <a:ext uri="{FF2B5EF4-FFF2-40B4-BE49-F238E27FC236}">
                <a16:creationId xmlns:a16="http://schemas.microsoft.com/office/drawing/2014/main" id="{66A5DB2D-A91B-054E-882B-FB2BA4F8F4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858" y="4768968"/>
            <a:ext cx="688975" cy="2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52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-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25EF546-8DA5-C248-9062-AA1DA8DC403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sv-SE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5" y="648000"/>
            <a:ext cx="8244001" cy="6210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400"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05" y="270000"/>
            <a:ext cx="8244001" cy="432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 cap="all" baseline="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50005" y="1458003"/>
            <a:ext cx="3918795" cy="3037497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NCAB GROUP © </a:t>
            </a:r>
            <a:r>
              <a:rPr lang="en-US" b="0" dirty="0"/>
              <a:t>| Corporate Presentation</a:t>
            </a:r>
            <a:endParaRPr lang="sv-SE" b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Picture 7">
            <a:extLst>
              <a:ext uri="{FF2B5EF4-FFF2-40B4-BE49-F238E27FC236}">
                <a16:creationId xmlns:a16="http://schemas.microsoft.com/office/drawing/2014/main" id="{66A5DB2D-A91B-054E-882B-FB2BA4F8F4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858" y="4768968"/>
            <a:ext cx="688975" cy="2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61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5143500"/>
          </a:xfr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>
            <a:lvl1pPr>
              <a:defRPr kumimoji="0" lang="en-US" sz="900" i="0" u="none" strike="noStrike" kern="0" cap="none" spc="75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ctr" defTabSz="342892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005" y="270000"/>
            <a:ext cx="8244001" cy="432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 cap="all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NCAB GROUP © </a:t>
            </a:r>
            <a:r>
              <a:rPr lang="en-US" b="0" dirty="0"/>
              <a:t>| Corporate Presentation</a:t>
            </a:r>
            <a:endParaRPr lang="sv-SE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FEA711DB-9C2D-CE47-A2BF-24923059E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858" y="4768968"/>
            <a:ext cx="688975" cy="2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972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005" y="270000"/>
            <a:ext cx="8244001" cy="432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 b="1" cap="all" baseline="0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932" y="1464144"/>
            <a:ext cx="4032000" cy="303135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7999" y="1464144"/>
            <a:ext cx="4032000" cy="303135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NCAB GROUP © </a:t>
            </a:r>
            <a:r>
              <a:rPr lang="en-US" b="0" dirty="0"/>
              <a:t>| Corporate Presentation</a:t>
            </a:r>
            <a:endParaRPr lang="sv-SE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690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005" y="270000"/>
            <a:ext cx="8244001" cy="432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 cap="all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NCAB GROUP © </a:t>
            </a:r>
            <a:r>
              <a:rPr lang="en-US" b="0" dirty="0"/>
              <a:t>| Corporate Presentation</a:t>
            </a:r>
            <a:endParaRPr lang="sv-S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885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005" y="270000"/>
            <a:ext cx="8244001" cy="432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 cap="all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450005" y="1458003"/>
            <a:ext cx="8244001" cy="303749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sv-SE"/>
              <a:t>Klicka på ikonen för att lägga till ett diagram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NCAB GROUP © </a:t>
            </a:r>
            <a:r>
              <a:rPr lang="en-US" b="0" dirty="0"/>
              <a:t>| Corporate Presentation</a:t>
            </a:r>
            <a:endParaRPr lang="sv-SE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76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NCAB GROUP © </a:t>
            </a:r>
            <a:r>
              <a:rPr lang="en-US" b="0" dirty="0"/>
              <a:t>| Corporate Presentation</a:t>
            </a:r>
            <a:endParaRPr lang="sv-SE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332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3"/>
          <p:cNvSpPr/>
          <p:nvPr/>
        </p:nvSpPr>
        <p:spPr bwMode="auto">
          <a:xfrm>
            <a:off x="5" y="0"/>
            <a:ext cx="9143999" cy="5143500"/>
          </a:xfrm>
          <a:prstGeom prst="rect">
            <a:avLst/>
          </a:prstGeo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marL="0" marR="0" lvl="0" indent="0" algn="ctr" defTabSz="34289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900" b="1" i="0" u="none" strike="noStrike" kern="0" cap="none" spc="75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000" y="648000"/>
            <a:ext cx="8244000" cy="62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00" y="1458000"/>
            <a:ext cx="8244000" cy="303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77888" marR="0" lvl="1" indent="-342892" algn="l" defTabSz="68578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Blip>
                <a:blip r:embed="rId11"/>
              </a:buBlip>
              <a:tabLst/>
              <a:defRPr/>
            </a:pPr>
            <a:r>
              <a:rPr lang="sv-SE" dirty="0"/>
              <a:t>Klicka här för att ändra format på bakgrundstexten</a:t>
            </a:r>
          </a:p>
          <a:p>
            <a:pPr lvl="2"/>
            <a:r>
              <a:rPr lang="sv-SE" dirty="0"/>
              <a:t>Nivå två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65069" y="4805737"/>
            <a:ext cx="4860000" cy="2353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75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NCAB GROUP © </a:t>
            </a:r>
            <a:r>
              <a:rPr lang="en-US" b="0" dirty="0"/>
              <a:t>| Corporate Presentation</a:t>
            </a:r>
            <a:endParaRPr lang="sv-SE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64874" y="4805737"/>
            <a:ext cx="329126" cy="2353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75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F976-6DE0-4424-8FFB-77A2DCA3C68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Picture 7">
            <a:extLst>
              <a:ext uri="{FF2B5EF4-FFF2-40B4-BE49-F238E27FC236}">
                <a16:creationId xmlns:a16="http://schemas.microsoft.com/office/drawing/2014/main" id="{CFEA4D77-D034-AA4E-BF09-8832E91C68DF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858" y="4768968"/>
            <a:ext cx="688975" cy="2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31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1" r:id="rId4"/>
    <p:sldLayoutId id="2147483669" r:id="rId5"/>
    <p:sldLayoutId id="2147483664" r:id="rId6"/>
    <p:sldLayoutId id="2147483666" r:id="rId7"/>
    <p:sldLayoutId id="2147483670" r:id="rId8"/>
    <p:sldLayoutId id="2147483667" r:id="rId9"/>
  </p:sldLayoutIdLst>
  <p:hf hdr="0" dt="0"/>
  <p:txStyles>
    <p:titleStyle>
      <a:lvl1pPr algn="l" defTabSz="685783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685783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FontTx/>
        <a:buBlip>
          <a:blip r:embed="rId11"/>
        </a:buBlip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77888" marR="0" indent="-342892" algn="l" defTabSz="685783" rtl="0" eaLnBrk="1" fontAlgn="auto" latinLnBrk="0" hangingPunct="1">
        <a:lnSpc>
          <a:spcPct val="120000"/>
        </a:lnSpc>
        <a:spcBef>
          <a:spcPts val="0"/>
        </a:spcBef>
        <a:spcAft>
          <a:spcPts val="750"/>
        </a:spcAft>
        <a:buClrTx/>
        <a:buSzTx/>
        <a:buFontTx/>
        <a:buBlip>
          <a:blip r:embed="rId11"/>
        </a:buBlip>
        <a:tabLst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7162" indent="-257168" algn="l" defTabSz="685783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Tx/>
        <a:buBlip>
          <a:blip r:embed="rId11"/>
        </a:buBlip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662159" indent="-257168" algn="l" defTabSz="685783" rtl="0" eaLnBrk="1" latinLnBrk="0" hangingPunct="1">
        <a:lnSpc>
          <a:spcPct val="120000"/>
        </a:lnSpc>
        <a:spcBef>
          <a:spcPts val="0"/>
        </a:spcBef>
        <a:spcAft>
          <a:spcPts val="525"/>
        </a:spcAft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797155" indent="-257168" algn="l" defTabSz="685783" rtl="0" eaLnBrk="1" latinLnBrk="0" hangingPunct="1">
        <a:lnSpc>
          <a:spcPct val="12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932152" indent="-257168" algn="l" defTabSz="685783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067148" indent="-257168" algn="l" defTabSz="685783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202145" indent="-257168" algn="l" defTabSz="685783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141" indent="-257168" algn="l" defTabSz="685783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3151" userDrawn="1">
          <p15:clr>
            <a:srgbClr val="F26B43"/>
          </p15:clr>
        </p15:guide>
        <p15:guide id="4" orient="horz" pos="911" userDrawn="1">
          <p15:clr>
            <a:srgbClr val="F26B43"/>
          </p15:clr>
        </p15:guide>
        <p15:guide id="5" orient="horz" pos="2993" userDrawn="1">
          <p15:clr>
            <a:srgbClr val="F26B43"/>
          </p15:clr>
        </p15:guide>
        <p15:guide id="6" pos="274" userDrawn="1">
          <p15:clr>
            <a:srgbClr val="F26B43"/>
          </p15:clr>
        </p15:guide>
        <p15:guide id="7" pos="5479" userDrawn="1">
          <p15:clr>
            <a:srgbClr val="F26B43"/>
          </p15:clr>
        </p15:guide>
        <p15:guide id="8" orient="horz" pos="401" userDrawn="1">
          <p15:clr>
            <a:srgbClr val="F26B43"/>
          </p15:clr>
        </p15:guide>
        <p15:guide id="9" orient="horz" pos="803" userDrawn="1">
          <p15:clr>
            <a:srgbClr val="F26B43"/>
          </p15:clr>
        </p15:guide>
        <p15:guide id="10" pos="33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3"/>
          <p:cNvSpPr/>
          <p:nvPr/>
        </p:nvSpPr>
        <p:spPr bwMode="auto">
          <a:xfrm>
            <a:off x="6" y="0"/>
            <a:ext cx="9143999" cy="5143500"/>
          </a:xfrm>
          <a:prstGeom prst="rect">
            <a:avLst/>
          </a:prstGeo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342884" fontAlgn="base">
              <a:spcBef>
                <a:spcPct val="0"/>
              </a:spcBef>
              <a:spcAft>
                <a:spcPct val="0"/>
              </a:spcAft>
              <a:defRPr/>
            </a:pPr>
            <a:endParaRPr lang="sv-SE" sz="900" b="1" kern="0" spc="75" dirty="0" err="1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000" y="648000"/>
            <a:ext cx="8244000" cy="62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00" y="1458000"/>
            <a:ext cx="8244000" cy="329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34000" y="4805737"/>
            <a:ext cx="4860000" cy="2353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75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NCAB GROUP ©  | October 2018</a:t>
            </a:r>
            <a:endParaRPr lang="sv-SE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3805" y="4805737"/>
            <a:ext cx="329126" cy="2353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75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7">
            <a:extLst>
              <a:ext uri="{FF2B5EF4-FFF2-40B4-BE49-F238E27FC236}">
                <a16:creationId xmlns:a16="http://schemas.microsoft.com/office/drawing/2014/main" id="{CFEA4D77-D034-AA4E-BF09-8832E91C68DF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859" y="4768969"/>
            <a:ext cx="688975" cy="2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0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dt="0"/>
  <p:txStyles>
    <p:titleStyle>
      <a:lvl1pPr algn="l" defTabSz="685766" rtl="0" eaLnBrk="1" latinLnBrk="0" hangingPunct="1">
        <a:lnSpc>
          <a:spcPct val="100000"/>
        </a:lnSpc>
        <a:spcBef>
          <a:spcPct val="0"/>
        </a:spcBef>
        <a:buNone/>
        <a:defRPr sz="195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884" indent="-342884" algn="l" defTabSz="685766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77876" indent="-342884" algn="l" defTabSz="685766" rtl="0" eaLnBrk="1" latinLnBrk="0" hangingPunct="1">
        <a:lnSpc>
          <a:spcPct val="12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21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7149" indent="-257162" algn="l" defTabSz="685766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662143" indent="-257162" algn="l" defTabSz="685766" rtl="0" eaLnBrk="1" latinLnBrk="0" hangingPunct="1">
        <a:lnSpc>
          <a:spcPct val="120000"/>
        </a:lnSpc>
        <a:spcBef>
          <a:spcPts val="0"/>
        </a:spcBef>
        <a:spcAft>
          <a:spcPts val="525"/>
        </a:spcAft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797135" indent="-257162" algn="l" defTabSz="685766" rtl="0" eaLnBrk="1" latinLnBrk="0" hangingPunct="1">
        <a:lnSpc>
          <a:spcPct val="12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932129" indent="-257162" algn="l" defTabSz="685766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067121" indent="-257162" algn="l" defTabSz="685766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202115" indent="-257162" algn="l" defTabSz="685766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108" indent="-257162" algn="l" defTabSz="685766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3151">
          <p15:clr>
            <a:srgbClr val="F26B43"/>
          </p15:clr>
        </p15:guide>
        <p15:guide id="4" orient="horz" pos="911">
          <p15:clr>
            <a:srgbClr val="F26B43"/>
          </p15:clr>
        </p15:guide>
        <p15:guide id="5" orient="horz" pos="2993">
          <p15:clr>
            <a:srgbClr val="F26B43"/>
          </p15:clr>
        </p15:guide>
        <p15:guide id="6" pos="274">
          <p15:clr>
            <a:srgbClr val="F26B43"/>
          </p15:clr>
        </p15:guide>
        <p15:guide id="7" pos="5479">
          <p15:clr>
            <a:srgbClr val="F26B43"/>
          </p15:clr>
        </p15:guide>
        <p15:guide id="8" orient="horz" pos="401">
          <p15:clr>
            <a:srgbClr val="F26B43"/>
          </p15:clr>
        </p15:guide>
        <p15:guide id="9" orient="horz" pos="803">
          <p15:clr>
            <a:srgbClr val="F26B43"/>
          </p15:clr>
        </p15:guide>
        <p15:guide id="10" pos="3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symahr.net/ncab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sosceles Triangle 118"/>
          <p:cNvSpPr/>
          <p:nvPr/>
        </p:nvSpPr>
        <p:spPr>
          <a:xfrm rot="2463209">
            <a:off x="7083430" y="-487045"/>
            <a:ext cx="2546325" cy="1494330"/>
          </a:xfrm>
          <a:custGeom>
            <a:avLst/>
            <a:gdLst>
              <a:gd name="connsiteX0" fmla="*/ 0 w 2496538"/>
              <a:gd name="connsiteY0" fmla="*/ 1741512 h 1741512"/>
              <a:gd name="connsiteX1" fmla="*/ 2037325 w 2496538"/>
              <a:gd name="connsiteY1" fmla="*/ 0 h 1741512"/>
              <a:gd name="connsiteX2" fmla="*/ 2496538 w 2496538"/>
              <a:gd name="connsiteY2" fmla="*/ 1741512 h 1741512"/>
              <a:gd name="connsiteX3" fmla="*/ 0 w 2496538"/>
              <a:gd name="connsiteY3" fmla="*/ 1741512 h 1741512"/>
              <a:gd name="connsiteX0" fmla="*/ 0 w 2755341"/>
              <a:gd name="connsiteY0" fmla="*/ 1741512 h 1741512"/>
              <a:gd name="connsiteX1" fmla="*/ 2037325 w 2755341"/>
              <a:gd name="connsiteY1" fmla="*/ 0 h 1741512"/>
              <a:gd name="connsiteX2" fmla="*/ 2755341 w 2755341"/>
              <a:gd name="connsiteY2" fmla="*/ 864580 h 1741512"/>
              <a:gd name="connsiteX3" fmla="*/ 0 w 2755341"/>
              <a:gd name="connsiteY3" fmla="*/ 1741512 h 1741512"/>
              <a:gd name="connsiteX0" fmla="*/ 0 w 2891119"/>
              <a:gd name="connsiteY0" fmla="*/ 1741512 h 1741512"/>
              <a:gd name="connsiteX1" fmla="*/ 2037325 w 2891119"/>
              <a:gd name="connsiteY1" fmla="*/ 0 h 1741512"/>
              <a:gd name="connsiteX2" fmla="*/ 2891119 w 2891119"/>
              <a:gd name="connsiteY2" fmla="*/ 999702 h 1741512"/>
              <a:gd name="connsiteX3" fmla="*/ 0 w 2891119"/>
              <a:gd name="connsiteY3" fmla="*/ 1741512 h 1741512"/>
              <a:gd name="connsiteX0" fmla="*/ 0 w 2672503"/>
              <a:gd name="connsiteY0" fmla="*/ 1587310 h 1587310"/>
              <a:gd name="connsiteX1" fmla="*/ 1818709 w 2672503"/>
              <a:gd name="connsiteY1" fmla="*/ 0 h 1587310"/>
              <a:gd name="connsiteX2" fmla="*/ 2672503 w 2672503"/>
              <a:gd name="connsiteY2" fmla="*/ 999702 h 1587310"/>
              <a:gd name="connsiteX3" fmla="*/ 0 w 2672503"/>
              <a:gd name="connsiteY3" fmla="*/ 1587310 h 1587310"/>
              <a:gd name="connsiteX0" fmla="*/ 0 w 2555477"/>
              <a:gd name="connsiteY0" fmla="*/ 1503487 h 1503487"/>
              <a:gd name="connsiteX1" fmla="*/ 1701683 w 2555477"/>
              <a:gd name="connsiteY1" fmla="*/ 0 h 1503487"/>
              <a:gd name="connsiteX2" fmla="*/ 2555477 w 2555477"/>
              <a:gd name="connsiteY2" fmla="*/ 999702 h 1503487"/>
              <a:gd name="connsiteX3" fmla="*/ 0 w 2555477"/>
              <a:gd name="connsiteY3" fmla="*/ 1503487 h 150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477" h="1503487">
                <a:moveTo>
                  <a:pt x="0" y="1503487"/>
                </a:moveTo>
                <a:lnTo>
                  <a:pt x="1701683" y="0"/>
                </a:lnTo>
                <a:lnTo>
                  <a:pt x="2555477" y="999702"/>
                </a:lnTo>
                <a:lnTo>
                  <a:pt x="0" y="15034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 rot="1706214">
            <a:off x="7440443" y="279505"/>
            <a:ext cx="2007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 just </a:t>
            </a:r>
            <a:r>
              <a:rPr kumimoji="0" lang="sv-S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learning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b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but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doing</a:t>
            </a:r>
            <a:endParaRPr kumimoji="0" lang="sv-SE" sz="1200" b="1" i="0" u="none" strike="noStrike" kern="1200" cap="none" spc="0" normalizeH="0" baseline="0" noProof="0" dirty="0">
              <a:ln>
                <a:noFill/>
              </a:ln>
              <a:solidFill>
                <a:srgbClr val="D53D2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0" name="Pictur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5351">
            <a:off x="8552892" y="96061"/>
            <a:ext cx="496045" cy="377177"/>
          </a:xfrm>
          <a:prstGeom prst="rect">
            <a:avLst/>
          </a:prstGeom>
        </p:spPr>
      </p:pic>
      <p:cxnSp>
        <p:nvCxnSpPr>
          <p:cNvPr id="4" name="Straight Connector 3"/>
          <p:cNvCxnSpPr>
            <a:cxnSpLocks/>
          </p:cNvCxnSpPr>
          <p:nvPr/>
        </p:nvCxnSpPr>
        <p:spPr>
          <a:xfrm>
            <a:off x="579565" y="2582597"/>
            <a:ext cx="8297735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05420" y="1996719"/>
            <a:ext cx="817740" cy="215986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OCTOBER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23161" y="1996719"/>
            <a:ext cx="1278424" cy="215986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NOVEMBER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61467" y="1996719"/>
            <a:ext cx="645967" cy="215986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DECEMBER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77146" y="1996719"/>
            <a:ext cx="680758" cy="215986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JANUARY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95006" y="1996719"/>
            <a:ext cx="1268980" cy="215986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MARCH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63986" y="1996719"/>
            <a:ext cx="645968" cy="215986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APRIL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09953" y="1996719"/>
            <a:ext cx="1268979" cy="215986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MAY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678932" y="1996719"/>
            <a:ext cx="637102" cy="215986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JUNE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Flowchart: Connector 70"/>
          <p:cNvSpPr/>
          <p:nvPr/>
        </p:nvSpPr>
        <p:spPr>
          <a:xfrm>
            <a:off x="505420" y="2440902"/>
            <a:ext cx="273600" cy="273600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6" name="Rectangle 115"/>
          <p:cNvSpPr/>
          <p:nvPr/>
        </p:nvSpPr>
        <p:spPr>
          <a:xfrm>
            <a:off x="3857903" y="1996719"/>
            <a:ext cx="637104" cy="215986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FEBRUARY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60103A-F465-4D76-8FE6-8FC339323157}"/>
              </a:ext>
            </a:extLst>
          </p:cNvPr>
          <p:cNvGrpSpPr/>
          <p:nvPr/>
        </p:nvGrpSpPr>
        <p:grpSpPr>
          <a:xfrm>
            <a:off x="805575" y="2440902"/>
            <a:ext cx="303923" cy="273600"/>
            <a:chOff x="870967" y="2448912"/>
            <a:chExt cx="303923" cy="273600"/>
          </a:xfrm>
        </p:grpSpPr>
        <p:sp>
          <p:nvSpPr>
            <p:cNvPr id="16" name="Flowchart: Connector 15"/>
            <p:cNvSpPr/>
            <p:nvPr/>
          </p:nvSpPr>
          <p:spPr>
            <a:xfrm>
              <a:off x="886128" y="2448912"/>
              <a:ext cx="273600" cy="273600"/>
            </a:xfrm>
            <a:prstGeom prst="flowChartConnector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70967" y="2487359"/>
              <a:ext cx="30392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27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CCD75AE-0BDB-4951-903F-ABD74ACB7846}"/>
              </a:ext>
            </a:extLst>
          </p:cNvPr>
          <p:cNvGrpSpPr/>
          <p:nvPr/>
        </p:nvGrpSpPr>
        <p:grpSpPr>
          <a:xfrm>
            <a:off x="1436208" y="2440902"/>
            <a:ext cx="318091" cy="273600"/>
            <a:chOff x="1460973" y="2449036"/>
            <a:chExt cx="318091" cy="273600"/>
          </a:xfrm>
        </p:grpSpPr>
        <p:sp>
          <p:nvSpPr>
            <p:cNvPr id="32" name="Oval 31"/>
            <p:cNvSpPr/>
            <p:nvPr/>
          </p:nvSpPr>
          <p:spPr>
            <a:xfrm>
              <a:off x="1481424" y="2449036"/>
              <a:ext cx="273600" cy="2736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TextBox 49"/>
            <p:cNvSpPr txBox="1"/>
            <p:nvPr/>
          </p:nvSpPr>
          <p:spPr>
            <a:xfrm>
              <a:off x="1460973" y="2483730"/>
              <a:ext cx="31809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10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67ED9C7-3EC7-42D7-95CE-18D55F7C79F7}"/>
              </a:ext>
            </a:extLst>
          </p:cNvPr>
          <p:cNvGrpSpPr/>
          <p:nvPr/>
        </p:nvGrpSpPr>
        <p:grpSpPr>
          <a:xfrm>
            <a:off x="2081009" y="2440902"/>
            <a:ext cx="318091" cy="273600"/>
            <a:chOff x="2110069" y="2449036"/>
            <a:chExt cx="318091" cy="273600"/>
          </a:xfrm>
        </p:grpSpPr>
        <p:sp>
          <p:nvSpPr>
            <p:cNvPr id="35" name="Oval 34"/>
            <p:cNvSpPr/>
            <p:nvPr/>
          </p:nvSpPr>
          <p:spPr>
            <a:xfrm>
              <a:off x="2130026" y="2449036"/>
              <a:ext cx="273600" cy="2736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TextBox 51"/>
            <p:cNvSpPr txBox="1"/>
            <p:nvPr/>
          </p:nvSpPr>
          <p:spPr>
            <a:xfrm>
              <a:off x="2110069" y="2489173"/>
              <a:ext cx="31809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24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4C68E4B-5BCC-496A-BC55-FE68BC2259C5}"/>
              </a:ext>
            </a:extLst>
          </p:cNvPr>
          <p:cNvGrpSpPr/>
          <p:nvPr/>
        </p:nvGrpSpPr>
        <p:grpSpPr>
          <a:xfrm>
            <a:off x="2725810" y="2440902"/>
            <a:ext cx="318091" cy="273600"/>
            <a:chOff x="2764838" y="2449036"/>
            <a:chExt cx="318091" cy="273600"/>
          </a:xfrm>
        </p:grpSpPr>
        <p:sp>
          <p:nvSpPr>
            <p:cNvPr id="37" name="Oval 36"/>
            <p:cNvSpPr/>
            <p:nvPr/>
          </p:nvSpPr>
          <p:spPr>
            <a:xfrm>
              <a:off x="2786791" y="2449036"/>
              <a:ext cx="273600" cy="2736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TextBox 53"/>
            <p:cNvSpPr txBox="1"/>
            <p:nvPr/>
          </p:nvSpPr>
          <p:spPr>
            <a:xfrm>
              <a:off x="2764838" y="2489173"/>
              <a:ext cx="31809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8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F24F987-27D9-4280-BD6A-CF519BC9340B}"/>
              </a:ext>
            </a:extLst>
          </p:cNvPr>
          <p:cNvGrpSpPr/>
          <p:nvPr/>
        </p:nvGrpSpPr>
        <p:grpSpPr>
          <a:xfrm>
            <a:off x="3370611" y="2440902"/>
            <a:ext cx="318091" cy="273600"/>
            <a:chOff x="3395481" y="2449036"/>
            <a:chExt cx="318091" cy="273600"/>
          </a:xfrm>
        </p:grpSpPr>
        <p:sp>
          <p:nvSpPr>
            <p:cNvPr id="39" name="Oval 38"/>
            <p:cNvSpPr/>
            <p:nvPr/>
          </p:nvSpPr>
          <p:spPr>
            <a:xfrm>
              <a:off x="3418436" y="2449036"/>
              <a:ext cx="273600" cy="2736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TextBox 55"/>
            <p:cNvSpPr txBox="1"/>
            <p:nvPr/>
          </p:nvSpPr>
          <p:spPr>
            <a:xfrm>
              <a:off x="3395481" y="2489173"/>
              <a:ext cx="31809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12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3E9B6F-8974-47CA-A31B-96EA034A5976}"/>
              </a:ext>
            </a:extLst>
          </p:cNvPr>
          <p:cNvGrpSpPr/>
          <p:nvPr/>
        </p:nvGrpSpPr>
        <p:grpSpPr>
          <a:xfrm>
            <a:off x="4015412" y="2440902"/>
            <a:ext cx="318091" cy="273600"/>
            <a:chOff x="3998600" y="2449036"/>
            <a:chExt cx="318091" cy="273600"/>
          </a:xfrm>
        </p:grpSpPr>
        <p:sp>
          <p:nvSpPr>
            <p:cNvPr id="41" name="Oval 40"/>
            <p:cNvSpPr/>
            <p:nvPr/>
          </p:nvSpPr>
          <p:spPr>
            <a:xfrm>
              <a:off x="4015005" y="2449036"/>
              <a:ext cx="273600" cy="2736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TextBox 56"/>
            <p:cNvSpPr txBox="1"/>
            <p:nvPr/>
          </p:nvSpPr>
          <p:spPr>
            <a:xfrm>
              <a:off x="3998600" y="2485193"/>
              <a:ext cx="31809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9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EB98EDC-E299-4007-B29B-85EC64823745}"/>
              </a:ext>
            </a:extLst>
          </p:cNvPr>
          <p:cNvGrpSpPr/>
          <p:nvPr/>
        </p:nvGrpSpPr>
        <p:grpSpPr>
          <a:xfrm>
            <a:off x="4660213" y="2440902"/>
            <a:ext cx="309421" cy="273600"/>
            <a:chOff x="4590932" y="2449036"/>
            <a:chExt cx="309421" cy="273600"/>
          </a:xfrm>
        </p:grpSpPr>
        <p:sp>
          <p:nvSpPr>
            <p:cNvPr id="43" name="Oval 42"/>
            <p:cNvSpPr/>
            <p:nvPr/>
          </p:nvSpPr>
          <p:spPr>
            <a:xfrm>
              <a:off x="4607952" y="2449036"/>
              <a:ext cx="273600" cy="2736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TextBox 57"/>
            <p:cNvSpPr txBox="1"/>
            <p:nvPr/>
          </p:nvSpPr>
          <p:spPr>
            <a:xfrm>
              <a:off x="4590932" y="2492512"/>
              <a:ext cx="30942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8C29BBD-2E98-4369-928C-B28E464D304E}"/>
              </a:ext>
            </a:extLst>
          </p:cNvPr>
          <p:cNvGrpSpPr/>
          <p:nvPr/>
        </p:nvGrpSpPr>
        <p:grpSpPr>
          <a:xfrm>
            <a:off x="5296344" y="2440902"/>
            <a:ext cx="309421" cy="273600"/>
            <a:chOff x="5184444" y="2449036"/>
            <a:chExt cx="309421" cy="273600"/>
          </a:xfrm>
        </p:grpSpPr>
        <p:sp>
          <p:nvSpPr>
            <p:cNvPr id="45" name="Oval 44"/>
            <p:cNvSpPr/>
            <p:nvPr/>
          </p:nvSpPr>
          <p:spPr>
            <a:xfrm>
              <a:off x="5194765" y="2449036"/>
              <a:ext cx="273600" cy="2736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TextBox 58"/>
            <p:cNvSpPr txBox="1"/>
            <p:nvPr/>
          </p:nvSpPr>
          <p:spPr>
            <a:xfrm>
              <a:off x="5184444" y="2489522"/>
              <a:ext cx="30942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23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02E595-460B-4EB1-9B48-74E66DA0C6FE}"/>
              </a:ext>
            </a:extLst>
          </p:cNvPr>
          <p:cNvGrpSpPr/>
          <p:nvPr/>
        </p:nvGrpSpPr>
        <p:grpSpPr>
          <a:xfrm>
            <a:off x="5932475" y="2440902"/>
            <a:ext cx="309421" cy="273600"/>
            <a:chOff x="5757300" y="2449036"/>
            <a:chExt cx="309421" cy="273600"/>
          </a:xfrm>
        </p:grpSpPr>
        <p:sp>
          <p:nvSpPr>
            <p:cNvPr id="47" name="Oval 46"/>
            <p:cNvSpPr/>
            <p:nvPr/>
          </p:nvSpPr>
          <p:spPr>
            <a:xfrm>
              <a:off x="5775207" y="2449036"/>
              <a:ext cx="273600" cy="2736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TextBox 59"/>
            <p:cNvSpPr txBox="1"/>
            <p:nvPr/>
          </p:nvSpPr>
          <p:spPr>
            <a:xfrm>
              <a:off x="5757300" y="2489173"/>
              <a:ext cx="30942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13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9D64175-3C95-4B81-B865-832E2CE52226}"/>
              </a:ext>
            </a:extLst>
          </p:cNvPr>
          <p:cNvGrpSpPr/>
          <p:nvPr/>
        </p:nvGrpSpPr>
        <p:grpSpPr>
          <a:xfrm>
            <a:off x="6568606" y="2440902"/>
            <a:ext cx="309421" cy="273600"/>
            <a:chOff x="6345554" y="2449036"/>
            <a:chExt cx="309421" cy="273600"/>
          </a:xfrm>
        </p:grpSpPr>
        <p:sp>
          <p:nvSpPr>
            <p:cNvPr id="49" name="Oval 48"/>
            <p:cNvSpPr/>
            <p:nvPr/>
          </p:nvSpPr>
          <p:spPr>
            <a:xfrm>
              <a:off x="6360001" y="2449036"/>
              <a:ext cx="273600" cy="2736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TextBox 60"/>
            <p:cNvSpPr txBox="1"/>
            <p:nvPr/>
          </p:nvSpPr>
          <p:spPr>
            <a:xfrm>
              <a:off x="6345554" y="2483730"/>
              <a:ext cx="30942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4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61131B9-9004-45E6-AF6B-6D79A1EEC5CB}"/>
              </a:ext>
            </a:extLst>
          </p:cNvPr>
          <p:cNvGrpSpPr/>
          <p:nvPr/>
        </p:nvGrpSpPr>
        <p:grpSpPr>
          <a:xfrm>
            <a:off x="7204737" y="2440902"/>
            <a:ext cx="309421" cy="273600"/>
            <a:chOff x="6934791" y="2449036"/>
            <a:chExt cx="309421" cy="273600"/>
          </a:xfrm>
        </p:grpSpPr>
        <p:sp>
          <p:nvSpPr>
            <p:cNvPr id="51" name="Oval 50"/>
            <p:cNvSpPr/>
            <p:nvPr/>
          </p:nvSpPr>
          <p:spPr>
            <a:xfrm>
              <a:off x="6947185" y="2449036"/>
              <a:ext cx="273600" cy="2736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TextBox 61"/>
            <p:cNvSpPr txBox="1"/>
            <p:nvPr/>
          </p:nvSpPr>
          <p:spPr>
            <a:xfrm>
              <a:off x="6934791" y="2483171"/>
              <a:ext cx="30942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25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35CE31A-57F6-4A36-BDBC-755E869C71C5}"/>
              </a:ext>
            </a:extLst>
          </p:cNvPr>
          <p:cNvGrpSpPr/>
          <p:nvPr/>
        </p:nvGrpSpPr>
        <p:grpSpPr>
          <a:xfrm>
            <a:off x="7840868" y="2440902"/>
            <a:ext cx="309421" cy="273600"/>
            <a:chOff x="7551686" y="2449036"/>
            <a:chExt cx="309421" cy="273600"/>
          </a:xfrm>
        </p:grpSpPr>
        <p:sp>
          <p:nvSpPr>
            <p:cNvPr id="53" name="Oval 52"/>
            <p:cNvSpPr/>
            <p:nvPr/>
          </p:nvSpPr>
          <p:spPr>
            <a:xfrm>
              <a:off x="7571526" y="2449036"/>
              <a:ext cx="273600" cy="2736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TextBox 62"/>
            <p:cNvSpPr txBox="1"/>
            <p:nvPr/>
          </p:nvSpPr>
          <p:spPr>
            <a:xfrm>
              <a:off x="7551686" y="2471680"/>
              <a:ext cx="30942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5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14-15</a:t>
              </a:r>
              <a:endPara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30BA1F3-621D-4943-B0EB-278BF6165AB8}"/>
              </a:ext>
            </a:extLst>
          </p:cNvPr>
          <p:cNvGrpSpPr/>
          <p:nvPr/>
        </p:nvGrpSpPr>
        <p:grpSpPr>
          <a:xfrm>
            <a:off x="8476999" y="2440902"/>
            <a:ext cx="309421" cy="273600"/>
            <a:chOff x="8476999" y="2448847"/>
            <a:chExt cx="309421" cy="273600"/>
          </a:xfrm>
        </p:grpSpPr>
        <p:sp>
          <p:nvSpPr>
            <p:cNvPr id="55" name="Oval 54"/>
            <p:cNvSpPr/>
            <p:nvPr/>
          </p:nvSpPr>
          <p:spPr>
            <a:xfrm>
              <a:off x="8494908" y="2448847"/>
              <a:ext cx="273600" cy="2736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TextBox 63"/>
            <p:cNvSpPr txBox="1"/>
            <p:nvPr/>
          </p:nvSpPr>
          <p:spPr>
            <a:xfrm>
              <a:off x="8476999" y="2492323"/>
              <a:ext cx="30942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6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5" name="Freeform 64"/>
          <p:cNvSpPr/>
          <p:nvPr/>
        </p:nvSpPr>
        <p:spPr>
          <a:xfrm>
            <a:off x="688108" y="2803871"/>
            <a:ext cx="558848" cy="327080"/>
          </a:xfrm>
          <a:custGeom>
            <a:avLst/>
            <a:gdLst>
              <a:gd name="connsiteX0" fmla="*/ 0 w 558848"/>
              <a:gd name="connsiteY0" fmla="*/ 0 h 1625600"/>
              <a:gd name="connsiteX1" fmla="*/ 558848 w 558848"/>
              <a:gd name="connsiteY1" fmla="*/ 0 h 1625600"/>
              <a:gd name="connsiteX2" fmla="*/ 558848 w 558848"/>
              <a:gd name="connsiteY2" fmla="*/ 1625600 h 1625600"/>
              <a:gd name="connsiteX3" fmla="*/ 0 w 558848"/>
              <a:gd name="connsiteY3" fmla="*/ 1625600 h 1625600"/>
              <a:gd name="connsiteX4" fmla="*/ 0 w 558848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48" h="1625600">
                <a:moveTo>
                  <a:pt x="0" y="0"/>
                </a:moveTo>
                <a:lnTo>
                  <a:pt x="558848" y="0"/>
                </a:lnTo>
                <a:lnTo>
                  <a:pt x="558848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784" tIns="49784" rIns="49784" bIns="4978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Start – </a:t>
            </a:r>
            <a:r>
              <a:rPr kumimoji="0" lang="sv-SE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sales</a:t>
            </a: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basics</a:t>
            </a: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1329270" y="2803872"/>
            <a:ext cx="558848" cy="323980"/>
          </a:xfrm>
          <a:custGeom>
            <a:avLst/>
            <a:gdLst>
              <a:gd name="connsiteX0" fmla="*/ 0 w 558848"/>
              <a:gd name="connsiteY0" fmla="*/ 0 h 1625600"/>
              <a:gd name="connsiteX1" fmla="*/ 558848 w 558848"/>
              <a:gd name="connsiteY1" fmla="*/ 0 h 1625600"/>
              <a:gd name="connsiteX2" fmla="*/ 558848 w 558848"/>
              <a:gd name="connsiteY2" fmla="*/ 1625600 h 1625600"/>
              <a:gd name="connsiteX3" fmla="*/ 0 w 558848"/>
              <a:gd name="connsiteY3" fmla="*/ 1625600 h 1625600"/>
              <a:gd name="connsiteX4" fmla="*/ 0 w 558848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48" h="1625600">
                <a:moveTo>
                  <a:pt x="0" y="0"/>
                </a:moveTo>
                <a:lnTo>
                  <a:pt x="558848" y="0"/>
                </a:lnTo>
                <a:lnTo>
                  <a:pt x="558848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784" tIns="49784" rIns="49784" bIns="4978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</a:t>
            </a:r>
            <a:r>
              <a:rPr kumimoji="0" lang="sv-SE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USPs</a:t>
            </a: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1955723" y="2797562"/>
            <a:ext cx="558848" cy="323980"/>
          </a:xfrm>
          <a:custGeom>
            <a:avLst/>
            <a:gdLst>
              <a:gd name="connsiteX0" fmla="*/ 0 w 558848"/>
              <a:gd name="connsiteY0" fmla="*/ 0 h 1625600"/>
              <a:gd name="connsiteX1" fmla="*/ 558848 w 558848"/>
              <a:gd name="connsiteY1" fmla="*/ 0 h 1625600"/>
              <a:gd name="connsiteX2" fmla="*/ 558848 w 558848"/>
              <a:gd name="connsiteY2" fmla="*/ 1625600 h 1625600"/>
              <a:gd name="connsiteX3" fmla="*/ 0 w 558848"/>
              <a:gd name="connsiteY3" fmla="*/ 1625600 h 1625600"/>
              <a:gd name="connsiteX4" fmla="*/ 0 w 558848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48" h="1625600">
                <a:moveTo>
                  <a:pt x="0" y="0"/>
                </a:moveTo>
                <a:lnTo>
                  <a:pt x="558848" y="0"/>
                </a:lnTo>
                <a:lnTo>
                  <a:pt x="558848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784" tIns="49784" rIns="49784" bIns="4978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3. </a:t>
            </a:r>
            <a:r>
              <a:rPr kumimoji="0" lang="sv-SE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Objection</a:t>
            </a: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handling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Freeform 68"/>
          <p:cNvSpPr/>
          <p:nvPr/>
        </p:nvSpPr>
        <p:spPr>
          <a:xfrm>
            <a:off x="4541902" y="2800453"/>
            <a:ext cx="558848" cy="323980"/>
          </a:xfrm>
          <a:custGeom>
            <a:avLst/>
            <a:gdLst>
              <a:gd name="connsiteX0" fmla="*/ 0 w 558848"/>
              <a:gd name="connsiteY0" fmla="*/ 0 h 1625600"/>
              <a:gd name="connsiteX1" fmla="*/ 558848 w 558848"/>
              <a:gd name="connsiteY1" fmla="*/ 0 h 1625600"/>
              <a:gd name="connsiteX2" fmla="*/ 558848 w 558848"/>
              <a:gd name="connsiteY2" fmla="*/ 1625600 h 1625600"/>
              <a:gd name="connsiteX3" fmla="*/ 0 w 558848"/>
              <a:gd name="connsiteY3" fmla="*/ 1625600 h 1625600"/>
              <a:gd name="connsiteX4" fmla="*/ 0 w 558848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48" h="1625600">
                <a:moveTo>
                  <a:pt x="0" y="0"/>
                </a:moveTo>
                <a:lnTo>
                  <a:pt x="558848" y="0"/>
                </a:lnTo>
                <a:lnTo>
                  <a:pt x="558848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784" tIns="49784" rIns="49784" bIns="4978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7. </a:t>
            </a:r>
            <a:r>
              <a:rPr kumimoji="0" lang="sv-SE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Validating</a:t>
            </a: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RFQs</a:t>
            </a: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&amp; SPIN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5158876" y="2800453"/>
            <a:ext cx="558848" cy="323980"/>
          </a:xfrm>
          <a:custGeom>
            <a:avLst/>
            <a:gdLst>
              <a:gd name="connsiteX0" fmla="*/ 0 w 558848"/>
              <a:gd name="connsiteY0" fmla="*/ 0 h 1625600"/>
              <a:gd name="connsiteX1" fmla="*/ 558848 w 558848"/>
              <a:gd name="connsiteY1" fmla="*/ 0 h 1625600"/>
              <a:gd name="connsiteX2" fmla="*/ 558848 w 558848"/>
              <a:gd name="connsiteY2" fmla="*/ 1625600 h 1625600"/>
              <a:gd name="connsiteX3" fmla="*/ 0 w 558848"/>
              <a:gd name="connsiteY3" fmla="*/ 1625600 h 1625600"/>
              <a:gd name="connsiteX4" fmla="*/ 0 w 558848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48" h="1625600">
                <a:moveTo>
                  <a:pt x="0" y="0"/>
                </a:moveTo>
                <a:lnTo>
                  <a:pt x="558848" y="0"/>
                </a:lnTo>
                <a:lnTo>
                  <a:pt x="558848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784" tIns="49784" rIns="49784" bIns="4978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8. </a:t>
            </a:r>
            <a:r>
              <a:rPr kumimoji="0" lang="sv-SE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Quoting</a:t>
            </a: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&amp; Gross </a:t>
            </a:r>
            <a:r>
              <a:rPr kumimoji="0" lang="sv-SE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Margin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5762606" y="2800453"/>
            <a:ext cx="649607" cy="323980"/>
          </a:xfrm>
          <a:custGeom>
            <a:avLst/>
            <a:gdLst>
              <a:gd name="connsiteX0" fmla="*/ 0 w 558848"/>
              <a:gd name="connsiteY0" fmla="*/ 0 h 1625600"/>
              <a:gd name="connsiteX1" fmla="*/ 558848 w 558848"/>
              <a:gd name="connsiteY1" fmla="*/ 0 h 1625600"/>
              <a:gd name="connsiteX2" fmla="*/ 558848 w 558848"/>
              <a:gd name="connsiteY2" fmla="*/ 1625600 h 1625600"/>
              <a:gd name="connsiteX3" fmla="*/ 0 w 558848"/>
              <a:gd name="connsiteY3" fmla="*/ 1625600 h 1625600"/>
              <a:gd name="connsiteX4" fmla="*/ 0 w 558848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48" h="1625600">
                <a:moveTo>
                  <a:pt x="0" y="0"/>
                </a:moveTo>
                <a:lnTo>
                  <a:pt x="558848" y="0"/>
                </a:lnTo>
                <a:lnTo>
                  <a:pt x="558848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784" tIns="49784" rIns="49784" bIns="4978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9. </a:t>
            </a:r>
            <a:r>
              <a:rPr kumimoji="0" lang="sv-SE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Quote</a:t>
            </a: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follow-up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Freeform 74"/>
          <p:cNvSpPr/>
          <p:nvPr/>
        </p:nvSpPr>
        <p:spPr>
          <a:xfrm>
            <a:off x="3177145" y="2803872"/>
            <a:ext cx="763660" cy="323980"/>
          </a:xfrm>
          <a:custGeom>
            <a:avLst/>
            <a:gdLst>
              <a:gd name="connsiteX0" fmla="*/ 0 w 558848"/>
              <a:gd name="connsiteY0" fmla="*/ 0 h 1625600"/>
              <a:gd name="connsiteX1" fmla="*/ 558848 w 558848"/>
              <a:gd name="connsiteY1" fmla="*/ 0 h 1625600"/>
              <a:gd name="connsiteX2" fmla="*/ 558848 w 558848"/>
              <a:gd name="connsiteY2" fmla="*/ 1625600 h 1625600"/>
              <a:gd name="connsiteX3" fmla="*/ 0 w 558848"/>
              <a:gd name="connsiteY3" fmla="*/ 1625600 h 1625600"/>
              <a:gd name="connsiteX4" fmla="*/ 0 w 558848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48" h="1625600">
                <a:moveTo>
                  <a:pt x="0" y="0"/>
                </a:moveTo>
                <a:lnTo>
                  <a:pt x="558848" y="0"/>
                </a:lnTo>
                <a:lnTo>
                  <a:pt x="558848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784" tIns="49784" rIns="49784" bIns="4978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5. </a:t>
            </a:r>
            <a:r>
              <a:rPr kumimoji="0" lang="sv-SE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Negotiation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Freeform 75"/>
          <p:cNvSpPr/>
          <p:nvPr/>
        </p:nvSpPr>
        <p:spPr>
          <a:xfrm>
            <a:off x="6401084" y="2800453"/>
            <a:ext cx="625618" cy="323980"/>
          </a:xfrm>
          <a:custGeom>
            <a:avLst/>
            <a:gdLst>
              <a:gd name="connsiteX0" fmla="*/ 0 w 558848"/>
              <a:gd name="connsiteY0" fmla="*/ 0 h 1625600"/>
              <a:gd name="connsiteX1" fmla="*/ 558848 w 558848"/>
              <a:gd name="connsiteY1" fmla="*/ 0 h 1625600"/>
              <a:gd name="connsiteX2" fmla="*/ 558848 w 558848"/>
              <a:gd name="connsiteY2" fmla="*/ 1625600 h 1625600"/>
              <a:gd name="connsiteX3" fmla="*/ 0 w 558848"/>
              <a:gd name="connsiteY3" fmla="*/ 1625600 h 1625600"/>
              <a:gd name="connsiteX4" fmla="*/ 0 w 558848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48" h="1625600">
                <a:moveTo>
                  <a:pt x="0" y="0"/>
                </a:moveTo>
                <a:lnTo>
                  <a:pt x="558848" y="0"/>
                </a:lnTo>
                <a:lnTo>
                  <a:pt x="558848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784" tIns="49784" rIns="49784" bIns="4978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10. </a:t>
            </a:r>
            <a:r>
              <a:rPr kumimoji="0" lang="sv-SE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Strategic</a:t>
            </a: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business </a:t>
            </a:r>
            <a:r>
              <a:rPr kumimoji="0" lang="sv-SE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intelligence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2589963" y="2806971"/>
            <a:ext cx="647820" cy="323980"/>
          </a:xfrm>
          <a:custGeom>
            <a:avLst/>
            <a:gdLst>
              <a:gd name="connsiteX0" fmla="*/ 0 w 558848"/>
              <a:gd name="connsiteY0" fmla="*/ 0 h 1625600"/>
              <a:gd name="connsiteX1" fmla="*/ 558848 w 558848"/>
              <a:gd name="connsiteY1" fmla="*/ 0 h 1625600"/>
              <a:gd name="connsiteX2" fmla="*/ 558848 w 558848"/>
              <a:gd name="connsiteY2" fmla="*/ 1625600 h 1625600"/>
              <a:gd name="connsiteX3" fmla="*/ 0 w 558848"/>
              <a:gd name="connsiteY3" fmla="*/ 1625600 h 1625600"/>
              <a:gd name="connsiteX4" fmla="*/ 0 w 558848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48" h="1625600">
                <a:moveTo>
                  <a:pt x="0" y="0"/>
                </a:moveTo>
                <a:lnTo>
                  <a:pt x="558848" y="0"/>
                </a:lnTo>
                <a:lnTo>
                  <a:pt x="558848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784" tIns="49784" rIns="49784" bIns="4978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4. 3 Ps</a:t>
            </a:r>
            <a:b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 Time mgmt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7057967" y="2800453"/>
            <a:ext cx="573047" cy="323980"/>
          </a:xfrm>
          <a:custGeom>
            <a:avLst/>
            <a:gdLst>
              <a:gd name="connsiteX0" fmla="*/ 0 w 558848"/>
              <a:gd name="connsiteY0" fmla="*/ 0 h 1625600"/>
              <a:gd name="connsiteX1" fmla="*/ 558848 w 558848"/>
              <a:gd name="connsiteY1" fmla="*/ 0 h 1625600"/>
              <a:gd name="connsiteX2" fmla="*/ 558848 w 558848"/>
              <a:gd name="connsiteY2" fmla="*/ 1625600 h 1625600"/>
              <a:gd name="connsiteX3" fmla="*/ 0 w 558848"/>
              <a:gd name="connsiteY3" fmla="*/ 1625600 h 1625600"/>
              <a:gd name="connsiteX4" fmla="*/ 0 w 558848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48" h="1625600">
                <a:moveTo>
                  <a:pt x="0" y="0"/>
                </a:moveTo>
                <a:lnTo>
                  <a:pt x="558848" y="0"/>
                </a:lnTo>
                <a:lnTo>
                  <a:pt x="558848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784" tIns="49784" rIns="49784" bIns="4978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11. </a:t>
            </a:r>
            <a:r>
              <a:rPr kumimoji="0" lang="sv-SE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Complaint</a:t>
            </a: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handling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7679290" y="2803872"/>
            <a:ext cx="687860" cy="323980"/>
          </a:xfrm>
          <a:custGeom>
            <a:avLst/>
            <a:gdLst>
              <a:gd name="connsiteX0" fmla="*/ 0 w 558848"/>
              <a:gd name="connsiteY0" fmla="*/ 0 h 1625600"/>
              <a:gd name="connsiteX1" fmla="*/ 558848 w 558848"/>
              <a:gd name="connsiteY1" fmla="*/ 0 h 1625600"/>
              <a:gd name="connsiteX2" fmla="*/ 558848 w 558848"/>
              <a:gd name="connsiteY2" fmla="*/ 1625600 h 1625600"/>
              <a:gd name="connsiteX3" fmla="*/ 0 w 558848"/>
              <a:gd name="connsiteY3" fmla="*/ 1625600 h 1625600"/>
              <a:gd name="connsiteX4" fmla="*/ 0 w 558848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48" h="1625600">
                <a:moveTo>
                  <a:pt x="0" y="0"/>
                </a:moveTo>
                <a:lnTo>
                  <a:pt x="558848" y="0"/>
                </a:lnTo>
                <a:lnTo>
                  <a:pt x="558848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784" tIns="49784" rIns="49784" bIns="4978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12. Workshop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D53D2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8269503" y="2800453"/>
            <a:ext cx="654834" cy="323980"/>
          </a:xfrm>
          <a:custGeom>
            <a:avLst/>
            <a:gdLst>
              <a:gd name="connsiteX0" fmla="*/ 0 w 558848"/>
              <a:gd name="connsiteY0" fmla="*/ 0 h 1625600"/>
              <a:gd name="connsiteX1" fmla="*/ 558848 w 558848"/>
              <a:gd name="connsiteY1" fmla="*/ 0 h 1625600"/>
              <a:gd name="connsiteX2" fmla="*/ 558848 w 558848"/>
              <a:gd name="connsiteY2" fmla="*/ 1625600 h 1625600"/>
              <a:gd name="connsiteX3" fmla="*/ 0 w 558848"/>
              <a:gd name="connsiteY3" fmla="*/ 1625600 h 1625600"/>
              <a:gd name="connsiteX4" fmla="*/ 0 w 558848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48" h="1625600">
                <a:moveTo>
                  <a:pt x="0" y="0"/>
                </a:moveTo>
                <a:lnTo>
                  <a:pt x="558848" y="0"/>
                </a:lnTo>
                <a:lnTo>
                  <a:pt x="558848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784" tIns="49784" rIns="49784" bIns="4978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13. </a:t>
            </a:r>
            <a:r>
              <a:rPr kumimoji="0" lang="sv-SE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Follow-up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8572" y="2801716"/>
            <a:ext cx="71526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6. How to pick</a:t>
            </a:r>
            <a:br>
              <a:rPr kumimoji="0" lang="en-US" sz="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right factory</a:t>
            </a:r>
          </a:p>
        </p:txBody>
      </p:sp>
      <p:sp>
        <p:nvSpPr>
          <p:cNvPr id="84" name="Rectangle 83"/>
          <p:cNvSpPr/>
          <p:nvPr/>
        </p:nvSpPr>
        <p:spPr>
          <a:xfrm>
            <a:off x="8316034" y="1996719"/>
            <a:ext cx="561266" cy="215986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JULY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0" name="Freeform 69">
            <a:extLst>
              <a:ext uri="{FF2B5EF4-FFF2-40B4-BE49-F238E27FC236}">
                <a16:creationId xmlns:a16="http://schemas.microsoft.com/office/drawing/2014/main" id="{8D76B28F-3775-4F04-969B-E50902247408}"/>
              </a:ext>
            </a:extLst>
          </p:cNvPr>
          <p:cNvSpPr/>
          <p:nvPr/>
        </p:nvSpPr>
        <p:spPr>
          <a:xfrm>
            <a:off x="960119" y="3524782"/>
            <a:ext cx="1588359" cy="210522"/>
          </a:xfrm>
          <a:custGeom>
            <a:avLst/>
            <a:gdLst>
              <a:gd name="connsiteX0" fmla="*/ 0 w 558848"/>
              <a:gd name="connsiteY0" fmla="*/ 0 h 1625600"/>
              <a:gd name="connsiteX1" fmla="*/ 558848 w 558848"/>
              <a:gd name="connsiteY1" fmla="*/ 0 h 1625600"/>
              <a:gd name="connsiteX2" fmla="*/ 558848 w 558848"/>
              <a:gd name="connsiteY2" fmla="*/ 1625600 h 1625600"/>
              <a:gd name="connsiteX3" fmla="*/ 0 w 558848"/>
              <a:gd name="connsiteY3" fmla="*/ 1625600 h 1625600"/>
              <a:gd name="connsiteX4" fmla="*/ 0 w 558848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48" h="1625600">
                <a:moveTo>
                  <a:pt x="0" y="0"/>
                </a:moveTo>
                <a:lnTo>
                  <a:pt x="558848" y="0"/>
                </a:lnTo>
                <a:lnTo>
                  <a:pt x="558848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784" tIns="49784" rIns="49784" bIns="49784" numCol="1" spcCol="1270" anchor="b" anchorCtr="0">
            <a:noAutofit/>
          </a:bodyPr>
          <a:lstStyle/>
          <a:p>
            <a:pPr marL="0" marR="0" lvl="0" indent="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Self-study &amp; SMART-goals 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" name="Flowchart: Connector 102">
            <a:extLst>
              <a:ext uri="{FF2B5EF4-FFF2-40B4-BE49-F238E27FC236}">
                <a16:creationId xmlns:a16="http://schemas.microsoft.com/office/drawing/2014/main" id="{3259B409-B5AF-410F-BE08-44AC193E838B}"/>
              </a:ext>
            </a:extLst>
          </p:cNvPr>
          <p:cNvSpPr/>
          <p:nvPr/>
        </p:nvSpPr>
        <p:spPr>
          <a:xfrm>
            <a:off x="618579" y="3827388"/>
            <a:ext cx="273600" cy="273600"/>
          </a:xfrm>
          <a:prstGeom prst="flowChartConnector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5" name="Freeform 112">
            <a:extLst>
              <a:ext uri="{FF2B5EF4-FFF2-40B4-BE49-F238E27FC236}">
                <a16:creationId xmlns:a16="http://schemas.microsoft.com/office/drawing/2014/main" id="{F8F78DFB-B03D-4203-8A04-2D0EE806305B}"/>
              </a:ext>
            </a:extLst>
          </p:cNvPr>
          <p:cNvSpPr/>
          <p:nvPr/>
        </p:nvSpPr>
        <p:spPr>
          <a:xfrm>
            <a:off x="960119" y="3866877"/>
            <a:ext cx="1533355" cy="210522"/>
          </a:xfrm>
          <a:custGeom>
            <a:avLst/>
            <a:gdLst>
              <a:gd name="connsiteX0" fmla="*/ 0 w 558848"/>
              <a:gd name="connsiteY0" fmla="*/ 0 h 1625600"/>
              <a:gd name="connsiteX1" fmla="*/ 558848 w 558848"/>
              <a:gd name="connsiteY1" fmla="*/ 0 h 1625600"/>
              <a:gd name="connsiteX2" fmla="*/ 558848 w 558848"/>
              <a:gd name="connsiteY2" fmla="*/ 1625600 h 1625600"/>
              <a:gd name="connsiteX3" fmla="*/ 0 w 558848"/>
              <a:gd name="connsiteY3" fmla="*/ 1625600 h 1625600"/>
              <a:gd name="connsiteX4" fmla="*/ 0 w 558848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48" h="1625600">
                <a:moveTo>
                  <a:pt x="0" y="0"/>
                </a:moveTo>
                <a:lnTo>
                  <a:pt x="558848" y="0"/>
                </a:lnTo>
                <a:lnTo>
                  <a:pt x="558848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784" tIns="49784" rIns="49784" bIns="49784" numCol="1" spcCol="1270" anchor="b" anchorCtr="0">
            <a:noAutofit/>
          </a:bodyPr>
          <a:lstStyle/>
          <a:p>
            <a:pPr marL="0" marR="0" lvl="0" indent="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Online </a:t>
            </a:r>
            <a:r>
              <a:rPr kumimoji="0" lang="sv-SE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Clinics</a:t>
            </a:r>
            <a:r>
              <a:rPr kumimoji="0" lang="sv-SE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68168A78-35F8-405A-AD8F-A5CB4FAAA28D}"/>
              </a:ext>
            </a:extLst>
          </p:cNvPr>
          <p:cNvSpPr/>
          <p:nvPr/>
        </p:nvSpPr>
        <p:spPr>
          <a:xfrm>
            <a:off x="618579" y="4203396"/>
            <a:ext cx="273600" cy="273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8" name="Freeform 114">
            <a:extLst>
              <a:ext uri="{FF2B5EF4-FFF2-40B4-BE49-F238E27FC236}">
                <a16:creationId xmlns:a16="http://schemas.microsoft.com/office/drawing/2014/main" id="{D289DCE7-05FF-4F5B-B8FE-EB3655268645}"/>
              </a:ext>
            </a:extLst>
          </p:cNvPr>
          <p:cNvSpPr/>
          <p:nvPr/>
        </p:nvSpPr>
        <p:spPr>
          <a:xfrm>
            <a:off x="960120" y="4230285"/>
            <a:ext cx="1430517" cy="210522"/>
          </a:xfrm>
          <a:custGeom>
            <a:avLst/>
            <a:gdLst>
              <a:gd name="connsiteX0" fmla="*/ 0 w 558848"/>
              <a:gd name="connsiteY0" fmla="*/ 0 h 1625600"/>
              <a:gd name="connsiteX1" fmla="*/ 558848 w 558848"/>
              <a:gd name="connsiteY1" fmla="*/ 0 h 1625600"/>
              <a:gd name="connsiteX2" fmla="*/ 558848 w 558848"/>
              <a:gd name="connsiteY2" fmla="*/ 1625600 h 1625600"/>
              <a:gd name="connsiteX3" fmla="*/ 0 w 558848"/>
              <a:gd name="connsiteY3" fmla="*/ 1625600 h 1625600"/>
              <a:gd name="connsiteX4" fmla="*/ 0 w 558848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48" h="1625600">
                <a:moveTo>
                  <a:pt x="0" y="0"/>
                </a:moveTo>
                <a:lnTo>
                  <a:pt x="558848" y="0"/>
                </a:lnTo>
                <a:lnTo>
                  <a:pt x="558848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784" tIns="49784" rIns="49784" bIns="49784" numCol="1" spcCol="1270" anchor="b" anchorCtr="0">
            <a:noAutofit/>
          </a:bodyPr>
          <a:lstStyle/>
          <a:p>
            <a:pPr marL="0" marR="0" lvl="0" indent="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Offline</a:t>
            </a:r>
            <a:r>
              <a:rPr kumimoji="0" lang="sv-SE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workshop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Flowchart: Connector 84">
            <a:extLst>
              <a:ext uri="{FF2B5EF4-FFF2-40B4-BE49-F238E27FC236}">
                <a16:creationId xmlns:a16="http://schemas.microsoft.com/office/drawing/2014/main" id="{2A202EFC-57EA-49F0-A1D2-323EC560A367}"/>
              </a:ext>
            </a:extLst>
          </p:cNvPr>
          <p:cNvSpPr/>
          <p:nvPr/>
        </p:nvSpPr>
        <p:spPr>
          <a:xfrm>
            <a:off x="4996189" y="2440902"/>
            <a:ext cx="273600" cy="273600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Flowchart: Connector 86">
            <a:extLst>
              <a:ext uri="{FF2B5EF4-FFF2-40B4-BE49-F238E27FC236}">
                <a16:creationId xmlns:a16="http://schemas.microsoft.com/office/drawing/2014/main" id="{1F238D56-96C5-4582-8AEA-9932FB44CA3C}"/>
              </a:ext>
            </a:extLst>
          </p:cNvPr>
          <p:cNvSpPr/>
          <p:nvPr/>
        </p:nvSpPr>
        <p:spPr>
          <a:xfrm>
            <a:off x="4360058" y="2440902"/>
            <a:ext cx="273600" cy="273600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Flowchart: Connector 87">
            <a:extLst>
              <a:ext uri="{FF2B5EF4-FFF2-40B4-BE49-F238E27FC236}">
                <a16:creationId xmlns:a16="http://schemas.microsoft.com/office/drawing/2014/main" id="{B56F3951-38FF-4881-A661-0762B1F2397B}"/>
              </a:ext>
            </a:extLst>
          </p:cNvPr>
          <p:cNvSpPr/>
          <p:nvPr/>
        </p:nvSpPr>
        <p:spPr>
          <a:xfrm>
            <a:off x="3715257" y="2440902"/>
            <a:ext cx="273600" cy="273600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1" name="Flowchart: Connector 90">
            <a:extLst>
              <a:ext uri="{FF2B5EF4-FFF2-40B4-BE49-F238E27FC236}">
                <a16:creationId xmlns:a16="http://schemas.microsoft.com/office/drawing/2014/main" id="{06723AE7-8F9B-45E2-8F9D-E20D9A97CD2B}"/>
              </a:ext>
            </a:extLst>
          </p:cNvPr>
          <p:cNvSpPr/>
          <p:nvPr/>
        </p:nvSpPr>
        <p:spPr>
          <a:xfrm>
            <a:off x="3070456" y="2440902"/>
            <a:ext cx="273600" cy="273600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3" name="Flowchart: Connector 92">
            <a:extLst>
              <a:ext uri="{FF2B5EF4-FFF2-40B4-BE49-F238E27FC236}">
                <a16:creationId xmlns:a16="http://schemas.microsoft.com/office/drawing/2014/main" id="{5528E64B-8773-4A83-BE53-AB29F908AEF9}"/>
              </a:ext>
            </a:extLst>
          </p:cNvPr>
          <p:cNvSpPr/>
          <p:nvPr/>
        </p:nvSpPr>
        <p:spPr>
          <a:xfrm>
            <a:off x="2425655" y="2440902"/>
            <a:ext cx="273600" cy="273600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4" name="Flowchart: Connector 93">
            <a:extLst>
              <a:ext uri="{FF2B5EF4-FFF2-40B4-BE49-F238E27FC236}">
                <a16:creationId xmlns:a16="http://schemas.microsoft.com/office/drawing/2014/main" id="{5D66F566-610C-486A-9C73-47A4C923E57E}"/>
              </a:ext>
            </a:extLst>
          </p:cNvPr>
          <p:cNvSpPr/>
          <p:nvPr/>
        </p:nvSpPr>
        <p:spPr>
          <a:xfrm>
            <a:off x="1780854" y="2440902"/>
            <a:ext cx="273600" cy="273600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6" name="Flowchart: Connector 95">
            <a:extLst>
              <a:ext uri="{FF2B5EF4-FFF2-40B4-BE49-F238E27FC236}">
                <a16:creationId xmlns:a16="http://schemas.microsoft.com/office/drawing/2014/main" id="{D515C81B-6BF4-4175-A9CD-650B33B01578}"/>
              </a:ext>
            </a:extLst>
          </p:cNvPr>
          <p:cNvSpPr/>
          <p:nvPr/>
        </p:nvSpPr>
        <p:spPr>
          <a:xfrm>
            <a:off x="1136053" y="2440902"/>
            <a:ext cx="273600" cy="273600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7" name="Flowchart: Connector 96">
            <a:extLst>
              <a:ext uri="{FF2B5EF4-FFF2-40B4-BE49-F238E27FC236}">
                <a16:creationId xmlns:a16="http://schemas.microsoft.com/office/drawing/2014/main" id="{37426D6F-EA68-4A3C-8F2D-909B03815AEC}"/>
              </a:ext>
            </a:extLst>
          </p:cNvPr>
          <p:cNvSpPr/>
          <p:nvPr/>
        </p:nvSpPr>
        <p:spPr>
          <a:xfrm>
            <a:off x="6904582" y="2440902"/>
            <a:ext cx="273600" cy="273600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9" name="Flowchart: Connector 98">
            <a:extLst>
              <a:ext uri="{FF2B5EF4-FFF2-40B4-BE49-F238E27FC236}">
                <a16:creationId xmlns:a16="http://schemas.microsoft.com/office/drawing/2014/main" id="{C3406AFD-6C86-4813-98D2-8470B0E2C4D1}"/>
              </a:ext>
            </a:extLst>
          </p:cNvPr>
          <p:cNvSpPr/>
          <p:nvPr/>
        </p:nvSpPr>
        <p:spPr>
          <a:xfrm>
            <a:off x="6268451" y="2440902"/>
            <a:ext cx="273600" cy="273600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9" name="Flowchart: Connector 108">
            <a:extLst>
              <a:ext uri="{FF2B5EF4-FFF2-40B4-BE49-F238E27FC236}">
                <a16:creationId xmlns:a16="http://schemas.microsoft.com/office/drawing/2014/main" id="{7E563764-4863-4169-8D7D-98B5B327AA8D}"/>
              </a:ext>
            </a:extLst>
          </p:cNvPr>
          <p:cNvSpPr/>
          <p:nvPr/>
        </p:nvSpPr>
        <p:spPr>
          <a:xfrm>
            <a:off x="5632320" y="2440902"/>
            <a:ext cx="273600" cy="273600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0" name="Flowchart: Connector 109">
            <a:extLst>
              <a:ext uri="{FF2B5EF4-FFF2-40B4-BE49-F238E27FC236}">
                <a16:creationId xmlns:a16="http://schemas.microsoft.com/office/drawing/2014/main" id="{37A8FCE1-1111-42C9-9BDA-357D06CDBC36}"/>
              </a:ext>
            </a:extLst>
          </p:cNvPr>
          <p:cNvSpPr/>
          <p:nvPr/>
        </p:nvSpPr>
        <p:spPr>
          <a:xfrm>
            <a:off x="8176844" y="2440902"/>
            <a:ext cx="273600" cy="273600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1" name="Flowchart: Connector 110">
            <a:extLst>
              <a:ext uri="{FF2B5EF4-FFF2-40B4-BE49-F238E27FC236}">
                <a16:creationId xmlns:a16="http://schemas.microsoft.com/office/drawing/2014/main" id="{4A660F72-572B-40CA-9B2D-6DD441EF29AD}"/>
              </a:ext>
            </a:extLst>
          </p:cNvPr>
          <p:cNvSpPr/>
          <p:nvPr/>
        </p:nvSpPr>
        <p:spPr>
          <a:xfrm>
            <a:off x="7540713" y="2440902"/>
            <a:ext cx="273600" cy="273600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2" name="Flowchart: Connector 111">
            <a:extLst>
              <a:ext uri="{FF2B5EF4-FFF2-40B4-BE49-F238E27FC236}">
                <a16:creationId xmlns:a16="http://schemas.microsoft.com/office/drawing/2014/main" id="{515FEFBC-7EC5-4C5D-BC69-C238EC3946DB}"/>
              </a:ext>
            </a:extLst>
          </p:cNvPr>
          <p:cNvSpPr/>
          <p:nvPr/>
        </p:nvSpPr>
        <p:spPr>
          <a:xfrm>
            <a:off x="618579" y="3465619"/>
            <a:ext cx="273600" cy="273600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Title 33">
            <a:extLst>
              <a:ext uri="{FF2B5EF4-FFF2-40B4-BE49-F238E27FC236}">
                <a16:creationId xmlns:a16="http://schemas.microsoft.com/office/drawing/2014/main" id="{131EACED-B69A-4E30-9707-6C286470D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1800" dirty="0">
                <a:latin typeface="+mn-lt"/>
              </a:rPr>
              <a:t>Focus on Performance</a:t>
            </a:r>
            <a:br>
              <a:rPr lang="en-GB" sz="1800" dirty="0">
                <a:latin typeface="+mn-lt"/>
              </a:rPr>
            </a:br>
            <a:r>
              <a:rPr lang="en-GB" sz="1600" b="0" i="1" dirty="0">
                <a:solidFill>
                  <a:schemeClr val="tx1"/>
                </a:solidFill>
                <a:latin typeface="+mn-lt"/>
              </a:rPr>
              <a:t>Crawl – Walk – Run</a:t>
            </a:r>
            <a:endParaRPr lang="en-SE" sz="1800" b="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9CDC6270-F6E1-46D1-B862-56DA2FFE35F1}"/>
              </a:ext>
            </a:extLst>
          </p:cNvPr>
          <p:cNvSpPr/>
          <p:nvPr/>
        </p:nvSpPr>
        <p:spPr>
          <a:xfrm>
            <a:off x="546128" y="2457219"/>
            <a:ext cx="204295" cy="21598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4" name="Star: 5 Points 113">
            <a:extLst>
              <a:ext uri="{FF2B5EF4-FFF2-40B4-BE49-F238E27FC236}">
                <a16:creationId xmlns:a16="http://schemas.microsoft.com/office/drawing/2014/main" id="{0CAA0BC9-4C21-4039-97E3-94FA95AD5FB4}"/>
              </a:ext>
            </a:extLst>
          </p:cNvPr>
          <p:cNvSpPr/>
          <p:nvPr/>
        </p:nvSpPr>
        <p:spPr>
          <a:xfrm>
            <a:off x="4385272" y="2457219"/>
            <a:ext cx="204295" cy="21598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5" name="Star: 5 Points 114">
            <a:extLst>
              <a:ext uri="{FF2B5EF4-FFF2-40B4-BE49-F238E27FC236}">
                <a16:creationId xmlns:a16="http://schemas.microsoft.com/office/drawing/2014/main" id="{1A0447D7-058E-4812-A9D1-78B737576CA2}"/>
              </a:ext>
            </a:extLst>
          </p:cNvPr>
          <p:cNvSpPr/>
          <p:nvPr/>
        </p:nvSpPr>
        <p:spPr>
          <a:xfrm>
            <a:off x="3742323" y="2457219"/>
            <a:ext cx="204295" cy="21598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7" name="Star: 5 Points 116">
            <a:extLst>
              <a:ext uri="{FF2B5EF4-FFF2-40B4-BE49-F238E27FC236}">
                <a16:creationId xmlns:a16="http://schemas.microsoft.com/office/drawing/2014/main" id="{8B7BF546-2AD8-4640-AA6E-C72EB492D152}"/>
              </a:ext>
            </a:extLst>
          </p:cNvPr>
          <p:cNvSpPr/>
          <p:nvPr/>
        </p:nvSpPr>
        <p:spPr>
          <a:xfrm>
            <a:off x="3104089" y="2457219"/>
            <a:ext cx="204295" cy="21598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8" name="Star: 5 Points 117">
            <a:extLst>
              <a:ext uri="{FF2B5EF4-FFF2-40B4-BE49-F238E27FC236}">
                <a16:creationId xmlns:a16="http://schemas.microsoft.com/office/drawing/2014/main" id="{AFCA582E-1977-494B-BFF5-4BF4BA5201E1}"/>
              </a:ext>
            </a:extLst>
          </p:cNvPr>
          <p:cNvSpPr/>
          <p:nvPr/>
        </p:nvSpPr>
        <p:spPr>
          <a:xfrm>
            <a:off x="2460262" y="2457219"/>
            <a:ext cx="204295" cy="21598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1" name="Star: 5 Points 120">
            <a:extLst>
              <a:ext uri="{FF2B5EF4-FFF2-40B4-BE49-F238E27FC236}">
                <a16:creationId xmlns:a16="http://schemas.microsoft.com/office/drawing/2014/main" id="{C684B635-7C55-4DBE-B4F9-1D14A4F59182}"/>
              </a:ext>
            </a:extLst>
          </p:cNvPr>
          <p:cNvSpPr/>
          <p:nvPr/>
        </p:nvSpPr>
        <p:spPr>
          <a:xfrm>
            <a:off x="1811207" y="2457219"/>
            <a:ext cx="204295" cy="21598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" name="Star: 5 Points 121">
            <a:extLst>
              <a:ext uri="{FF2B5EF4-FFF2-40B4-BE49-F238E27FC236}">
                <a16:creationId xmlns:a16="http://schemas.microsoft.com/office/drawing/2014/main" id="{823BCEAC-1F08-4170-907B-C8875B0A6526}"/>
              </a:ext>
            </a:extLst>
          </p:cNvPr>
          <p:cNvSpPr/>
          <p:nvPr/>
        </p:nvSpPr>
        <p:spPr>
          <a:xfrm>
            <a:off x="1153313" y="2457219"/>
            <a:ext cx="204295" cy="21598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3" name="Star: 5 Points 122">
            <a:extLst>
              <a:ext uri="{FF2B5EF4-FFF2-40B4-BE49-F238E27FC236}">
                <a16:creationId xmlns:a16="http://schemas.microsoft.com/office/drawing/2014/main" id="{8930381C-43CC-4160-9298-AE57AC58DEC7}"/>
              </a:ext>
            </a:extLst>
          </p:cNvPr>
          <p:cNvSpPr/>
          <p:nvPr/>
        </p:nvSpPr>
        <p:spPr>
          <a:xfrm>
            <a:off x="6297787" y="2457219"/>
            <a:ext cx="204295" cy="21598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Star: 5 Points 123">
            <a:extLst>
              <a:ext uri="{FF2B5EF4-FFF2-40B4-BE49-F238E27FC236}">
                <a16:creationId xmlns:a16="http://schemas.microsoft.com/office/drawing/2014/main" id="{8F076A4E-3870-4A3E-BDF5-D8F0A740987C}"/>
              </a:ext>
            </a:extLst>
          </p:cNvPr>
          <p:cNvSpPr/>
          <p:nvPr/>
        </p:nvSpPr>
        <p:spPr>
          <a:xfrm>
            <a:off x="5670612" y="2457219"/>
            <a:ext cx="204295" cy="21598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Star: 5 Points 124">
            <a:extLst>
              <a:ext uri="{FF2B5EF4-FFF2-40B4-BE49-F238E27FC236}">
                <a16:creationId xmlns:a16="http://schemas.microsoft.com/office/drawing/2014/main" id="{35C4E535-A6C4-4235-96C8-4AA5E1AF0348}"/>
              </a:ext>
            </a:extLst>
          </p:cNvPr>
          <p:cNvSpPr/>
          <p:nvPr/>
        </p:nvSpPr>
        <p:spPr>
          <a:xfrm>
            <a:off x="5023556" y="2457219"/>
            <a:ext cx="204295" cy="21598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Star: 5 Points 125">
            <a:extLst>
              <a:ext uri="{FF2B5EF4-FFF2-40B4-BE49-F238E27FC236}">
                <a16:creationId xmlns:a16="http://schemas.microsoft.com/office/drawing/2014/main" id="{A8A419CD-F191-4C92-8E6A-E6919084B02A}"/>
              </a:ext>
            </a:extLst>
          </p:cNvPr>
          <p:cNvSpPr/>
          <p:nvPr/>
        </p:nvSpPr>
        <p:spPr>
          <a:xfrm>
            <a:off x="7574503" y="2457219"/>
            <a:ext cx="204295" cy="21598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Star: 5 Points 126">
            <a:extLst>
              <a:ext uri="{FF2B5EF4-FFF2-40B4-BE49-F238E27FC236}">
                <a16:creationId xmlns:a16="http://schemas.microsoft.com/office/drawing/2014/main" id="{9F26CAEA-5E47-40CF-ABE6-D037ECC3FF78}"/>
              </a:ext>
            </a:extLst>
          </p:cNvPr>
          <p:cNvSpPr/>
          <p:nvPr/>
        </p:nvSpPr>
        <p:spPr>
          <a:xfrm>
            <a:off x="6940773" y="2457219"/>
            <a:ext cx="204295" cy="21598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Star: 5 Points 127">
            <a:extLst>
              <a:ext uri="{FF2B5EF4-FFF2-40B4-BE49-F238E27FC236}">
                <a16:creationId xmlns:a16="http://schemas.microsoft.com/office/drawing/2014/main" id="{4DE435CC-2CA7-4D0E-A5F7-3870CF1D25A1}"/>
              </a:ext>
            </a:extLst>
          </p:cNvPr>
          <p:cNvSpPr/>
          <p:nvPr/>
        </p:nvSpPr>
        <p:spPr>
          <a:xfrm>
            <a:off x="8210634" y="2457219"/>
            <a:ext cx="204295" cy="21598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20E86D-0E0C-410C-8C2C-DD0B4B38FB7B}"/>
              </a:ext>
            </a:extLst>
          </p:cNvPr>
          <p:cNvSpPr/>
          <p:nvPr/>
        </p:nvSpPr>
        <p:spPr>
          <a:xfrm>
            <a:off x="3492347" y="3465620"/>
            <a:ext cx="4874803" cy="121655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Self Study: 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NCAB Academy: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Getting through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SMART-goal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D4058A69-E183-4577-91C7-D55B768FD464}"/>
              </a:ext>
            </a:extLst>
          </p:cNvPr>
          <p:cNvSpPr/>
          <p:nvPr/>
        </p:nvSpPr>
        <p:spPr>
          <a:xfrm>
            <a:off x="1672121" y="2289369"/>
            <a:ext cx="942927" cy="841582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71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0" grpId="0"/>
      <p:bldP spid="105" grpId="0"/>
      <p:bldP spid="108" grpId="0"/>
      <p:bldP spid="2" grpId="0" animBg="1"/>
      <p:bldP spid="114" grpId="0" animBg="1"/>
      <p:bldP spid="115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5" grpId="0" animBg="1"/>
      <p:bldP spid="9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1800" dirty="0" err="1"/>
              <a:t>How</a:t>
            </a:r>
            <a:r>
              <a:rPr lang="sv-SE" sz="1800" dirty="0"/>
              <a:t> do </a:t>
            </a:r>
            <a:r>
              <a:rPr lang="sv-SE" sz="1800" dirty="0" err="1"/>
              <a:t>we</a:t>
            </a:r>
            <a:r>
              <a:rPr lang="sv-SE" sz="1800" dirty="0"/>
              <a:t> </a:t>
            </a:r>
            <a:r>
              <a:rPr lang="sv-SE" sz="1800" dirty="0" err="1"/>
              <a:t>handle</a:t>
            </a:r>
            <a:r>
              <a:rPr lang="sv-SE" sz="1800" dirty="0"/>
              <a:t> </a:t>
            </a:r>
            <a:r>
              <a:rPr lang="sv-SE" sz="1800" dirty="0" err="1"/>
              <a:t>objections</a:t>
            </a:r>
            <a:r>
              <a:rPr lang="sv-SE" sz="1800" dirty="0"/>
              <a:t> in NCAB? 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0005" y="1269000"/>
            <a:ext cx="8244001" cy="3226501"/>
          </a:xfrm>
        </p:spPr>
        <p:txBody>
          <a:bodyPr numCol="2" spcCol="18000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400" dirty="0"/>
              <a:t>Lean in – Acknowledge &amp; Recognize (“thank you…”)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Investigate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200" b="0" dirty="0"/>
              <a:t>Heed the Need – what are their true needs?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200" b="0" dirty="0"/>
              <a:t>Open questions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Offer specific benefits (not general features)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200" b="0" dirty="0"/>
              <a:t>How does it make the customer more successful?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ABC – Agree on next step </a:t>
            </a:r>
          </a:p>
          <a:p>
            <a:pPr marL="0" indent="0">
              <a:buNone/>
            </a:pPr>
            <a:r>
              <a:rPr lang="en-GB" sz="1400" dirty="0"/>
              <a:t>And also</a:t>
            </a:r>
          </a:p>
          <a:p>
            <a:r>
              <a:rPr lang="en-GB" sz="1400" dirty="0"/>
              <a:t>Don’t get stuck in the defence trap</a:t>
            </a:r>
          </a:p>
          <a:p>
            <a:r>
              <a:rPr lang="en-GB" sz="1400" dirty="0"/>
              <a:t>Be graceful in defeat – ABC </a:t>
            </a:r>
          </a:p>
        </p:txBody>
      </p:sp>
    </p:spTree>
    <p:extLst>
      <p:ext uri="{BB962C8B-B14F-4D97-AF65-F5344CB8AC3E}">
        <p14:creationId xmlns:p14="http://schemas.microsoft.com/office/powerpoint/2010/main" val="219264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Roleplay! Part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0006" y="1199627"/>
            <a:ext cx="8244001" cy="355237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3200" dirty="0"/>
              <a:t>Listen carefully to the following roleplay. </a:t>
            </a:r>
          </a:p>
          <a:p>
            <a:pPr marL="0" indent="0" algn="ctr">
              <a:buNone/>
            </a:pPr>
            <a:r>
              <a:rPr lang="en-GB" sz="3200" dirty="0"/>
              <a:t>What do you notice? </a:t>
            </a:r>
            <a:br>
              <a:rPr lang="en-GB" sz="3200" dirty="0"/>
            </a:br>
            <a:r>
              <a:rPr lang="en-GB" sz="3200" dirty="0"/>
              <a:t>Write it down. </a:t>
            </a:r>
          </a:p>
        </p:txBody>
      </p:sp>
    </p:spTree>
    <p:extLst>
      <p:ext uri="{BB962C8B-B14F-4D97-AF65-F5344CB8AC3E}">
        <p14:creationId xmlns:p14="http://schemas.microsoft.com/office/powerpoint/2010/main" val="52040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Roleplay! Part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0007" y="702000"/>
            <a:ext cx="5394534" cy="405000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3200" dirty="0"/>
              <a:t>Listen carefully to the following roleplay. </a:t>
            </a:r>
          </a:p>
          <a:p>
            <a:pPr marL="0" indent="0" algn="ctr">
              <a:buNone/>
            </a:pPr>
            <a:r>
              <a:rPr lang="en-GB" sz="3200" dirty="0"/>
              <a:t>What do you notice? </a:t>
            </a:r>
            <a:br>
              <a:rPr lang="en-GB" sz="3200" dirty="0"/>
            </a:br>
            <a:r>
              <a:rPr lang="en-GB" sz="3200" dirty="0"/>
              <a:t>Write it down.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888346-5FF6-417C-8C72-056E84D101E2}"/>
              </a:ext>
            </a:extLst>
          </p:cNvPr>
          <p:cNvSpPr/>
          <p:nvPr/>
        </p:nvSpPr>
        <p:spPr>
          <a:xfrm>
            <a:off x="6070988" y="1559253"/>
            <a:ext cx="2396565" cy="2335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u="sng" dirty="0"/>
              <a:t>OBJECTION HANDLING CHECKLIST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Lean in – Acknowledge &amp; Recognize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Investigate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200" dirty="0"/>
              <a:t>Heed the Need – what are their true needs?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200" dirty="0"/>
              <a:t>Open questions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Offer specific benefits (not general features)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How does it make the customer successful?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ABC – Agree on next step </a:t>
            </a:r>
          </a:p>
        </p:txBody>
      </p:sp>
    </p:spTree>
    <p:extLst>
      <p:ext uri="{BB962C8B-B14F-4D97-AF65-F5344CB8AC3E}">
        <p14:creationId xmlns:p14="http://schemas.microsoft.com/office/powerpoint/2010/main" val="412895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443335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0"/>
                <a:solidFill>
                  <a:schemeClr val="accent6"/>
                </a:solidFill>
              </a:rPr>
              <a:t>What </a:t>
            </a:r>
            <a:r>
              <a:rPr lang="en-US" sz="4800" b="1" cap="none" spc="0" dirty="0">
                <a:ln w="0"/>
              </a:rPr>
              <a:t>question/s</a:t>
            </a:r>
            <a:r>
              <a:rPr lang="en-US" sz="4800" b="1" cap="none" spc="0" dirty="0">
                <a:ln w="0"/>
                <a:solidFill>
                  <a:schemeClr val="accent6"/>
                </a:solidFill>
              </a:rPr>
              <a:t> are you sitting with right now about objections?</a:t>
            </a:r>
          </a:p>
        </p:txBody>
      </p:sp>
    </p:spTree>
    <p:extLst>
      <p:ext uri="{BB962C8B-B14F-4D97-AF65-F5344CB8AC3E}">
        <p14:creationId xmlns:p14="http://schemas.microsoft.com/office/powerpoint/2010/main" val="252492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18"/>
          <p:cNvSpPr/>
          <p:nvPr/>
        </p:nvSpPr>
        <p:spPr>
          <a:xfrm>
            <a:off x="-1" y="-48491"/>
            <a:ext cx="9305925" cy="51919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108" y="648000"/>
            <a:ext cx="7322892" cy="621000"/>
          </a:xfrm>
        </p:spPr>
        <p:txBody>
          <a:bodyPr>
            <a:noAutofit/>
          </a:bodyPr>
          <a:lstStyle/>
          <a:p>
            <a:r>
              <a:rPr lang="sv-SE" sz="1700" dirty="0"/>
              <a:t>Breakout room: Objection handling </a:t>
            </a:r>
            <a:endParaRPr lang="en-US" sz="1700" b="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sv-SE" dirty="0" err="1"/>
              <a:t>instruction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0005" y="1179431"/>
            <a:ext cx="5927935" cy="39640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400" b="0" dirty="0"/>
              <a:t>You will soon see a list of common objections from ”real life”. Do a quick roleplay on them using the Objection handling-checklist!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b="0" i="1" dirty="0"/>
              <a:t>If you haven’t met before, BRIEFLY </a:t>
            </a:r>
            <a:r>
              <a:rPr lang="sv-SE" sz="1400" i="1" dirty="0"/>
              <a:t>introduce yourselves </a:t>
            </a:r>
            <a:r>
              <a:rPr lang="sv-SE" sz="1400" b="0" i="1" dirty="0"/>
              <a:t>(30 s/person). </a:t>
            </a:r>
            <a:endParaRPr lang="sv-SE" sz="14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Person 1 </a:t>
            </a:r>
            <a:r>
              <a:rPr lang="sv-SE" sz="1400" b="0" dirty="0"/>
              <a:t>reads one objection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Person 2</a:t>
            </a:r>
            <a:r>
              <a:rPr lang="sv-SE" sz="1400" b="0" dirty="0"/>
              <a:t> responds to the objection based on the Objection handling-checklist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Then switch! </a:t>
            </a:r>
            <a:endParaRPr lang="sv-SE" sz="1400" b="0" dirty="0"/>
          </a:p>
          <a:p>
            <a:pPr marL="0" indent="0">
              <a:buNone/>
            </a:pPr>
            <a:r>
              <a:rPr lang="sv-SE" sz="1400" b="0" dirty="0"/>
              <a:t>You will be 2 persons per room and you have 7 min.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00" y="680105"/>
            <a:ext cx="921108" cy="470413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50000" y="5521500"/>
            <a:ext cx="8244000" cy="5271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68578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717608-4494-408F-882A-9033966D1930}"/>
              </a:ext>
            </a:extLst>
          </p:cNvPr>
          <p:cNvSpPr/>
          <p:nvPr/>
        </p:nvSpPr>
        <p:spPr>
          <a:xfrm>
            <a:off x="6550766" y="1269000"/>
            <a:ext cx="2396565" cy="2335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u="sng" dirty="0"/>
              <a:t>OBJECTION HANDLING CHECKLIST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Lean in – Acknowledge &amp; Recognize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Investigate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200" dirty="0"/>
              <a:t>Needs Analyst – what are their true needs?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200" dirty="0"/>
              <a:t>Open questions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>
                <a:solidFill>
                  <a:schemeClr val="bg1"/>
                </a:solidFill>
              </a:rPr>
              <a:t>Offer specific benefits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How does it make the customer more successful?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>
                <a:solidFill>
                  <a:schemeClr val="bg1"/>
                </a:solidFill>
              </a:rPr>
              <a:t>ABC – Agree on next step </a:t>
            </a:r>
          </a:p>
        </p:txBody>
      </p:sp>
    </p:spTree>
    <p:extLst>
      <p:ext uri="{BB962C8B-B14F-4D97-AF65-F5344CB8AC3E}">
        <p14:creationId xmlns:p14="http://schemas.microsoft.com/office/powerpoint/2010/main" val="38546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18"/>
          <p:cNvSpPr/>
          <p:nvPr/>
        </p:nvSpPr>
        <p:spPr>
          <a:xfrm>
            <a:off x="0" y="0"/>
            <a:ext cx="9229725" cy="52758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585" y="541823"/>
            <a:ext cx="8244000" cy="366601"/>
          </a:xfrm>
        </p:spPr>
        <p:txBody>
          <a:bodyPr>
            <a:normAutofit/>
          </a:bodyPr>
          <a:lstStyle/>
          <a:p>
            <a:r>
              <a:rPr lang="sv-SE" sz="1400" dirty="0"/>
              <a:t>Objection handling </a:t>
            </a:r>
            <a:endParaRPr lang="en-US" sz="14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54584" y="1209227"/>
            <a:ext cx="5933597" cy="3115123"/>
          </a:xfrm>
          <a:prstGeom prst="rect">
            <a:avLst/>
          </a:prstGeom>
        </p:spPr>
        <p:txBody>
          <a:bodyPr vert="horz" lIns="91440" tIns="45720" rIns="91440" bIns="45720" numCol="1" spcCol="180000" rtlCol="0">
            <a:noAutofit/>
          </a:bodyPr>
          <a:lstStyle>
            <a:lvl1pPr marL="342892" indent="-342892" algn="l" defTabSz="68578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7888" marR="0" indent="-342892" algn="l" defTabSz="68578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Blip>
                <a:blip r:embed="rId2"/>
              </a:buBlip>
              <a:tabLst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7162" indent="-257168" algn="l" defTabSz="68578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62159" indent="-257168" algn="l" defTabSz="68578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525"/>
              </a:spcAft>
              <a:buFont typeface="Arial" panose="020B0604020202020204" pitchFamily="34" charset="0"/>
              <a:buChar char="•"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97155" indent="-257168" algn="l" defTabSz="68578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2152" indent="-25716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7148" indent="-25716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02145" indent="-25716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141" indent="-25716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b="0" dirty="0"/>
              <a:t>(To employee in a clothing store) “These pants don’t look good on me!”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b="0" dirty="0"/>
              <a:t>(To sales person in a telemarketer call) “I am happy with my current supplier” 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b="0" dirty="0"/>
              <a:t>(To waiter at a restaurant) “I don’t know what to get…”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b="0" dirty="0"/>
              <a:t>(To the hairdresser) “I don’t think I need to buy any more hair products…” 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b="0" dirty="0"/>
              <a:t>(To a charity ambassador on the street) “No, I already donate every month”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1800" b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16D99-A9B1-4605-80F6-CF09AA18AB68}"/>
              </a:ext>
            </a:extLst>
          </p:cNvPr>
          <p:cNvSpPr/>
          <p:nvPr/>
        </p:nvSpPr>
        <p:spPr>
          <a:xfrm>
            <a:off x="6560671" y="1215758"/>
            <a:ext cx="2396565" cy="2335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u="sng" dirty="0"/>
              <a:t>OBJECTION HANDLING CHECKLIST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Lean in – Acknowledge &amp; Recognize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Investigate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200" dirty="0"/>
              <a:t>Needs Analyst – what are their true needs?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200" dirty="0"/>
              <a:t>Open questions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Offer specific benefits (not general features)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How does it make the customer successful?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ABC – Agree on next step </a:t>
            </a:r>
          </a:p>
        </p:txBody>
      </p:sp>
    </p:spTree>
    <p:extLst>
      <p:ext uri="{BB962C8B-B14F-4D97-AF65-F5344CB8AC3E}">
        <p14:creationId xmlns:p14="http://schemas.microsoft.com/office/powerpoint/2010/main" val="120979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24717" y="432978"/>
            <a:ext cx="5894562" cy="27699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6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Break!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Please open </a:t>
            </a:r>
            <a:r>
              <a:rPr kumimoji="0" lang="sv-SE" sz="28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My Profile</a:t>
            </a:r>
            <a:r>
              <a:rPr kumimoji="0" lang="sv-SE" sz="28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 Sympa </a:t>
            </a:r>
            <a:br>
              <a:rPr kumimoji="0" lang="sv-SE" sz="28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28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&gt; ”Learning &amp; Development” </a:t>
            </a:r>
            <a:br>
              <a:rPr kumimoji="0" lang="sv-SE" sz="28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28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&gt; ”</a:t>
            </a:r>
            <a:r>
              <a:rPr kumimoji="0" lang="sv-SE" sz="28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Goals &amp; Coaching</a:t>
            </a:r>
            <a:r>
              <a:rPr kumimoji="0" lang="sv-SE" sz="28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www.symahr.net/ncab</a:t>
            </a:r>
            <a:r>
              <a:rPr kumimoji="0" lang="sv-SE" sz="24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US" sz="900" b="1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0A45AE-BA65-4C2C-86AA-1BDD9771A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2223" y="3202967"/>
            <a:ext cx="5539549" cy="180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49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B29F5-236D-46B8-9EC1-25F9B67BF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your most difficult objections to handle? 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DD495-CADE-4EBC-9D3B-95B3076EEB2E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030EE-D8FD-4EEA-93CE-2198B01C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005" y="1269000"/>
            <a:ext cx="8244001" cy="3226501"/>
          </a:xfrm>
        </p:spPr>
        <p:txBody>
          <a:bodyPr>
            <a:normAutofit/>
          </a:bodyPr>
          <a:lstStyle/>
          <a:p>
            <a:r>
              <a:rPr lang="en-GB" sz="1800" dirty="0"/>
              <a:t>…</a:t>
            </a:r>
          </a:p>
          <a:p>
            <a:r>
              <a:rPr lang="en-GB" sz="1800" dirty="0"/>
              <a:t>…</a:t>
            </a:r>
          </a:p>
          <a:p>
            <a:r>
              <a:rPr lang="en-GB" sz="1800" dirty="0"/>
              <a:t>…</a:t>
            </a:r>
          </a:p>
          <a:p>
            <a:r>
              <a:rPr lang="en-GB" sz="1800" dirty="0"/>
              <a:t>…</a:t>
            </a:r>
          </a:p>
          <a:p>
            <a:r>
              <a:rPr lang="en-GB" sz="1800" dirty="0"/>
              <a:t>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C70A6E-6793-404C-9FAD-1FA0DC1CA291}"/>
              </a:ext>
            </a:extLst>
          </p:cNvPr>
          <p:cNvSpPr/>
          <p:nvPr/>
        </p:nvSpPr>
        <p:spPr>
          <a:xfrm>
            <a:off x="6297430" y="1269000"/>
            <a:ext cx="2396565" cy="2335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u="sng" dirty="0"/>
              <a:t>OBJECTION HANDLING CHECKLIST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Lean in – Acknowledge &amp; Recognize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Investigate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200" dirty="0"/>
              <a:t>Needs Analyst – what are their true needs?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200" dirty="0"/>
              <a:t>Open questions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Offer specific benefits (not general features)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How does it make the customer successful?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ABC – Agree on next step </a:t>
            </a:r>
          </a:p>
        </p:txBody>
      </p:sp>
    </p:spTree>
    <p:extLst>
      <p:ext uri="{BB962C8B-B14F-4D97-AF65-F5344CB8AC3E}">
        <p14:creationId xmlns:p14="http://schemas.microsoft.com/office/powerpoint/2010/main" val="22255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18"/>
          <p:cNvSpPr/>
          <p:nvPr/>
        </p:nvSpPr>
        <p:spPr>
          <a:xfrm>
            <a:off x="-1" y="-66675"/>
            <a:ext cx="9144001" cy="52101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108" y="648000"/>
            <a:ext cx="7322892" cy="621000"/>
          </a:xfrm>
        </p:spPr>
        <p:txBody>
          <a:bodyPr>
            <a:noAutofit/>
          </a:bodyPr>
          <a:lstStyle/>
          <a:p>
            <a:r>
              <a:rPr lang="sv-SE" sz="1700" dirty="0"/>
              <a:t>Breakout room: Objection handling </a:t>
            </a:r>
            <a:endParaRPr lang="en-US" sz="1700" b="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sv-SE" dirty="0" err="1"/>
              <a:t>instruction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0005" y="1179431"/>
            <a:ext cx="5927935" cy="39640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200" b="0" dirty="0"/>
              <a:t>You will soon see a list of common objections from customers.</a:t>
            </a:r>
          </a:p>
          <a:p>
            <a:pPr marL="0" indent="0">
              <a:buNone/>
            </a:pPr>
            <a:r>
              <a:rPr lang="sv-SE" sz="1200" b="0" dirty="0"/>
              <a:t>Person 1 = </a:t>
            </a:r>
            <a:r>
              <a:rPr lang="sv-SE" sz="1200" dirty="0"/>
              <a:t>Customer</a:t>
            </a:r>
            <a:r>
              <a:rPr lang="sv-SE" sz="1200" b="0" dirty="0"/>
              <a:t/>
            </a:r>
            <a:br>
              <a:rPr lang="sv-SE" sz="1200" b="0" dirty="0"/>
            </a:br>
            <a:r>
              <a:rPr lang="sv-SE" sz="1200" b="0" dirty="0"/>
              <a:t>Person 2 = </a:t>
            </a:r>
            <a:r>
              <a:rPr lang="sv-SE" sz="1200" dirty="0"/>
              <a:t>NCAB </a:t>
            </a:r>
            <a:r>
              <a:rPr lang="sv-SE" sz="1200" b="0" dirty="0"/>
              <a:t>(=longest employment at NCAB)</a:t>
            </a:r>
            <a:br>
              <a:rPr lang="sv-SE" sz="1200" b="0" dirty="0"/>
            </a:br>
            <a:r>
              <a:rPr lang="sv-SE" sz="1200" b="0" dirty="0"/>
              <a:t>Person 3(+4) = </a:t>
            </a:r>
            <a:r>
              <a:rPr lang="sv-SE" sz="1200" dirty="0"/>
              <a:t>Coach </a:t>
            </a:r>
            <a:r>
              <a:rPr lang="sv-SE" sz="1200" b="0" dirty="0"/>
              <a:t>to NCAB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200" b="0" i="1" dirty="0"/>
              <a:t>If you haven’t met before, BRIEFLY </a:t>
            </a:r>
            <a:r>
              <a:rPr lang="sv-SE" sz="1200" i="1" dirty="0"/>
              <a:t>introduce yourselves </a:t>
            </a:r>
            <a:r>
              <a:rPr lang="sv-SE" sz="1200" b="0" i="1" dirty="0"/>
              <a:t>(30 s/person)</a:t>
            </a:r>
            <a:endParaRPr lang="sv-SE" sz="1200" dirty="0"/>
          </a:p>
          <a:p>
            <a:pPr marL="457200" indent="-457200">
              <a:buFont typeface="+mj-lt"/>
              <a:buAutoNum type="arabicPeriod"/>
            </a:pPr>
            <a:r>
              <a:rPr lang="sv-SE" sz="1200" dirty="0"/>
              <a:t>Customer</a:t>
            </a:r>
            <a:r>
              <a:rPr lang="sv-SE" sz="1200" b="0" dirty="0"/>
              <a:t> reads one objection to NCAB.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200" dirty="0"/>
              <a:t>NCAB</a:t>
            </a:r>
            <a:r>
              <a:rPr lang="sv-SE" sz="1200" b="0" dirty="0"/>
              <a:t> responds to the objection based on the Objection handling-checklist (focus on step 1-2)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200" b="0" dirty="0"/>
              <a:t>The </a:t>
            </a:r>
            <a:r>
              <a:rPr lang="sv-SE" sz="1200" dirty="0"/>
              <a:t>Coach</a:t>
            </a:r>
            <a:r>
              <a:rPr lang="sv-SE" sz="1200" b="0" dirty="0"/>
              <a:t> gives feedback to the NCAB salesperson on each objection, </a:t>
            </a:r>
            <a:br>
              <a:rPr lang="sv-SE" sz="1200" b="0" dirty="0"/>
            </a:br>
            <a:r>
              <a:rPr lang="sv-SE" sz="1200" b="0" dirty="0"/>
              <a:t>based on the </a:t>
            </a:r>
            <a:r>
              <a:rPr lang="sv-SE" sz="1200" dirty="0"/>
              <a:t>Objection handling-checklist</a:t>
            </a:r>
            <a:r>
              <a:rPr lang="sv-SE" sz="1200" b="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200" dirty="0"/>
              <a:t>Rotate</a:t>
            </a:r>
            <a:r>
              <a:rPr lang="sv-SE" sz="1200" b="0" dirty="0"/>
              <a:t>. </a:t>
            </a:r>
          </a:p>
          <a:p>
            <a:pPr marL="0" indent="0">
              <a:buNone/>
            </a:pPr>
            <a:r>
              <a:rPr lang="sv-SE" sz="1200" b="0" dirty="0"/>
              <a:t>You will be 3-4 persons per room and you have 15-20 min.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00" y="680105"/>
            <a:ext cx="921108" cy="470413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50000" y="5521500"/>
            <a:ext cx="8244000" cy="5271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68578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717608-4494-408F-882A-9033966D1930}"/>
              </a:ext>
            </a:extLst>
          </p:cNvPr>
          <p:cNvSpPr/>
          <p:nvPr/>
        </p:nvSpPr>
        <p:spPr>
          <a:xfrm>
            <a:off x="6377940" y="1157859"/>
            <a:ext cx="2396565" cy="2335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u="sng" dirty="0"/>
              <a:t>OBJECTION HANDLING CHECKLIST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Lean in – Acknowledge &amp; Recognize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Investigate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200" dirty="0"/>
              <a:t>Needs Analyst – what are their true needs?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200" dirty="0"/>
              <a:t>Open questions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i="1" dirty="0">
                <a:solidFill>
                  <a:srgbClr val="93D998"/>
                </a:solidFill>
              </a:rPr>
              <a:t>Offer specific benefits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rgbClr val="93D998"/>
                </a:solidFill>
              </a:rPr>
              <a:t>How does it make the customer more successful?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i="1" dirty="0">
                <a:solidFill>
                  <a:srgbClr val="93D998"/>
                </a:solidFill>
              </a:rPr>
              <a:t>ABC – Agree on next step 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1E251D89-C7E0-4CCB-8BCF-6CD5002D21D2}"/>
              </a:ext>
            </a:extLst>
          </p:cNvPr>
          <p:cNvSpPr/>
          <p:nvPr/>
        </p:nvSpPr>
        <p:spPr>
          <a:xfrm>
            <a:off x="6827946" y="3847032"/>
            <a:ext cx="1927860" cy="1023456"/>
          </a:xfrm>
          <a:prstGeom prst="wedgeEllipseCallout">
            <a:avLst>
              <a:gd name="adj1" fmla="val 61994"/>
              <a:gd name="adj2" fmla="val 51165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1400" dirty="0"/>
              <a:t>We prefer to use local prototype factory </a:t>
            </a:r>
          </a:p>
        </p:txBody>
      </p:sp>
    </p:spTree>
    <p:extLst>
      <p:ext uri="{BB962C8B-B14F-4D97-AF65-F5344CB8AC3E}">
        <p14:creationId xmlns:p14="http://schemas.microsoft.com/office/powerpoint/2010/main" val="42308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18"/>
          <p:cNvSpPr/>
          <p:nvPr/>
        </p:nvSpPr>
        <p:spPr>
          <a:xfrm>
            <a:off x="-1" y="-132347"/>
            <a:ext cx="9229725" cy="52758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584" y="139117"/>
            <a:ext cx="8244000" cy="1070110"/>
          </a:xfrm>
        </p:spPr>
        <p:txBody>
          <a:bodyPr>
            <a:normAutofit/>
          </a:bodyPr>
          <a:lstStyle/>
          <a:p>
            <a:r>
              <a:rPr lang="sv-SE" sz="1200" dirty="0"/>
              <a:t>Person 1 = Customer and reads objection</a:t>
            </a:r>
            <a:br>
              <a:rPr lang="sv-SE" sz="1200" dirty="0"/>
            </a:br>
            <a:r>
              <a:rPr lang="sv-SE" sz="1200" dirty="0"/>
              <a:t>Person 2 = NCAB and responds according to Objection handling-checklist</a:t>
            </a:r>
            <a:br>
              <a:rPr lang="sv-SE" sz="1200" dirty="0"/>
            </a:br>
            <a:r>
              <a:rPr lang="sv-SE" sz="1200" dirty="0"/>
              <a:t>Person 3(+4) = Coaches on objection based on Objection handling-checklist</a:t>
            </a:r>
            <a:br>
              <a:rPr lang="sv-SE" sz="1200" dirty="0"/>
            </a:br>
            <a:r>
              <a:rPr lang="sv-SE" sz="1200" dirty="0"/>
              <a:t>Then rotate. (15-20 min)</a:t>
            </a:r>
            <a:endParaRPr lang="en-US" sz="12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54585" y="1035402"/>
            <a:ext cx="8598584" cy="4108097"/>
          </a:xfrm>
          <a:prstGeom prst="rect">
            <a:avLst/>
          </a:prstGeom>
        </p:spPr>
        <p:txBody>
          <a:bodyPr vert="horz" lIns="91440" tIns="45720" rIns="91440" bIns="45720" numCol="2" spcCol="180000" rtlCol="0">
            <a:noAutofit/>
          </a:bodyPr>
          <a:lstStyle>
            <a:lvl1pPr marL="342892" indent="-342892" algn="l" defTabSz="68578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7888" marR="0" indent="-342892" algn="l" defTabSz="68578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Blip>
                <a:blip r:embed="rId2"/>
              </a:buBlip>
              <a:tabLst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7162" indent="-257168" algn="l" defTabSz="68578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62159" indent="-257168" algn="l" defTabSz="68578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525"/>
              </a:spcAft>
              <a:buFont typeface="Arial" panose="020B0604020202020204" pitchFamily="34" charset="0"/>
              <a:buChar char="•"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97155" indent="-257168" algn="l" defTabSz="68578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2152" indent="-25716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7148" indent="-25716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02145" indent="-25716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141" indent="-25716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1500" b="0" dirty="0"/>
              <a:t>Your price is 12% higher than other options 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1500" b="0" dirty="0"/>
              <a:t>Your lead time is 2 weeks longer than others 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1500" b="0" dirty="0"/>
              <a:t>Why do I have to wait for your quotes for so long? 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1500" b="0" dirty="0"/>
              <a:t>You are 25% more expensive than if I buy from another trader at the same factory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500" b="0" dirty="0"/>
              <a:t>We prefer to use local prototype factory 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500" b="0" dirty="0"/>
              <a:t>You cannot do QTA times of less than 3 days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500" b="0" dirty="0"/>
              <a:t>Your order acknowledgement takes too long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1500" b="0" dirty="0"/>
              <a:t>I can’t accept any delays – will you promise me they will be on time? 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1500" b="0" dirty="0"/>
              <a:t>We work direct with China with more competitive prices 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500" b="0" dirty="0"/>
              <a:t>Why do you ask so many questions? 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500" b="0" dirty="0"/>
              <a:t>Your </a:t>
            </a:r>
            <a:r>
              <a:rPr lang="en-US" sz="1500" b="0" dirty="0" err="1"/>
              <a:t>Eqs</a:t>
            </a:r>
            <a:r>
              <a:rPr lang="en-US" sz="1500" b="0" dirty="0"/>
              <a:t> take too long 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sv-SE" sz="1500" b="0" dirty="0"/>
              <a:t>Your pricing is too high 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sv-SE" sz="1500" b="0" dirty="0"/>
              <a:t>We’ve already worked with NCAB once and it didn’t go well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en-US" sz="1400" b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76C2F3-B6C5-49B3-A14F-E9F7DFF58830}"/>
              </a:ext>
            </a:extLst>
          </p:cNvPr>
          <p:cNvSpPr/>
          <p:nvPr/>
        </p:nvSpPr>
        <p:spPr>
          <a:xfrm>
            <a:off x="4734048" y="2769326"/>
            <a:ext cx="4219121" cy="1895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u="sng" dirty="0"/>
              <a:t>OBJECTION HANDLING CHECKLIST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Lean in – Acknowledge &amp; Recognize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Investigate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200" dirty="0"/>
              <a:t>Needs Analyst – what are their true needs?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200" dirty="0"/>
              <a:t>Open questions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i="1" dirty="0">
                <a:solidFill>
                  <a:srgbClr val="93D998"/>
                </a:solidFill>
              </a:rPr>
              <a:t>Offer specific benefits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rgbClr val="93D998"/>
                </a:solidFill>
              </a:rPr>
              <a:t>How does it make the customer more successful?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i="1" dirty="0">
                <a:solidFill>
                  <a:srgbClr val="93D998"/>
                </a:solidFill>
              </a:rPr>
              <a:t>ABC – Agree on next step </a:t>
            </a:r>
          </a:p>
        </p:txBody>
      </p:sp>
    </p:spTree>
    <p:extLst>
      <p:ext uri="{BB962C8B-B14F-4D97-AF65-F5344CB8AC3E}">
        <p14:creationId xmlns:p14="http://schemas.microsoft.com/office/powerpoint/2010/main" val="415373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0811E7-1D34-43EE-B1FB-261809A43D58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138" y="1242645"/>
            <a:ext cx="2156400" cy="3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Understands the key elements and how to apply the Heed the Need-mindset throughout the sales process 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Understand how to build strong customer relationships 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Understands how different sales tools create professionalism and success, and how/when to use them (open questions, ABC, SPIN, ZOPA, BATNA, CHRIS, etc.)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Understand the importance of calling the customer 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Ability to understand &amp; argue for NCABs added values and USPs, and how NCAB differs from other suppliers 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Ability to calculate healthy profits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Ability to identify high opportunity customers and projects (Conscious Quoting) 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Ability to successfully follow up on high opportunity quotes, and agree on the next step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Understands how &amp; why to use our systems efficiently in the sales process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Gets clarity in daily processes and decisions, and the opportunities that exist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Ability to use one’s Learning Mindset 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Understands the importance of and ability to give feedback to colleagues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39070" y="1242643"/>
            <a:ext cx="2156400" cy="3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Calls the customer throughout the sales process, using the sales tools to Heed the Need and helping the customer</a:t>
            </a:r>
          </a:p>
          <a:p>
            <a:pPr marL="22860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Ensures long- and/or short term next steps in all customer contacts </a:t>
            </a:r>
          </a:p>
          <a:p>
            <a:pPr marL="22860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Sets prices adapted to the customer, and calculates &amp; ensures healthy profits on all quotes </a:t>
            </a:r>
          </a:p>
          <a:p>
            <a:pPr marL="22860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Validates all RFQs</a:t>
            </a:r>
          </a:p>
          <a:p>
            <a:pPr marL="22860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Performs quote analysis before quoting, ensuring a clear added value (Conscious Quoting)</a:t>
            </a:r>
          </a:p>
          <a:p>
            <a:pPr marL="22860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Sets &amp; follows an efficient quote follow-up routine, where high opportunity quotes are prioritized</a:t>
            </a:r>
          </a:p>
          <a:p>
            <a:pPr marL="22860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Uses our systems to streamline processes and take strategic decisions</a:t>
            </a:r>
          </a:p>
          <a:p>
            <a:pPr marL="22860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Actively negotiates with customer and factory </a:t>
            </a:r>
          </a:p>
          <a:p>
            <a:pPr marL="22860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Leans in to the customer when complaints occur </a:t>
            </a:r>
          </a:p>
          <a:p>
            <a:pPr marL="22860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Handles objections successfully and with confidence </a:t>
            </a:r>
          </a:p>
          <a:p>
            <a:pPr marL="22860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Continuously feedbacks colleagues to support their growth, being a role model</a:t>
            </a:r>
          </a:p>
          <a:p>
            <a:pPr marL="22860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Grows in security, confidence and boldness in the role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99230" y="1242643"/>
            <a:ext cx="2156400" cy="3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Increased number of “Strong Relationship”-customers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Higher win-rate on high opportunity customers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Higher Gross Margin and profit 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Higher order line value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Higher Team Efficiency Index 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Increased Customer Satisfaction Index </a:t>
            </a:r>
            <a:b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&amp; </a:t>
            </a:r>
            <a:r>
              <a:rPr kumimoji="0" lang="en-US" sz="78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cNPS</a:t>
            </a:r>
            <a:endParaRPr kumimoji="0" lang="en-US" sz="78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Increased number of part-numbers 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Less quotes to low-opportunity customers 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Less/stagnation of number of quotes</a:t>
            </a:r>
          </a:p>
          <a:p>
            <a:pPr marL="171450" marR="0" lvl="1" indent="-171450" algn="l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Less complaints / quality issues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50406" y="1242643"/>
            <a:ext cx="2156400" cy="3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Best Customer Service/Support in our industry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Top-engaged employees in our industry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Long-term growth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High, stable quality performance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High, stable delivery performance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Higher order intake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Higher revenue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Increased global Customer Satisfaction Index and </a:t>
            </a:r>
            <a:r>
              <a:rPr kumimoji="0" lang="en-US" sz="78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cNPS</a:t>
            </a:r>
            <a:endParaRPr kumimoji="0" lang="en-US" sz="78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78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High employee attraction rate among top talents in the industry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178DE8A-EBD9-48AF-AF86-79AC8892A0E9}"/>
              </a:ext>
            </a:extLst>
          </p:cNvPr>
          <p:cNvSpPr/>
          <p:nvPr/>
        </p:nvSpPr>
        <p:spPr>
          <a:xfrm>
            <a:off x="6847356" y="607371"/>
            <a:ext cx="2156400" cy="6352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BUSINESS RATIONALE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Why “Performance Outcomes” are important – the business/individual goals that “Performance Outcomes” contribute to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07EF258-CCB9-4513-88EF-F402B45A448F}"/>
              </a:ext>
            </a:extLst>
          </p:cNvPr>
          <p:cNvSpPr/>
          <p:nvPr/>
        </p:nvSpPr>
        <p:spPr>
          <a:xfrm>
            <a:off x="4599751" y="607371"/>
            <a:ext cx="2156400" cy="6352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PERFORMANCE OUTCOMES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result/achievement that an application of “Moments That Matters“ can give/create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E6641851-5DF7-48C6-B09C-00158ACF3997}"/>
              </a:ext>
            </a:extLst>
          </p:cNvPr>
          <p:cNvSpPr/>
          <p:nvPr/>
        </p:nvSpPr>
        <p:spPr>
          <a:xfrm rot="5400000">
            <a:off x="6493263" y="817785"/>
            <a:ext cx="508355" cy="210783"/>
          </a:xfrm>
          <a:prstGeom prst="triangle">
            <a:avLst>
              <a:gd name="adj" fmla="val 5115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3BC011-5529-4B5E-820A-986664FCB85F}"/>
              </a:ext>
            </a:extLst>
          </p:cNvPr>
          <p:cNvSpPr/>
          <p:nvPr/>
        </p:nvSpPr>
        <p:spPr>
          <a:xfrm>
            <a:off x="2340906" y="607371"/>
            <a:ext cx="2156400" cy="6352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MOMENTS THAT MATTER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Scenarios where “Learning Outcomes” can be used to create a result (“Performance Outcomes”)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6CEA0B7B-8780-4EAC-98A7-372D0B1E7E84}"/>
              </a:ext>
            </a:extLst>
          </p:cNvPr>
          <p:cNvSpPr/>
          <p:nvPr/>
        </p:nvSpPr>
        <p:spPr>
          <a:xfrm rot="5400000">
            <a:off x="4237126" y="817785"/>
            <a:ext cx="508355" cy="210783"/>
          </a:xfrm>
          <a:prstGeom prst="triangle">
            <a:avLst>
              <a:gd name="adj" fmla="val 5115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7DFFD9-AFAD-42CC-8A5A-04357199068A}"/>
              </a:ext>
            </a:extLst>
          </p:cNvPr>
          <p:cNvSpPr/>
          <p:nvPr/>
        </p:nvSpPr>
        <p:spPr>
          <a:xfrm>
            <a:off x="95348" y="607371"/>
            <a:ext cx="2157951" cy="6352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LEARNING OUTCOMES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knowledge/skills the program </a:t>
            </a:r>
            <a:br>
              <a:rPr kumimoji="0" lang="en-US" sz="78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78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intends to create</a:t>
            </a:r>
          </a:p>
        </p:txBody>
      </p:sp>
      <p:sp>
        <p:nvSpPr>
          <p:cNvPr id="10" name="Isosceles Triangle 9"/>
          <p:cNvSpPr/>
          <p:nvPr/>
        </p:nvSpPr>
        <p:spPr>
          <a:xfrm rot="5400000">
            <a:off x="1985957" y="817785"/>
            <a:ext cx="508355" cy="210783"/>
          </a:xfrm>
          <a:prstGeom prst="triangle">
            <a:avLst>
              <a:gd name="adj" fmla="val 5115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5348" y="216343"/>
            <a:ext cx="8244000" cy="445729"/>
          </a:xfrm>
        </p:spPr>
        <p:txBody>
          <a:bodyPr>
            <a:normAutofit/>
          </a:bodyPr>
          <a:lstStyle/>
          <a:p>
            <a:r>
              <a:rPr lang="en-US" sz="1600" dirty="0"/>
              <a:t>Program Performance Path</a:t>
            </a:r>
          </a:p>
        </p:txBody>
      </p:sp>
    </p:spTree>
    <p:extLst>
      <p:ext uri="{BB962C8B-B14F-4D97-AF65-F5344CB8AC3E}">
        <p14:creationId xmlns:p14="http://schemas.microsoft.com/office/powerpoint/2010/main" val="226187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18"/>
          <p:cNvSpPr/>
          <p:nvPr/>
        </p:nvSpPr>
        <p:spPr>
          <a:xfrm>
            <a:off x="-1" y="0"/>
            <a:ext cx="9144001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108" y="648000"/>
            <a:ext cx="7322892" cy="621000"/>
          </a:xfrm>
        </p:spPr>
        <p:txBody>
          <a:bodyPr>
            <a:noAutofit/>
          </a:bodyPr>
          <a:lstStyle/>
          <a:p>
            <a:r>
              <a:rPr lang="sv-SE" sz="1700" dirty="0"/>
              <a:t>Breakout room: One more time! </a:t>
            </a:r>
            <a:endParaRPr lang="en-US" sz="1700" b="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sv-SE" dirty="0" err="1"/>
              <a:t>instruction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0006" y="1179431"/>
            <a:ext cx="5812249" cy="39640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200" b="0" dirty="0"/>
              <a:t>You will soon see a list of common objections from customers.</a:t>
            </a:r>
          </a:p>
          <a:p>
            <a:pPr marL="0" indent="0">
              <a:buNone/>
            </a:pPr>
            <a:r>
              <a:rPr lang="sv-SE" sz="1200" b="0" dirty="0"/>
              <a:t>Person 1 = </a:t>
            </a:r>
            <a:r>
              <a:rPr lang="sv-SE" sz="1200" dirty="0"/>
              <a:t>Customer</a:t>
            </a:r>
            <a:r>
              <a:rPr lang="sv-SE" sz="1200" b="0" dirty="0"/>
              <a:t/>
            </a:r>
            <a:br>
              <a:rPr lang="sv-SE" sz="1200" b="0" dirty="0"/>
            </a:br>
            <a:r>
              <a:rPr lang="sv-SE" sz="1200" b="0" dirty="0"/>
              <a:t>Person 2 = </a:t>
            </a:r>
            <a:r>
              <a:rPr lang="sv-SE" sz="1200" dirty="0"/>
              <a:t>NCAB </a:t>
            </a:r>
            <a:r>
              <a:rPr lang="sv-SE" sz="1200" b="0" dirty="0"/>
              <a:t>(=shortest employment at NCAB)</a:t>
            </a:r>
            <a:br>
              <a:rPr lang="sv-SE" sz="1200" b="0" dirty="0"/>
            </a:br>
            <a:r>
              <a:rPr lang="sv-SE" sz="1200" b="0" dirty="0"/>
              <a:t>Person 3(+4) = </a:t>
            </a:r>
            <a:r>
              <a:rPr lang="sv-SE" sz="1200" dirty="0"/>
              <a:t>Coach </a:t>
            </a:r>
            <a:r>
              <a:rPr lang="sv-SE" sz="1200" b="0" dirty="0"/>
              <a:t>to NCAB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200" b="0" i="1" dirty="0"/>
              <a:t>If you haven’t met before, BRIEFLY </a:t>
            </a:r>
            <a:r>
              <a:rPr lang="sv-SE" sz="1200" i="1" dirty="0"/>
              <a:t>introduce yourselves </a:t>
            </a:r>
            <a:r>
              <a:rPr lang="sv-SE" sz="1200" b="0" i="1" dirty="0"/>
              <a:t>(30 s/person)</a:t>
            </a:r>
            <a:endParaRPr lang="sv-SE" sz="1200" i="1" dirty="0"/>
          </a:p>
          <a:p>
            <a:pPr marL="457200" indent="-457200">
              <a:buFont typeface="+mj-lt"/>
              <a:buAutoNum type="arabicPeriod"/>
            </a:pPr>
            <a:r>
              <a:rPr lang="sv-SE" sz="1200" dirty="0"/>
              <a:t>Customer</a:t>
            </a:r>
            <a:r>
              <a:rPr lang="sv-SE" sz="1200" b="0" dirty="0"/>
              <a:t> reads one objection to NCAB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200" dirty="0"/>
              <a:t>NCAB</a:t>
            </a:r>
            <a:r>
              <a:rPr lang="sv-SE" sz="1200" b="0" dirty="0"/>
              <a:t> responds to the objection based on the Objection handling-checklist (focus on all steps this time!)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200" b="0" dirty="0"/>
              <a:t>The </a:t>
            </a:r>
            <a:r>
              <a:rPr lang="sv-SE" sz="1200" dirty="0"/>
              <a:t>Coach</a:t>
            </a:r>
            <a:r>
              <a:rPr lang="sv-SE" sz="1200" b="0" dirty="0"/>
              <a:t> gives feedback to the NCAB salesperson on each objection, </a:t>
            </a:r>
            <a:br>
              <a:rPr lang="sv-SE" sz="1200" b="0" dirty="0"/>
            </a:br>
            <a:r>
              <a:rPr lang="sv-SE" sz="1200" b="0" dirty="0"/>
              <a:t>based on the </a:t>
            </a:r>
            <a:r>
              <a:rPr lang="sv-SE" sz="1200" dirty="0"/>
              <a:t>Objection handling-checklist</a:t>
            </a:r>
            <a:r>
              <a:rPr lang="sv-SE" sz="1200" b="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200" dirty="0"/>
              <a:t>Rotate</a:t>
            </a:r>
            <a:r>
              <a:rPr lang="sv-SE" sz="1200" b="0" dirty="0"/>
              <a:t>. </a:t>
            </a:r>
          </a:p>
          <a:p>
            <a:pPr marL="0" indent="0">
              <a:buNone/>
            </a:pPr>
            <a:r>
              <a:rPr lang="sv-SE" sz="1200" b="0" dirty="0"/>
              <a:t>You will be 3-4 persons per room and you have 15-20 min.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00" y="680105"/>
            <a:ext cx="921108" cy="470413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50000" y="5521500"/>
            <a:ext cx="8244000" cy="5271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68578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717608-4494-408F-882A-9033966D1930}"/>
              </a:ext>
            </a:extLst>
          </p:cNvPr>
          <p:cNvSpPr/>
          <p:nvPr/>
        </p:nvSpPr>
        <p:spPr>
          <a:xfrm>
            <a:off x="6435081" y="1179431"/>
            <a:ext cx="2396565" cy="2335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u="sng" dirty="0"/>
              <a:t>OBJECTION HANDLING CHECKLIST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Lean in – Acknowledge &amp; Recognize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Investigate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200" dirty="0"/>
              <a:t>Needs Analyst – what are their true needs?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200" dirty="0"/>
              <a:t>Open questions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>
                <a:solidFill>
                  <a:schemeClr val="bg1"/>
                </a:solidFill>
              </a:rPr>
              <a:t>Offer specific benefits (not general features)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How does it make the customer successful?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>
                <a:solidFill>
                  <a:schemeClr val="bg1"/>
                </a:solidFill>
              </a:rPr>
              <a:t>ABC – Agree on next step 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150BDCB6-8A22-4FB4-88ED-0BB7078B3FE4}"/>
              </a:ext>
            </a:extLst>
          </p:cNvPr>
          <p:cNvSpPr/>
          <p:nvPr/>
        </p:nvSpPr>
        <p:spPr>
          <a:xfrm>
            <a:off x="6827946" y="3847032"/>
            <a:ext cx="1927860" cy="1023456"/>
          </a:xfrm>
          <a:prstGeom prst="wedgeEllipseCallout">
            <a:avLst>
              <a:gd name="adj1" fmla="val 61994"/>
              <a:gd name="adj2" fmla="val 51165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1400" dirty="0"/>
              <a:t>We prefer to use local prototype factory </a:t>
            </a:r>
          </a:p>
        </p:txBody>
      </p:sp>
    </p:spTree>
    <p:extLst>
      <p:ext uri="{BB962C8B-B14F-4D97-AF65-F5344CB8AC3E}">
        <p14:creationId xmlns:p14="http://schemas.microsoft.com/office/powerpoint/2010/main" val="426466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18"/>
          <p:cNvSpPr/>
          <p:nvPr/>
        </p:nvSpPr>
        <p:spPr>
          <a:xfrm>
            <a:off x="-1" y="-132347"/>
            <a:ext cx="9229725" cy="52758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584" y="139117"/>
            <a:ext cx="8244000" cy="1070110"/>
          </a:xfrm>
        </p:spPr>
        <p:txBody>
          <a:bodyPr>
            <a:normAutofit/>
          </a:bodyPr>
          <a:lstStyle/>
          <a:p>
            <a:r>
              <a:rPr lang="sv-SE" sz="1200" dirty="0"/>
              <a:t>Person 1 = Customer and reads 3 objections</a:t>
            </a:r>
            <a:br>
              <a:rPr lang="sv-SE" sz="1200" dirty="0"/>
            </a:br>
            <a:r>
              <a:rPr lang="sv-SE" sz="1200" dirty="0"/>
              <a:t>Person 2 = NCAB and responds to the objections</a:t>
            </a:r>
            <a:br>
              <a:rPr lang="sv-SE" sz="1200" dirty="0"/>
            </a:br>
            <a:r>
              <a:rPr lang="sv-SE" sz="1200" dirty="0"/>
              <a:t>Person 3(+4) = Coaches on each objection. </a:t>
            </a:r>
            <a:br>
              <a:rPr lang="sv-SE" sz="1200" dirty="0"/>
            </a:br>
            <a:r>
              <a:rPr lang="sv-SE" sz="1200" dirty="0" err="1"/>
              <a:t>Then</a:t>
            </a:r>
            <a:r>
              <a:rPr lang="sv-SE" sz="1200" dirty="0"/>
              <a:t> </a:t>
            </a:r>
            <a:r>
              <a:rPr lang="sv-SE" sz="1200" dirty="0" err="1"/>
              <a:t>rotate</a:t>
            </a:r>
            <a:r>
              <a:rPr lang="sv-SE" sz="1200" dirty="0"/>
              <a:t>. (15 min)</a:t>
            </a:r>
            <a:endParaRPr lang="en-US" sz="12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54585" y="1035402"/>
            <a:ext cx="8598584" cy="3968981"/>
          </a:xfrm>
          <a:prstGeom prst="rect">
            <a:avLst/>
          </a:prstGeom>
        </p:spPr>
        <p:txBody>
          <a:bodyPr vert="horz" lIns="91440" tIns="45720" rIns="91440" bIns="45720" numCol="2" spcCol="180000" rtlCol="0">
            <a:noAutofit/>
          </a:bodyPr>
          <a:lstStyle>
            <a:lvl1pPr marL="342892" indent="-342892" algn="l" defTabSz="68578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7888" marR="0" indent="-342892" algn="l" defTabSz="68578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Blip>
                <a:blip r:embed="rId2"/>
              </a:buBlip>
              <a:tabLst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7162" indent="-257168" algn="l" defTabSz="68578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62159" indent="-257168" algn="l" defTabSz="68578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525"/>
              </a:spcAft>
              <a:buFont typeface="Arial" panose="020B0604020202020204" pitchFamily="34" charset="0"/>
              <a:buChar char="•"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97155" indent="-257168" algn="l" defTabSz="68578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2152" indent="-25716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7148" indent="-25716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02145" indent="-25716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141" indent="-25716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sv-SE" sz="1400" b="0" dirty="0"/>
              <a:t>Your lead time is too long 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sv-SE" sz="1400" b="0" dirty="0"/>
              <a:t>Why is your price not competitive? 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sv-SE" sz="1400" b="0" dirty="0"/>
              <a:t>Your are too slow on quoting 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sv-SE" sz="1400" b="0" dirty="0"/>
              <a:t>Our customer prefers another PCB supplier 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en-US" sz="1400" b="0" dirty="0"/>
              <a:t>We had a quality issue with you before and lost a customer. We will not use you again.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sv-SE" sz="1400" b="0" dirty="0"/>
              <a:t>Your pricing 20% higher for the same product and service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en-US" sz="1400" b="0" dirty="0"/>
              <a:t>Your competitor is much cheaper 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en-US" sz="1400" b="0" dirty="0"/>
              <a:t>Your lead times are much higher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sv-SE" sz="1400" b="0" dirty="0"/>
              <a:t>You lack materials </a:t>
            </a:r>
            <a:endParaRPr lang="en-US" sz="1400" b="0" dirty="0"/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en-US" sz="1400" b="0" dirty="0"/>
              <a:t>How is it possible that sometimes we receive pieces with some defects, or in delay, despite you have people who control the progress of our orders on the production lines?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en-US" sz="1400" b="0" dirty="0"/>
              <a:t>How is possible that a supplier with a strong presence in China, like you are, can't reserve some laminate on stock for us?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en-US" sz="1400" b="0" dirty="0"/>
              <a:t>(Following actual raw material price increase) We received increase price only from NCAB!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endParaRPr lang="en-US" sz="1400" b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94208D-7913-45DC-A015-E651C35F8277}"/>
              </a:ext>
            </a:extLst>
          </p:cNvPr>
          <p:cNvSpPr/>
          <p:nvPr/>
        </p:nvSpPr>
        <p:spPr>
          <a:xfrm>
            <a:off x="4653877" y="3248297"/>
            <a:ext cx="4299292" cy="1756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u="sng" dirty="0"/>
              <a:t>OBJECTION HANDLING CHECKLIST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Lean in – Acknowledge &amp; Recognize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Investigate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200" dirty="0"/>
              <a:t>Needs Analyst – what are their true needs?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200" dirty="0"/>
              <a:t>Open questions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Offer specific benefits (not general features)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How does it make the customer more successful?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/>
              <a:t>ABC – Agree on next step </a:t>
            </a:r>
          </a:p>
        </p:txBody>
      </p:sp>
    </p:spTree>
    <p:extLst>
      <p:ext uri="{BB962C8B-B14F-4D97-AF65-F5344CB8AC3E}">
        <p14:creationId xmlns:p14="http://schemas.microsoft.com/office/powerpoint/2010/main" val="138782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1800" dirty="0"/>
              <a:t>My SMART-goal until next time – How will you practice IRL?</a:t>
            </a:r>
            <a:br>
              <a:rPr lang="sv-SE" sz="1800" dirty="0"/>
            </a:br>
            <a:r>
              <a:rPr lang="sv-SE" sz="1600" b="0" i="1" dirty="0">
                <a:solidFill>
                  <a:schemeClr val="tx1"/>
                </a:solidFill>
              </a:rPr>
              <a:t>Crawl – Walk – Run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0000" y="1386185"/>
            <a:ext cx="61266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32947" y="1481435"/>
            <a:ext cx="18036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PECIFIC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32947" y="2066210"/>
            <a:ext cx="27398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EASURABLE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32947" y="2678846"/>
            <a:ext cx="21467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CCEPTED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32947" y="3291482"/>
            <a:ext cx="20697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ELEVANT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32947" y="3923883"/>
            <a:ext cx="25555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IME-BOUND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55749" y="1505575"/>
            <a:ext cx="21307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“I will get better at using open questions.”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10327" y="1477878"/>
            <a:ext cx="228367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0"/>
                <a:solidFill>
                  <a:srgbClr val="5BAC2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“I will use ONLY open questions in my next 5 conversations.”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55748" y="1505575"/>
            <a:ext cx="22545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sng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“I will get better at using open questions.”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155749" y="2887085"/>
            <a:ext cx="21307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“I will start closing more often.”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410327" y="2859388"/>
            <a:ext cx="228367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0"/>
                <a:solidFill>
                  <a:srgbClr val="5BAC2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“I will use ABC in all my customer calls until the next clinic on November XX.“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55748" y="2887085"/>
            <a:ext cx="225457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sng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“I will start closing more often.”</a:t>
            </a:r>
          </a:p>
        </p:txBody>
      </p:sp>
    </p:spTree>
    <p:extLst>
      <p:ext uri="{BB962C8B-B14F-4D97-AF65-F5344CB8AC3E}">
        <p14:creationId xmlns:p14="http://schemas.microsoft.com/office/powerpoint/2010/main" val="380429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5" grpId="0"/>
      <p:bldP spid="16" grpId="0"/>
      <p:bldP spid="17" grpId="0"/>
      <p:bldP spid="18" grpId="0"/>
      <p:bldP spid="19" grpId="0"/>
      <p:bldP spid="20" grpId="0"/>
      <p:bldP spid="20" grpId="1"/>
      <p:bldP spid="21" grpId="0"/>
      <p:bldP spid="24" grpId="0"/>
      <p:bldP spid="27" grpId="0"/>
      <p:bldP spid="27" grpId="1"/>
      <p:bldP spid="28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1800" dirty="0"/>
              <a:t>My SMART-goal until next time – How will you practice IRL?</a:t>
            </a:r>
            <a:br>
              <a:rPr lang="sv-SE" sz="1800" dirty="0"/>
            </a:br>
            <a:r>
              <a:rPr lang="sv-SE" sz="1600" b="0" i="1" dirty="0">
                <a:solidFill>
                  <a:schemeClr val="tx1"/>
                </a:solidFill>
              </a:rPr>
              <a:t>Crawl – Walk – Run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0000" y="1386185"/>
            <a:ext cx="61266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32947" y="1481435"/>
            <a:ext cx="18036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PECIFIC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32947" y="2066210"/>
            <a:ext cx="27398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EASURABLE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32947" y="2678846"/>
            <a:ext cx="21467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CCEPTED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32947" y="3291482"/>
            <a:ext cx="20697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ELEVANT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32947" y="3923883"/>
            <a:ext cx="25555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IME-BOUND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EFDB68E-2DD3-4516-902F-3CDD387D87D0}"/>
              </a:ext>
            </a:extLst>
          </p:cNvPr>
          <p:cNvSpPr/>
          <p:nvPr/>
        </p:nvSpPr>
        <p:spPr>
          <a:xfrm>
            <a:off x="4155749" y="1505575"/>
            <a:ext cx="453825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Think about </a:t>
            </a:r>
            <a:r>
              <a:rPr kumimoji="0" lang="en-US" sz="18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SMART-goal </a:t>
            </a:r>
            <a:r>
              <a:rPr kumimoji="0" lang="en-US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that you will do until next time. </a:t>
            </a:r>
            <a:br>
              <a:rPr kumimoji="0" lang="en-US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Write it down in in your Sympa-profile </a:t>
            </a:r>
            <a:br>
              <a:rPr kumimoji="0" lang="sv-SE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&gt; ”Learning Development” </a:t>
            </a:r>
            <a:br>
              <a:rPr kumimoji="0" lang="sv-SE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&gt; ”</a:t>
            </a:r>
            <a:r>
              <a:rPr kumimoji="0" lang="sv-SE" sz="18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Goals &amp; Coaching</a:t>
            </a:r>
            <a:r>
              <a:rPr kumimoji="0" lang="sv-SE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”-tab. </a:t>
            </a:r>
            <a:br>
              <a:rPr kumimoji="0" lang="sv-SE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sv-SE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will </a:t>
            </a:r>
            <a:r>
              <a:rPr kumimoji="0" lang="sv-SE" sz="18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follow up</a:t>
            </a:r>
            <a:r>
              <a:rPr kumimoji="0" lang="sv-SE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how it went at the next Clinic.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9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0" y="648000"/>
            <a:ext cx="8244000" cy="734486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Next clinic (Dec 8): </a:t>
            </a:r>
            <a:r>
              <a:rPr lang="sv-SE" dirty="0"/>
              <a:t>SPIN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0005" y="1760486"/>
            <a:ext cx="8244001" cy="2735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0" dirty="0"/>
              <a:t>In NCAB Academy:</a:t>
            </a:r>
          </a:p>
          <a:p>
            <a:r>
              <a:rPr lang="sv-SE" b="0" dirty="0"/>
              <a:t>Complete SPIN</a:t>
            </a:r>
          </a:p>
          <a:p>
            <a:r>
              <a:rPr lang="sv-SE" b="0" dirty="0"/>
              <a:t>Set &amp; complete your </a:t>
            </a:r>
            <a:r>
              <a:rPr lang="sv-SE" dirty="0"/>
              <a:t>SMART-goal</a:t>
            </a:r>
          </a:p>
        </p:txBody>
      </p:sp>
    </p:spTree>
    <p:extLst>
      <p:ext uri="{BB962C8B-B14F-4D97-AF65-F5344CB8AC3E}">
        <p14:creationId xmlns:p14="http://schemas.microsoft.com/office/powerpoint/2010/main" val="350570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Guidelines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6212" y="1393345"/>
            <a:ext cx="8244000" cy="2963969"/>
          </a:xfrm>
        </p:spPr>
        <p:txBody>
          <a:bodyPr numCol="1" spcCol="180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Prepare to be present:</a:t>
            </a:r>
          </a:p>
          <a:p>
            <a:pPr lvl="2">
              <a:lnSpc>
                <a:spcPct val="100000"/>
              </a:lnSpc>
            </a:pPr>
            <a:r>
              <a:rPr lang="en-US" sz="1400" b="0" dirty="0"/>
              <a:t>Don’t multitask</a:t>
            </a:r>
          </a:p>
          <a:p>
            <a:pPr lvl="2">
              <a:lnSpc>
                <a:spcPct val="100000"/>
              </a:lnSpc>
            </a:pPr>
            <a:r>
              <a:rPr lang="en-US" sz="1400" b="0" dirty="0"/>
              <a:t>Close your Outlook/e-mail provider and other tabs</a:t>
            </a:r>
          </a:p>
          <a:p>
            <a:pPr>
              <a:lnSpc>
                <a:spcPct val="100000"/>
              </a:lnSpc>
            </a:pPr>
            <a:r>
              <a:rPr lang="en-US" sz="1800" b="0" dirty="0"/>
              <a:t>Have your </a:t>
            </a:r>
            <a:r>
              <a:rPr lang="en-US" sz="1800" dirty="0"/>
              <a:t>phone</a:t>
            </a:r>
            <a:r>
              <a:rPr lang="en-US" sz="1800" b="0" dirty="0"/>
              <a:t> ready</a:t>
            </a:r>
          </a:p>
          <a:p>
            <a:pPr>
              <a:lnSpc>
                <a:spcPct val="100000"/>
              </a:lnSpc>
            </a:pPr>
            <a:r>
              <a:rPr lang="en-US" sz="1800" b="0" dirty="0"/>
              <a:t>Get a closed question? </a:t>
            </a:r>
            <a:br>
              <a:rPr lang="en-US" sz="1800" b="0" dirty="0"/>
            </a:br>
            <a:r>
              <a:rPr lang="en-US" sz="1800" b="0" dirty="0"/>
              <a:t>=&gt; Answer with only </a:t>
            </a:r>
            <a:r>
              <a:rPr lang="en-US" sz="1800" dirty="0"/>
              <a:t>yes/no</a:t>
            </a:r>
          </a:p>
          <a:p>
            <a:pPr>
              <a:lnSpc>
                <a:spcPct val="100000"/>
              </a:lnSpc>
            </a:pPr>
            <a:r>
              <a:rPr lang="en-US" sz="1800" b="0" dirty="0"/>
              <a:t>Help each other </a:t>
            </a:r>
            <a:r>
              <a:rPr lang="en-US" sz="1800" dirty="0"/>
              <a:t>grow </a:t>
            </a:r>
            <a:r>
              <a:rPr lang="en-US" sz="1800" b="0" dirty="0"/>
              <a:t>– give feedback </a:t>
            </a:r>
          </a:p>
        </p:txBody>
      </p:sp>
    </p:spTree>
    <p:extLst>
      <p:ext uri="{BB962C8B-B14F-4D97-AF65-F5344CB8AC3E}">
        <p14:creationId xmlns:p14="http://schemas.microsoft.com/office/powerpoint/2010/main" val="275996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1800" dirty="0" err="1"/>
              <a:t>Today’s</a:t>
            </a:r>
            <a:r>
              <a:rPr lang="sv-SE" sz="1800" dirty="0"/>
              <a:t> agenda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dirty="0"/>
              <a:t>SMART-</a:t>
            </a:r>
            <a:r>
              <a:rPr lang="sv-SE" dirty="0" err="1"/>
              <a:t>goal</a:t>
            </a:r>
            <a:r>
              <a:rPr lang="sv-SE" dirty="0"/>
              <a:t> </a:t>
            </a:r>
            <a:r>
              <a:rPr lang="sv-SE" dirty="0" err="1"/>
              <a:t>follow-up</a:t>
            </a:r>
            <a:r>
              <a:rPr lang="sv-SE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Our USPs – referesher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How to handle objections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SMART </a:t>
            </a:r>
            <a:r>
              <a:rPr lang="sv-SE" dirty="0" err="1"/>
              <a:t>goal</a:t>
            </a:r>
            <a:r>
              <a:rPr lang="sv-SE" dirty="0"/>
              <a:t> </a:t>
            </a:r>
            <a:r>
              <a:rPr lang="sv-SE" dirty="0" err="1"/>
              <a:t>until</a:t>
            </a:r>
            <a:r>
              <a:rPr lang="sv-SE" dirty="0"/>
              <a:t> </a:t>
            </a:r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Next clinic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1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6843"/>
            <a:ext cx="9144000" cy="3097957"/>
          </a:xfrm>
        </p:spPr>
        <p:txBody>
          <a:bodyPr anchor="ctr">
            <a:no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OUR USPS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>What did we </a:t>
            </a:r>
            <a:br>
              <a:rPr lang="en-US" sz="6000" dirty="0"/>
            </a:br>
            <a:r>
              <a:rPr lang="en-US" sz="6000" dirty="0"/>
              <a:t>learn last time?</a:t>
            </a:r>
          </a:p>
        </p:txBody>
      </p:sp>
    </p:spTree>
    <p:extLst>
      <p:ext uri="{BB962C8B-B14F-4D97-AF65-F5344CB8AC3E}">
        <p14:creationId xmlns:p14="http://schemas.microsoft.com/office/powerpoint/2010/main" val="19531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FB765D3-67AD-4876-96C1-4214CE0BC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722" y="312255"/>
            <a:ext cx="3862605" cy="2052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7DC40B-AB89-4DE7-9D50-4D8AC548E2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017" y="312255"/>
            <a:ext cx="3844350" cy="20940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963FBD8-693E-4A37-9C74-6DAA3CF4AF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722" y="2424267"/>
            <a:ext cx="3850066" cy="216566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19C2810-BE91-4BDD-BA01-4E6B7818FB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415" y="2988772"/>
            <a:ext cx="3642585" cy="205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973F83D-BBCC-44E6-8968-A243B602FB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8769" y="2424268"/>
            <a:ext cx="3844349" cy="216566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673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28920" y="1509921"/>
            <a:ext cx="628615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are your questions?</a:t>
            </a:r>
          </a:p>
        </p:txBody>
      </p:sp>
    </p:spTree>
    <p:extLst>
      <p:ext uri="{BB962C8B-B14F-4D97-AF65-F5344CB8AC3E}">
        <p14:creationId xmlns:p14="http://schemas.microsoft.com/office/powerpoint/2010/main" val="313451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18"/>
          <p:cNvSpPr/>
          <p:nvPr/>
        </p:nvSpPr>
        <p:spPr>
          <a:xfrm>
            <a:off x="0" y="0"/>
            <a:ext cx="92964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108" y="648000"/>
            <a:ext cx="7322892" cy="621000"/>
          </a:xfrm>
        </p:spPr>
        <p:txBody>
          <a:bodyPr>
            <a:noAutofit/>
          </a:bodyPr>
          <a:lstStyle/>
          <a:p>
            <a:r>
              <a:rPr lang="sv-SE" sz="1800" dirty="0"/>
              <a:t>Breakout room: Follow-up on SMART-goal </a:t>
            </a:r>
            <a:endParaRPr lang="en-US" sz="1800" b="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0006" y="1301106"/>
            <a:ext cx="8093920" cy="3514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b="0" dirty="0"/>
              <a:t>Discuss your </a:t>
            </a:r>
            <a:r>
              <a:rPr lang="sv-SE" sz="2000" dirty="0"/>
              <a:t>SMART-goal progress </a:t>
            </a:r>
            <a:r>
              <a:rPr lang="sv-SE" sz="2000" b="0" dirty="0"/>
              <a:t>and/or what you have worked/practiced on regarding </a:t>
            </a:r>
            <a:r>
              <a:rPr lang="sv-SE" sz="2000" dirty="0"/>
              <a:t>Our USPs </a:t>
            </a:r>
            <a:r>
              <a:rPr lang="sv-SE" sz="2000" b="0" dirty="0"/>
              <a:t>since last time: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0" dirty="0" err="1"/>
              <a:t>How</a:t>
            </a:r>
            <a:r>
              <a:rPr lang="sv-SE" sz="2000" b="0" dirty="0"/>
              <a:t> </a:t>
            </a:r>
            <a:r>
              <a:rPr lang="sv-SE" sz="2000" b="0" dirty="0" err="1"/>
              <a:t>have</a:t>
            </a:r>
            <a:r>
              <a:rPr lang="sv-SE" sz="2000" b="0" dirty="0"/>
              <a:t> </a:t>
            </a:r>
            <a:r>
              <a:rPr lang="sv-SE" sz="2000" b="0" dirty="0" err="1"/>
              <a:t>you</a:t>
            </a:r>
            <a:r>
              <a:rPr lang="sv-SE" sz="2000" b="0" dirty="0"/>
              <a:t> </a:t>
            </a:r>
            <a:r>
              <a:rPr lang="sv-SE" sz="2000" b="0" dirty="0" err="1"/>
              <a:t>practice</a:t>
            </a:r>
            <a:r>
              <a:rPr lang="sv-SE" sz="2000" b="0" dirty="0"/>
              <a:t> </a:t>
            </a:r>
            <a:r>
              <a:rPr lang="sv-SE" sz="2000" b="0" dirty="0" err="1"/>
              <a:t>your</a:t>
            </a:r>
            <a:r>
              <a:rPr lang="sv-SE" sz="2000" b="0" dirty="0"/>
              <a:t> new </a:t>
            </a:r>
            <a:r>
              <a:rPr lang="sv-SE" sz="2000" b="0" dirty="0" err="1"/>
              <a:t>skills</a:t>
            </a:r>
            <a:r>
              <a:rPr lang="sv-SE" sz="2000" b="0" dirty="0"/>
              <a:t>?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0" dirty="0" err="1"/>
              <a:t>How</a:t>
            </a:r>
            <a:r>
              <a:rPr lang="sv-SE" sz="2000" b="0" dirty="0"/>
              <a:t> </a:t>
            </a:r>
            <a:r>
              <a:rPr lang="sv-SE" sz="2000" b="0" dirty="0" err="1"/>
              <a:t>did</a:t>
            </a:r>
            <a:r>
              <a:rPr lang="sv-SE" sz="2000" b="0" dirty="0"/>
              <a:t> it go? </a:t>
            </a:r>
            <a:r>
              <a:rPr lang="sv-SE" sz="2000" b="0" dirty="0" err="1"/>
              <a:t>What</a:t>
            </a:r>
            <a:r>
              <a:rPr lang="sv-SE" sz="2000" b="0" dirty="0"/>
              <a:t> </a:t>
            </a:r>
            <a:r>
              <a:rPr lang="sv-SE" sz="2000" b="0" dirty="0" err="1"/>
              <a:t>was</a:t>
            </a:r>
            <a:r>
              <a:rPr lang="sv-SE" sz="2000" b="0" dirty="0"/>
              <a:t> the </a:t>
            </a:r>
            <a:r>
              <a:rPr lang="sv-SE" sz="2000" b="0" dirty="0" err="1"/>
              <a:t>outcome</a:t>
            </a:r>
            <a:r>
              <a:rPr lang="sv-SE" sz="2000" b="0" dirty="0"/>
              <a:t>?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b="0" dirty="0" err="1"/>
              <a:t>What</a:t>
            </a:r>
            <a:r>
              <a:rPr lang="sv-SE" sz="2000" b="0" dirty="0"/>
              <a:t> </a:t>
            </a:r>
            <a:r>
              <a:rPr lang="sv-SE" sz="2000" b="0" dirty="0" err="1"/>
              <a:t>have</a:t>
            </a:r>
            <a:r>
              <a:rPr lang="sv-SE" sz="2000" b="0" dirty="0"/>
              <a:t> </a:t>
            </a:r>
            <a:r>
              <a:rPr lang="sv-SE" sz="2000" b="0" dirty="0" err="1"/>
              <a:t>you</a:t>
            </a:r>
            <a:r>
              <a:rPr lang="sv-SE" sz="2000" b="0" dirty="0"/>
              <a:t> </a:t>
            </a:r>
            <a:r>
              <a:rPr lang="sv-SE" sz="2000" b="0" dirty="0" err="1"/>
              <a:t>learned</a:t>
            </a:r>
            <a:r>
              <a:rPr lang="sv-SE" sz="2000" b="0" dirty="0"/>
              <a:t>? </a:t>
            </a:r>
          </a:p>
          <a:p>
            <a:pPr marL="0" indent="0">
              <a:buNone/>
            </a:pPr>
            <a:endParaRPr lang="sv-SE" sz="2000" b="0" dirty="0"/>
          </a:p>
          <a:p>
            <a:pPr marL="0" indent="0">
              <a:buNone/>
            </a:pPr>
            <a:r>
              <a:rPr lang="sv-SE" sz="2000" b="0" dirty="0"/>
              <a:t>You will be 2 persons/room and you have 5 min. </a:t>
            </a:r>
            <a:r>
              <a:rPr lang="en-US" sz="2000" b="0" i="1" dirty="0"/>
              <a:t>(If you haven’t met before, BRIEFLY yourselves (30 s/person))</a:t>
            </a:r>
          </a:p>
          <a:p>
            <a:pPr marL="0" indent="0">
              <a:buNone/>
            </a:pPr>
            <a:endParaRPr lang="sv-SE" sz="2000" b="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00" y="680106"/>
            <a:ext cx="921108" cy="4704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53EDDD-582F-453F-B6E5-B10003A6A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718" y="0"/>
            <a:ext cx="8392561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07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432395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do you think </a:t>
            </a:r>
            <a:br>
              <a:rPr kumimoji="0" lang="en-US" sz="60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6000" b="1" i="0" u="none" strike="noStrike" kern="1200" cap="none" spc="0" normalizeH="0" baseline="0" noProof="0" dirty="0">
                <a:ln w="0"/>
                <a:solidFill>
                  <a:srgbClr val="D53D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about objections?</a:t>
            </a:r>
          </a:p>
        </p:txBody>
      </p:sp>
    </p:spTree>
    <p:extLst>
      <p:ext uri="{BB962C8B-B14F-4D97-AF65-F5344CB8AC3E}">
        <p14:creationId xmlns:p14="http://schemas.microsoft.com/office/powerpoint/2010/main" val="372418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4c46a4abc8af97318cd82f459a1af154fd6d65d"/>
</p:tagLst>
</file>

<file path=ppt/theme/theme1.xml><?xml version="1.0" encoding="utf-8"?>
<a:theme xmlns:a="http://schemas.openxmlformats.org/drawingml/2006/main" name="NCAB Template_20150320">
  <a:themeElements>
    <a:clrScheme name="NCAB">
      <a:dk1>
        <a:srgbClr val="000000"/>
      </a:dk1>
      <a:lt1>
        <a:srgbClr val="FFFFFF"/>
      </a:lt1>
      <a:dk2>
        <a:srgbClr val="33575F"/>
      </a:dk2>
      <a:lt2>
        <a:srgbClr val="D1D9DB"/>
      </a:lt2>
      <a:accent1>
        <a:srgbClr val="266D2B"/>
      </a:accent1>
      <a:accent2>
        <a:srgbClr val="5BAC26"/>
      </a:accent2>
      <a:accent3>
        <a:srgbClr val="88CB83"/>
      </a:accent3>
      <a:accent4>
        <a:srgbClr val="CBE9CA"/>
      </a:accent4>
      <a:accent5>
        <a:srgbClr val="EEF7ED"/>
      </a:accent5>
      <a:accent6>
        <a:srgbClr val="D53D20"/>
      </a:accent6>
      <a:hlink>
        <a:srgbClr val="595959"/>
      </a:hlink>
      <a:folHlink>
        <a:srgbClr val="D53D21"/>
      </a:folHlink>
    </a:clrScheme>
    <a:fontScheme name="NCA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2" id="{47A29E6F-F69E-DC46-8597-0A4D06E285EC}" vid="{828AC52C-65BC-CC48-BA18-A0A4CF688539}"/>
    </a:ext>
  </a:extLst>
</a:theme>
</file>

<file path=ppt/theme/theme2.xml><?xml version="1.0" encoding="utf-8"?>
<a:theme xmlns:a="http://schemas.openxmlformats.org/drawingml/2006/main" name="1_NCAB Template_20150320">
  <a:themeElements>
    <a:clrScheme name="NCAB">
      <a:dk1>
        <a:srgbClr val="000000"/>
      </a:dk1>
      <a:lt1>
        <a:srgbClr val="FFFFFF"/>
      </a:lt1>
      <a:dk2>
        <a:srgbClr val="33575F"/>
      </a:dk2>
      <a:lt2>
        <a:srgbClr val="D1D9DB"/>
      </a:lt2>
      <a:accent1>
        <a:srgbClr val="266D2B"/>
      </a:accent1>
      <a:accent2>
        <a:srgbClr val="5BAC26"/>
      </a:accent2>
      <a:accent3>
        <a:srgbClr val="88CB83"/>
      </a:accent3>
      <a:accent4>
        <a:srgbClr val="CBE9CA"/>
      </a:accent4>
      <a:accent5>
        <a:srgbClr val="EEF7ED"/>
      </a:accent5>
      <a:accent6>
        <a:srgbClr val="D53D20"/>
      </a:accent6>
      <a:hlink>
        <a:srgbClr val="595959"/>
      </a:hlink>
      <a:folHlink>
        <a:srgbClr val="D53D21"/>
      </a:folHlink>
    </a:clrScheme>
    <a:fontScheme name="NCA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AB Template.potx" id="{1E6C7075-03A8-4C17-90FC-658F5D13D5F1}" vid="{8463F68C-ACE1-4EF2-9D12-7D2E52231E9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NCAB_corporate template_format16_9</Template>
  <TotalTime>4445</TotalTime>
  <Words>2279</Words>
  <Application>Microsoft Office PowerPoint</Application>
  <PresentationFormat>On-screen Show (16:9)</PresentationFormat>
  <Paragraphs>319</Paragraphs>
  <Slides>24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Symbol</vt:lpstr>
      <vt:lpstr>Wingdings</vt:lpstr>
      <vt:lpstr>NCAB Template_20150320</vt:lpstr>
      <vt:lpstr>1_NCAB Template_20150320</vt:lpstr>
      <vt:lpstr>Focus on Performance Crawl – Walk – Run</vt:lpstr>
      <vt:lpstr>Program Performance Path</vt:lpstr>
      <vt:lpstr>Guidelines</vt:lpstr>
      <vt:lpstr>Today’s agenda</vt:lpstr>
      <vt:lpstr>OUR USPS What did we  learn last time?</vt:lpstr>
      <vt:lpstr>PowerPoint Presentation</vt:lpstr>
      <vt:lpstr>PowerPoint Presentation</vt:lpstr>
      <vt:lpstr>Breakout room: Follow-up on SMART-goal </vt:lpstr>
      <vt:lpstr>PowerPoint Presentation</vt:lpstr>
      <vt:lpstr>How do we handle objections in NCAB? </vt:lpstr>
      <vt:lpstr>Roleplay! Part 1</vt:lpstr>
      <vt:lpstr>Roleplay! Part 2</vt:lpstr>
      <vt:lpstr>PowerPoint Presentation</vt:lpstr>
      <vt:lpstr>Breakout room: Objection handling </vt:lpstr>
      <vt:lpstr>Objection handling </vt:lpstr>
      <vt:lpstr>PowerPoint Presentation</vt:lpstr>
      <vt:lpstr>What are your most difficult objections to handle? </vt:lpstr>
      <vt:lpstr>Breakout room: Objection handling </vt:lpstr>
      <vt:lpstr>Person 1 = Customer and reads objection Person 2 = NCAB and responds according to Objection handling-checklist Person 3(+4) = Coaches on objection based on Objection handling-checklist Then rotate. (15-20 min)</vt:lpstr>
      <vt:lpstr>Breakout room: One more time! </vt:lpstr>
      <vt:lpstr>Person 1 = Customer and reads 3 objections Person 2 = NCAB and responds to the objections Person 3(+4) = Coaches on each objection.  Then rotate. (15 min)</vt:lpstr>
      <vt:lpstr>My SMART-goal until next time – How will you practice IRL? Crawl – Walk – Run</vt:lpstr>
      <vt:lpstr>My SMART-goal until next time – How will you practice IRL? Crawl – Walk – Run</vt:lpstr>
      <vt:lpstr>Next clinic (Dec 8): SPIN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Key  Component™</dc:title>
  <dc:creator>Sanna Magnusson</dc:creator>
  <cp:lastModifiedBy>Frida Rudolfsson</cp:lastModifiedBy>
  <cp:revision>407</cp:revision>
  <cp:lastPrinted>2021-03-29T06:29:20Z</cp:lastPrinted>
  <dcterms:created xsi:type="dcterms:W3CDTF">2020-03-13T15:54:43Z</dcterms:created>
  <dcterms:modified xsi:type="dcterms:W3CDTF">2021-12-09T08:39:54Z</dcterms:modified>
</cp:coreProperties>
</file>