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29"/>
  </p:notesMasterIdLst>
  <p:handoutMasterIdLst>
    <p:handoutMasterId r:id="rId30"/>
  </p:handoutMasterIdLst>
  <p:sldIdLst>
    <p:sldId id="1005" r:id="rId3"/>
    <p:sldId id="872" r:id="rId4"/>
    <p:sldId id="836" r:id="rId5"/>
    <p:sldId id="292" r:id="rId6"/>
    <p:sldId id="1011" r:id="rId7"/>
    <p:sldId id="290" r:id="rId8"/>
    <p:sldId id="308" r:id="rId9"/>
    <p:sldId id="1017" r:id="rId10"/>
    <p:sldId id="1006" r:id="rId11"/>
    <p:sldId id="940" r:id="rId12"/>
    <p:sldId id="327" r:id="rId13"/>
    <p:sldId id="358" r:id="rId14"/>
    <p:sldId id="1010" r:id="rId15"/>
    <p:sldId id="941" r:id="rId16"/>
    <p:sldId id="943" r:id="rId17"/>
    <p:sldId id="884" r:id="rId18"/>
    <p:sldId id="352" r:id="rId19"/>
    <p:sldId id="353" r:id="rId20"/>
    <p:sldId id="1018" r:id="rId21"/>
    <p:sldId id="946" r:id="rId22"/>
    <p:sldId id="852" r:id="rId23"/>
    <p:sldId id="1012" r:id="rId24"/>
    <p:sldId id="1013" r:id="rId25"/>
    <p:sldId id="1014" r:id="rId26"/>
    <p:sldId id="1004" r:id="rId27"/>
    <p:sldId id="1015" r:id="rId28"/>
  </p:sldIdLst>
  <p:sldSz cx="9144000" cy="5143500" type="screen16x9"/>
  <p:notesSz cx="6797675" cy="9928225"/>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5CF"/>
    <a:srgbClr val="D2E4CE"/>
    <a:srgbClr val="EAF3E8"/>
    <a:srgbClr val="EAF2E8"/>
    <a:srgbClr val="F7E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93" autoAdjust="0"/>
    <p:restoredTop sz="95256" autoAdjust="0"/>
  </p:normalViewPr>
  <p:slideViewPr>
    <p:cSldViewPr snapToGrid="0" showGuides="1">
      <p:cViewPr>
        <p:scale>
          <a:sx n="130" d="100"/>
          <a:sy n="130" d="100"/>
        </p:scale>
        <p:origin x="595" y="91"/>
      </p:cViewPr>
      <p:guideLst>
        <p:guide orient="horz" pos="1620"/>
        <p:guide pos="2880"/>
      </p:guideLst>
    </p:cSldViewPr>
  </p:slideViewPr>
  <p:outlineViewPr>
    <p:cViewPr>
      <p:scale>
        <a:sx n="33" d="100"/>
        <a:sy n="33" d="100"/>
      </p:scale>
      <p:origin x="0" y="-6368"/>
    </p:cViewPr>
  </p:outlineViewPr>
  <p:notesTextViewPr>
    <p:cViewPr>
      <p:scale>
        <a:sx n="85" d="100"/>
        <a:sy n="85" d="100"/>
      </p:scale>
      <p:origin x="0" y="0"/>
    </p:cViewPr>
  </p:notesTextViewPr>
  <p:sorterViewPr>
    <p:cViewPr>
      <p:scale>
        <a:sx n="66" d="100"/>
        <a:sy n="66" d="100"/>
      </p:scale>
      <p:origin x="0" y="0"/>
    </p:cViewPr>
  </p:sorterViewPr>
  <p:notesViewPr>
    <p:cSldViewPr snapToGrid="0" showGuides="1">
      <p:cViewPr varScale="1">
        <p:scale>
          <a:sx n="143" d="100"/>
          <a:sy n="143" d="100"/>
        </p:scale>
        <p:origin x="3072" y="21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B0E71B65-4600-404D-A1DF-9266FE05EF4E}"/>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D8885BE-52AB-8848-8673-F00A7FDE4694}"/>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018024E-2EE3-7F44-B53D-062305E70440}" type="datetimeFigureOut">
              <a:rPr lang="sv-SE" smtClean="0"/>
              <a:t>2021-11-10</a:t>
            </a:fld>
            <a:endParaRPr lang="sv-SE"/>
          </a:p>
        </p:txBody>
      </p:sp>
      <p:sp>
        <p:nvSpPr>
          <p:cNvPr id="4" name="Platshållare för sidfot 3">
            <a:extLst>
              <a:ext uri="{FF2B5EF4-FFF2-40B4-BE49-F238E27FC236}">
                <a16:creationId xmlns:a16="http://schemas.microsoft.com/office/drawing/2014/main" id="{1DEBEB9A-351A-0941-8241-3B7D0911C9D6}"/>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CE7A94AC-C1B8-3648-B6CD-C0558619AEDC}"/>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B75F8744-BF7C-064A-A19F-87D97837E11F}" type="slidenum">
              <a:rPr lang="sv-SE" smtClean="0"/>
              <a:t>‹#›</a:t>
            </a:fld>
            <a:endParaRPr lang="sv-SE"/>
          </a:p>
        </p:txBody>
      </p:sp>
    </p:spTree>
    <p:extLst>
      <p:ext uri="{BB962C8B-B14F-4D97-AF65-F5344CB8AC3E}">
        <p14:creationId xmlns:p14="http://schemas.microsoft.com/office/powerpoint/2010/main" val="2138386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0C24569-7686-4012-B726-534252C8B852}" type="datetimeFigureOut">
              <a:rPr lang="sv-SE" smtClean="0"/>
              <a:t>2021-11-10</a:t>
            </a:fld>
            <a:endParaRPr lang="sv-S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EDABA60-79F1-45EA-BC54-50464D162408}" type="slidenum">
              <a:rPr lang="sv-SE" smtClean="0"/>
              <a:t>‹#›</a:t>
            </a:fld>
            <a:endParaRPr lang="sv-SE"/>
          </a:p>
        </p:txBody>
      </p:sp>
    </p:spTree>
    <p:extLst>
      <p:ext uri="{BB962C8B-B14F-4D97-AF65-F5344CB8AC3E}">
        <p14:creationId xmlns:p14="http://schemas.microsoft.com/office/powerpoint/2010/main" val="326881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ABA60-79F1-45EA-BC54-50464D16240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18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b="1" dirty="0">
                <a:latin typeface="Arial" panose="020B0604020202020204" pitchFamily="34" charset="0"/>
                <a:cs typeface="Arial" panose="020B0604020202020204" pitchFamily="34" charset="0"/>
              </a:rPr>
              <a:t>USP CLASS RECAP</a:t>
            </a:r>
          </a:p>
          <a:p>
            <a:pPr>
              <a:spcAft>
                <a:spcPts val="600"/>
              </a:spcAft>
            </a:pPr>
            <a:r>
              <a:rPr lang="en-GB" b="0" dirty="0">
                <a:latin typeface="Arial" panose="020B0604020202020204" pitchFamily="34" charset="0"/>
                <a:cs typeface="Arial" panose="020B0604020202020204" pitchFamily="34" charset="0"/>
              </a:rPr>
              <a:t>You’ve all seen the class recently, so I’m not </a:t>
            </a:r>
            <a:r>
              <a:rPr lang="en-GB" b="0" dirty="0" err="1">
                <a:latin typeface="Arial" panose="020B0604020202020204" pitchFamily="34" charset="0"/>
                <a:cs typeface="Arial" panose="020B0604020202020204" pitchFamily="34" charset="0"/>
              </a:rPr>
              <a:t>gonna</a:t>
            </a:r>
            <a:r>
              <a:rPr lang="en-GB" b="0" dirty="0">
                <a:latin typeface="Arial" panose="020B0604020202020204" pitchFamily="34" charset="0"/>
                <a:cs typeface="Arial" panose="020B0604020202020204" pitchFamily="34" charset="0"/>
              </a:rPr>
              <a:t> spend to much time on the course itself, but some things are worth to remember</a:t>
            </a:r>
          </a:p>
          <a:p>
            <a:pPr>
              <a:spcAft>
                <a:spcPts val="600"/>
              </a:spcAft>
            </a:pPr>
            <a:r>
              <a:rPr lang="en-GB" b="0" dirty="0">
                <a:latin typeface="Arial" panose="020B0604020202020204" pitchFamily="34" charset="0"/>
                <a:cs typeface="Arial" panose="020B0604020202020204" pitchFamily="34" charset="0"/>
              </a:rPr>
              <a:t>When all are alike, you go for the price.</a:t>
            </a:r>
          </a:p>
          <a:p>
            <a:pPr>
              <a:spcAft>
                <a:spcPts val="600"/>
              </a:spcAft>
            </a:pPr>
            <a:r>
              <a:rPr lang="en-GB" b="0" dirty="0">
                <a:latin typeface="Arial" panose="020B0604020202020204" pitchFamily="34" charset="0"/>
                <a:cs typeface="Arial" panose="020B0604020202020204" pitchFamily="34" charset="0"/>
              </a:rPr>
              <a:t>If you offer something more, that is unique = the price is less important</a:t>
            </a:r>
          </a:p>
          <a:p>
            <a:pPr>
              <a:spcAft>
                <a:spcPts val="600"/>
              </a:spcAft>
            </a:pPr>
            <a:r>
              <a:rPr lang="en-GB" b="0" dirty="0">
                <a:latin typeface="Arial" panose="020B0604020202020204" pitchFamily="34" charset="0"/>
                <a:cs typeface="Arial" panose="020B0604020202020204" pitchFamily="34" charset="0"/>
              </a:rPr>
              <a:t>And a simple USP is usually simple to copy, making it all start over again</a:t>
            </a:r>
          </a:p>
          <a:p>
            <a:pPr>
              <a:spcAft>
                <a:spcPts val="600"/>
              </a:spcAft>
            </a:pPr>
            <a:endParaRPr lang="en-GB" b="0" dirty="0">
              <a:latin typeface="Arial" panose="020B0604020202020204" pitchFamily="34" charset="0"/>
              <a:cs typeface="Arial" panose="020B0604020202020204" pitchFamily="34" charset="0"/>
            </a:endParaRPr>
          </a:p>
          <a:p>
            <a:pPr>
              <a:spcAft>
                <a:spcPts val="600"/>
              </a:spcAft>
            </a:pPr>
            <a:r>
              <a:rPr lang="en-GB" b="0" dirty="0">
                <a:latin typeface="Arial" panose="020B0604020202020204" pitchFamily="34" charset="0"/>
                <a:cs typeface="Arial" panose="020B0604020202020204" pitchFamily="34" charset="0"/>
              </a:rPr>
              <a:t>For us at NCAB, our competitors come in very different shapes. Having our own staff in factories can be unique compared to traders, but not compared to factories. Our local sale office is unique compared to factories, but not compared to traders. </a:t>
            </a:r>
          </a:p>
          <a:p>
            <a:pPr>
              <a:spcAft>
                <a:spcPts val="600"/>
              </a:spcAft>
            </a:pPr>
            <a:endParaRPr lang="en-GB" b="0" dirty="0">
              <a:latin typeface="Arial" panose="020B0604020202020204" pitchFamily="34" charset="0"/>
              <a:cs typeface="Arial" panose="020B0604020202020204" pitchFamily="34" charset="0"/>
            </a:endParaRPr>
          </a:p>
          <a:p>
            <a:pPr>
              <a:spcAft>
                <a:spcPts val="600"/>
              </a:spcAft>
            </a:pPr>
            <a:r>
              <a:rPr lang="en-GB" b="0" dirty="0">
                <a:latin typeface="Arial" panose="020B0604020202020204" pitchFamily="34" charset="0"/>
                <a:cs typeface="Arial" panose="020B0604020202020204" pitchFamily="34" charset="0"/>
              </a:rPr>
              <a:t>And PCBs are definitely more complicated than mittens, or hotels. It would be hard to find a simple feature that benefits all our very different customers.</a:t>
            </a:r>
          </a:p>
          <a:p>
            <a:pPr>
              <a:spcAft>
                <a:spcPts val="600"/>
              </a:spcAft>
            </a:pPr>
            <a:r>
              <a:rPr lang="en-GB" b="0" dirty="0">
                <a:latin typeface="Arial" panose="020B0604020202020204" pitchFamily="34" charset="0"/>
                <a:cs typeface="Arial" panose="020B0604020202020204" pitchFamily="34" charset="0"/>
              </a:rPr>
              <a:t>The hotels in the examples all had USP's, but not all was successful with all customers</a:t>
            </a:r>
          </a:p>
          <a:p>
            <a:pPr>
              <a:spcAft>
                <a:spcPts val="600"/>
              </a:spcAft>
            </a:pPr>
            <a:endParaRPr lang="en-GB" b="0" dirty="0">
              <a:latin typeface="Arial" panose="020B0604020202020204" pitchFamily="34" charset="0"/>
              <a:cs typeface="Arial" panose="020B0604020202020204" pitchFamily="34" charset="0"/>
            </a:endParaRPr>
          </a:p>
          <a:p>
            <a:pPr>
              <a:spcAft>
                <a:spcPts val="600"/>
              </a:spcAft>
            </a:pPr>
            <a:r>
              <a:rPr lang="en-GB" b="0" dirty="0">
                <a:latin typeface="Arial" panose="020B0604020202020204" pitchFamily="34" charset="0"/>
                <a:cs typeface="Arial" panose="020B0604020202020204" pitchFamily="34" charset="0"/>
              </a:rPr>
              <a:t>Why? Because first of all, we need to know what is important to the customer, and actually the person as well we are currently addressing. And the combination of some nice USP's might be worth nothing to one customer, and the world for the next customer. For me, obviously the combined USP of great food and views will be more interesting than the gym. For someone else, the gym and view will be the combined USPs that steers the choice. Add a live stage to that hotel, and I’m in for the season!</a:t>
            </a:r>
          </a:p>
          <a:p>
            <a:pPr>
              <a:spcAft>
                <a:spcPts val="600"/>
              </a:spcAft>
            </a:pPr>
            <a:endParaRPr lang="en-GB" b="0" dirty="0">
              <a:latin typeface="Arial" panose="020B0604020202020204" pitchFamily="34" charset="0"/>
              <a:cs typeface="Arial" panose="020B0604020202020204" pitchFamily="34" charset="0"/>
            </a:endParaRPr>
          </a:p>
          <a:p>
            <a:pPr>
              <a:spcAft>
                <a:spcPts val="600"/>
              </a:spcAft>
            </a:pPr>
            <a:r>
              <a:rPr lang="en-GB" b="0" dirty="0">
                <a:latin typeface="Arial" panose="020B0604020202020204" pitchFamily="34" charset="0"/>
                <a:cs typeface="Arial" panose="020B0604020202020204" pitchFamily="34" charset="0"/>
              </a:rPr>
              <a:t>So, a combined USP is built from features that benefit a specific customer (and/or person!).</a:t>
            </a:r>
          </a:p>
          <a:p>
            <a:pPr>
              <a:spcAft>
                <a:spcPts val="600"/>
              </a:spcAft>
            </a:pPr>
            <a:endParaRPr lang="en-GB" b="0" dirty="0">
              <a:latin typeface="Arial" panose="020B0604020202020204" pitchFamily="34" charset="0"/>
              <a:cs typeface="Arial" panose="020B0604020202020204" pitchFamily="34" charset="0"/>
            </a:endParaRPr>
          </a:p>
          <a:p>
            <a:pPr>
              <a:spcAft>
                <a:spcPts val="600"/>
              </a:spcAft>
            </a:pPr>
            <a:r>
              <a:rPr lang="en-GB" b="0" dirty="0">
                <a:latin typeface="Arial" panose="020B0604020202020204" pitchFamily="34" charset="0"/>
                <a:cs typeface="Arial" panose="020B0604020202020204" pitchFamily="34" charset="0"/>
              </a:rPr>
              <a:t>One of the tricks here is both to know what is important to the customer, and ensure that we are compared not only on one single benefit. “We have great quality” is short,</a:t>
            </a:r>
            <a:r>
              <a:rPr lang="en-GB" b="0" baseline="0" dirty="0">
                <a:latin typeface="Arial" panose="020B0604020202020204" pitchFamily="34" charset="0"/>
                <a:cs typeface="Arial" panose="020B0604020202020204" pitchFamily="34" charset="0"/>
              </a:rPr>
              <a:t> but doesn’t stand out. </a:t>
            </a:r>
            <a:r>
              <a:rPr lang="en-GB" b="0" dirty="0">
                <a:latin typeface="Arial" panose="020B0604020202020204" pitchFamily="34" charset="0"/>
                <a:cs typeface="Arial" panose="020B0604020202020204" pitchFamily="34" charset="0"/>
              </a:rPr>
              <a:t>"Competitive lead time, UL approval AND full quality responsibility" is telling a bit more of what is actually meant around quality</a:t>
            </a:r>
          </a:p>
          <a:p>
            <a:pPr>
              <a:spcAft>
                <a:spcPts val="600"/>
              </a:spcAft>
            </a:pPr>
            <a:endParaRPr lang="en-GB" b="0" dirty="0">
              <a:latin typeface="Arial" panose="020B0604020202020204" pitchFamily="34" charset="0"/>
              <a:cs typeface="Arial" panose="020B0604020202020204" pitchFamily="34" charset="0"/>
            </a:endParaRPr>
          </a:p>
          <a:p>
            <a:pPr>
              <a:spcAft>
                <a:spcPts val="600"/>
              </a:spcAft>
            </a:pPr>
            <a:r>
              <a:rPr lang="en-GB" b="0" dirty="0">
                <a:latin typeface="Arial" panose="020B0604020202020204" pitchFamily="34" charset="0"/>
                <a:cs typeface="Arial" panose="020B0604020202020204" pitchFamily="34" charset="0"/>
              </a:rPr>
              <a:t>It is tricky to learn all of the USPs at once. And even more tricky to know when and how to use them. Because there is not ONE right answer. </a:t>
            </a:r>
          </a:p>
          <a:p>
            <a:pPr>
              <a:spcAft>
                <a:spcPts val="600"/>
              </a:spcAft>
            </a:pPr>
            <a:endParaRPr lang="en-GB" b="0" dirty="0">
              <a:latin typeface="Arial" panose="020B0604020202020204" pitchFamily="34" charset="0"/>
              <a:cs typeface="Arial" panose="020B0604020202020204" pitchFamily="34" charset="0"/>
            </a:endParaRPr>
          </a:p>
          <a:p>
            <a:pPr>
              <a:spcAft>
                <a:spcPts val="600"/>
              </a:spcAft>
            </a:pPr>
            <a:r>
              <a:rPr lang="en-GB" b="0" dirty="0">
                <a:latin typeface="Arial" panose="020B0604020202020204" pitchFamily="34" charset="0"/>
                <a:cs typeface="Arial" panose="020B0604020202020204" pitchFamily="34" charset="0"/>
              </a:rPr>
              <a:t>HEED the NEED! The SPIN-course gives good advice on how to do this.</a:t>
            </a:r>
          </a:p>
          <a:p>
            <a:pPr>
              <a:spcAft>
                <a:spcPts val="600"/>
              </a:spcAft>
            </a:pPr>
            <a:endParaRPr lang="en-GB" b="0" dirty="0">
              <a:latin typeface="Arial" panose="020B0604020202020204" pitchFamily="34" charset="0"/>
              <a:cs typeface="Arial" panose="020B0604020202020204" pitchFamily="34" charset="0"/>
            </a:endParaRPr>
          </a:p>
          <a:p>
            <a:pPr>
              <a:spcAft>
                <a:spcPts val="600"/>
              </a:spcAft>
            </a:pPr>
            <a:r>
              <a:rPr lang="en-GB" b="0" dirty="0">
                <a:latin typeface="Arial" panose="020B0604020202020204" pitchFamily="34" charset="0"/>
                <a:cs typeface="Arial" panose="020B0604020202020204" pitchFamily="34" charset="0"/>
              </a:rPr>
              <a:t>So, creating a combined USP is not easy – but amazingly effective when you do it right. When you find a combined USP for a demanding customer, they get a unique offering tailored for their needs, price becomes less important, and it is hard for competitors to follow. </a:t>
            </a:r>
          </a:p>
          <a:p>
            <a:endParaRPr lang="en-GB" dirty="0"/>
          </a:p>
          <a:p>
            <a:r>
              <a:rPr lang="sv-SE" b="1" dirty="0"/>
              <a:t>USP / HEED THE NEED vs SPRAY-and-PRAY</a:t>
            </a:r>
            <a:endParaRPr lang="en-US" b="1"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One important step is to make sure you get out there and meet the customers, because that is when you going to hear the objections, on which you want to build your combined USPs game</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This is the so called ”Elevator Picture”. I can talk to an audience about NCAB with this picture as my only material. It might take 20 seconds. Or 2 hours. And if I do not know what the customer is interested in, those 2 hours are more or less wasted 2 for all of us</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But all the details are there. And can be supported by a number of slides from our general presentation. </a:t>
            </a:r>
          </a:p>
          <a:p>
            <a:r>
              <a:rPr lang="en-US" b="0" dirty="0">
                <a:latin typeface="Arial" panose="020B0604020202020204" pitchFamily="34" charset="0"/>
                <a:cs typeface="Arial" panose="020B0604020202020204" pitchFamily="34" charset="0"/>
              </a:rPr>
              <a:t>Maybe I can use the Elevator Picture to HEED-THE-NEED? To ask questions on how customer solves </a:t>
            </a:r>
            <a:r>
              <a:rPr lang="en-US" b="0" dirty="0" err="1">
                <a:latin typeface="Arial" panose="020B0604020202020204" pitchFamily="34" charset="0"/>
                <a:cs typeface="Arial" panose="020B0604020202020204" pitchFamily="34" charset="0"/>
              </a:rPr>
              <a:t>diferrent</a:t>
            </a:r>
            <a:r>
              <a:rPr lang="en-US" b="0" dirty="0">
                <a:latin typeface="Arial" panose="020B0604020202020204" pitchFamily="34" charset="0"/>
                <a:cs typeface="Arial" panose="020B0604020202020204" pitchFamily="34" charset="0"/>
              </a:rPr>
              <a:t> things, or what areas are of most interest. Where can my SPIN begin?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From my opinion I prefer to have the customer present themselves first. Always. This way I can ask the questions before I present anything. And if you like the picture, and don’t want to dig in all details, you can use the information from your SPIN and HEEDTHENEED to just briefly mention some of the things we do to ensure customer satisfaction within the most relevant areas. As a teaser for more deep-dive if you should get into more detailed questions. Which is, of course, what we want.</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Remember – customers like to talk themselves. By letting the customer start to present, and be active and interested, you are up for a good start. Using the collected information in your own presentation will most likely get the customers to feel that you are really listening to them.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Why am I talking about meeting basics for so long? Well, for the simple reason that the HEED THE NEED and SPIN during the initial discussions, will help you sell the combined USPs when it’s time for you to talk!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We have a solution to the customers PROBLEM, we just need to find the IMPLICATION first</a:t>
            </a:r>
          </a:p>
          <a:p>
            <a:endParaRPr lang="sv-SE" dirty="0"/>
          </a:p>
          <a:p>
            <a:endParaRPr lang="en-GB" dirty="0"/>
          </a:p>
          <a:p>
            <a:r>
              <a:rPr lang="en-US" b="1" dirty="0">
                <a:latin typeface="Arial" panose="020B0604020202020204" pitchFamily="34" charset="0"/>
                <a:cs typeface="Arial" panose="020B0604020202020204" pitchFamily="34" charset="0"/>
              </a:rPr>
              <a:t>CUSTOMER FIRST</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So… you now know what the customer is interested in. And you know in what direction you are going to talk about certain USPs around how NCAB Group does things. It’s time to lecture, right?</a:t>
            </a:r>
          </a:p>
          <a:p>
            <a:r>
              <a:rPr lang="en-US" b="0" dirty="0">
                <a:latin typeface="Arial" panose="020B0604020202020204" pitchFamily="34" charset="0"/>
                <a:cs typeface="Arial" panose="020B0604020202020204" pitchFamily="34" charset="0"/>
              </a:rPr>
              <a:t>NO!</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When you present NCAB, and the NCAB USP’s, it is </a:t>
            </a:r>
            <a:r>
              <a:rPr lang="en-US" b="0" dirty="0" err="1">
                <a:latin typeface="Arial" panose="020B0604020202020204" pitchFamily="34" charset="0"/>
                <a:cs typeface="Arial" panose="020B0604020202020204" pitchFamily="34" charset="0"/>
              </a:rPr>
              <a:t>soooo</a:t>
            </a:r>
            <a:r>
              <a:rPr lang="en-US" b="0" dirty="0">
                <a:latin typeface="Arial" panose="020B0604020202020204" pitchFamily="34" charset="0"/>
                <a:cs typeface="Arial" panose="020B0604020202020204" pitchFamily="34" charset="0"/>
              </a:rPr>
              <a:t> important that you take customer perspective. </a:t>
            </a:r>
          </a:p>
          <a:p>
            <a:r>
              <a:rPr lang="en-US" b="0" dirty="0">
                <a:latin typeface="Arial" panose="020B0604020202020204" pitchFamily="34" charset="0"/>
                <a:cs typeface="Arial" panose="020B0604020202020204" pitchFamily="34" charset="0"/>
              </a:rPr>
              <a:t>”WE work in many different ways with OUR quality. WE educate OUR staff and the staff in OUR factories. OUR </a:t>
            </a:r>
            <a:r>
              <a:rPr lang="en-US" b="0" dirty="0" err="1">
                <a:latin typeface="Arial" panose="020B0604020202020204" pitchFamily="34" charset="0"/>
                <a:cs typeface="Arial" panose="020B0604020202020204" pitchFamily="34" charset="0"/>
              </a:rPr>
              <a:t>pcb</a:t>
            </a:r>
            <a:r>
              <a:rPr lang="en-US" b="0" dirty="0">
                <a:latin typeface="Arial" panose="020B0604020202020204" pitchFamily="34" charset="0"/>
                <a:cs typeface="Arial" panose="020B0604020202020204" pitchFamily="34" charset="0"/>
              </a:rPr>
              <a:t> specification is very rigid and ensure OUR high reliability. WE have local technicians that will inform about potential issues. OUR target for quality is 99.3% and 1.000ppm”</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WE. WE. WE. Not good. Customer is half asleep.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It is hard, and depending on the level of discussions sometimes maybe impossible. But make sure to try to present all the USP’s in a way that looks to the customer benefits. And if you can’t say the USP without the WE’s and OUR’s, then it is no problem to add the customer benefits afterwards.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Same thing can be said in many</a:t>
            </a:r>
            <a:r>
              <a:rPr lang="en-US" b="0" baseline="0" dirty="0">
                <a:latin typeface="Arial" panose="020B0604020202020204" pitchFamily="34" charset="0"/>
                <a:cs typeface="Arial" panose="020B0604020202020204" pitchFamily="34" charset="0"/>
              </a:rPr>
              <a:t> different ways, maybe like this:</a:t>
            </a:r>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”To ensure that you receive boards without defects, that will run smoothly into your production, NCAB has put in a number of quality checkpoints throughout the process. By educating all factory staff that reviews your designs, in high reliability standard of NCAB Group </a:t>
            </a:r>
            <a:r>
              <a:rPr lang="en-US" b="0" dirty="0" err="1">
                <a:latin typeface="Arial" panose="020B0604020202020204" pitchFamily="34" charset="0"/>
                <a:cs typeface="Arial" panose="020B0604020202020204" pitchFamily="34" charset="0"/>
              </a:rPr>
              <a:t>pcb</a:t>
            </a:r>
            <a:r>
              <a:rPr lang="en-US" b="0" dirty="0">
                <a:latin typeface="Arial" panose="020B0604020202020204" pitchFamily="34" charset="0"/>
                <a:cs typeface="Arial" panose="020B0604020202020204" pitchFamily="34" charset="0"/>
              </a:rPr>
              <a:t> specification, and a local team that give feedback to your engineers and your production staff, we will together ensure a minimum of deviations, most of the times zero ppm. This way you can work more efficient, with minimum production disturbance and a more reliable end product for your customers.”</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When customer asks more, and about details on HOW we do things. Then we can move more into the ”WE”, to point out that WE are doing some things different from competition. But do not forget to add WHY this is important for the customer!</a:t>
            </a:r>
          </a:p>
          <a:p>
            <a:endParaRPr lang="en-US" b="0" dirty="0">
              <a:latin typeface="Arial" panose="020B0604020202020204" pitchFamily="34" charset="0"/>
              <a:cs typeface="Arial" panose="020B0604020202020204" pitchFamily="34" charset="0"/>
            </a:endParaRPr>
          </a:p>
          <a:p>
            <a:endParaRPr lang="en-GB" b="0" dirty="0"/>
          </a:p>
          <a:p>
            <a:endParaRPr lang="sv-SE" dirty="0"/>
          </a:p>
          <a:p>
            <a:endParaRPr lang="en-SE" dirty="0"/>
          </a:p>
        </p:txBody>
      </p:sp>
      <p:sp>
        <p:nvSpPr>
          <p:cNvPr id="4" name="Slide Number Placeholder 3"/>
          <p:cNvSpPr>
            <a:spLocks noGrp="1"/>
          </p:cNvSpPr>
          <p:nvPr>
            <p:ph type="sldNum" sz="quarter" idx="5"/>
          </p:nvPr>
        </p:nvSpPr>
        <p:spPr/>
        <p:txBody>
          <a:bodyPr/>
          <a:lstStyle/>
          <a:p>
            <a:fld id="{9EDABA60-79F1-45EA-BC54-50464D162408}" type="slidenum">
              <a:rPr lang="sv-SE" smtClean="0"/>
              <a:t>8</a:t>
            </a:fld>
            <a:endParaRPr lang="sv-SE"/>
          </a:p>
        </p:txBody>
      </p:sp>
    </p:spTree>
    <p:extLst>
      <p:ext uri="{BB962C8B-B14F-4D97-AF65-F5344CB8AC3E}">
        <p14:creationId xmlns:p14="http://schemas.microsoft.com/office/powerpoint/2010/main" val="3142686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b="1" dirty="0">
                <a:latin typeface="Arial" panose="020B0604020202020204" pitchFamily="34" charset="0"/>
                <a:cs typeface="Arial" panose="020B0604020202020204" pitchFamily="34" charset="0"/>
              </a:rPr>
              <a:t>USP CLASS RECAP</a:t>
            </a:r>
          </a:p>
          <a:p>
            <a:pPr>
              <a:spcAft>
                <a:spcPts val="600"/>
              </a:spcAft>
            </a:pPr>
            <a:r>
              <a:rPr lang="en-GB" b="0" dirty="0">
                <a:latin typeface="Arial" panose="020B0604020202020204" pitchFamily="34" charset="0"/>
                <a:cs typeface="Arial" panose="020B0604020202020204" pitchFamily="34" charset="0"/>
              </a:rPr>
              <a:t>You’ve all seen the class recently, so I’m not </a:t>
            </a:r>
            <a:r>
              <a:rPr lang="en-GB" b="0" dirty="0" err="1">
                <a:latin typeface="Arial" panose="020B0604020202020204" pitchFamily="34" charset="0"/>
                <a:cs typeface="Arial" panose="020B0604020202020204" pitchFamily="34" charset="0"/>
              </a:rPr>
              <a:t>gonna</a:t>
            </a:r>
            <a:r>
              <a:rPr lang="en-GB" b="0" dirty="0">
                <a:latin typeface="Arial" panose="020B0604020202020204" pitchFamily="34" charset="0"/>
                <a:cs typeface="Arial" panose="020B0604020202020204" pitchFamily="34" charset="0"/>
              </a:rPr>
              <a:t> spend to much time on the course itself, but some things are worth to remember</a:t>
            </a:r>
          </a:p>
          <a:p>
            <a:pPr>
              <a:spcAft>
                <a:spcPts val="600"/>
              </a:spcAft>
            </a:pPr>
            <a:r>
              <a:rPr lang="en-GB" b="0" dirty="0">
                <a:latin typeface="Arial" panose="020B0604020202020204" pitchFamily="34" charset="0"/>
                <a:cs typeface="Arial" panose="020B0604020202020204" pitchFamily="34" charset="0"/>
              </a:rPr>
              <a:t>When all are alike, you go for the price.</a:t>
            </a:r>
          </a:p>
          <a:p>
            <a:pPr>
              <a:spcAft>
                <a:spcPts val="600"/>
              </a:spcAft>
            </a:pPr>
            <a:r>
              <a:rPr lang="en-GB" b="0" dirty="0">
                <a:latin typeface="Arial" panose="020B0604020202020204" pitchFamily="34" charset="0"/>
                <a:cs typeface="Arial" panose="020B0604020202020204" pitchFamily="34" charset="0"/>
              </a:rPr>
              <a:t>If you offer something more, that is unique = the price is less important</a:t>
            </a:r>
          </a:p>
          <a:p>
            <a:pPr>
              <a:spcAft>
                <a:spcPts val="600"/>
              </a:spcAft>
            </a:pPr>
            <a:r>
              <a:rPr lang="en-GB" b="0" dirty="0">
                <a:latin typeface="Arial" panose="020B0604020202020204" pitchFamily="34" charset="0"/>
                <a:cs typeface="Arial" panose="020B0604020202020204" pitchFamily="34" charset="0"/>
              </a:rPr>
              <a:t>And a simple USP is usually simple to copy, making it all start over again</a:t>
            </a:r>
          </a:p>
          <a:p>
            <a:pPr>
              <a:spcAft>
                <a:spcPts val="600"/>
              </a:spcAft>
            </a:pPr>
            <a:endParaRPr lang="en-GB" b="0" dirty="0">
              <a:latin typeface="Arial" panose="020B0604020202020204" pitchFamily="34" charset="0"/>
              <a:cs typeface="Arial" panose="020B0604020202020204" pitchFamily="34" charset="0"/>
            </a:endParaRPr>
          </a:p>
          <a:p>
            <a:pPr>
              <a:spcAft>
                <a:spcPts val="600"/>
              </a:spcAft>
            </a:pPr>
            <a:r>
              <a:rPr lang="en-GB" b="0" dirty="0">
                <a:latin typeface="Arial" panose="020B0604020202020204" pitchFamily="34" charset="0"/>
                <a:cs typeface="Arial" panose="020B0604020202020204" pitchFamily="34" charset="0"/>
              </a:rPr>
              <a:t>For us at NCAB, our competitors come in very different shapes. Having our own staff in factories can be unique compared to traders, but not compared to factories. Our local sale office is unique compared to factories, but not compared to traders. </a:t>
            </a:r>
          </a:p>
          <a:p>
            <a:pPr>
              <a:spcAft>
                <a:spcPts val="600"/>
              </a:spcAft>
            </a:pPr>
            <a:endParaRPr lang="en-GB" b="0" dirty="0">
              <a:latin typeface="Arial" panose="020B0604020202020204" pitchFamily="34" charset="0"/>
              <a:cs typeface="Arial" panose="020B0604020202020204" pitchFamily="34" charset="0"/>
            </a:endParaRPr>
          </a:p>
          <a:p>
            <a:pPr>
              <a:spcAft>
                <a:spcPts val="600"/>
              </a:spcAft>
            </a:pPr>
            <a:r>
              <a:rPr lang="en-GB" b="0" dirty="0">
                <a:latin typeface="Arial" panose="020B0604020202020204" pitchFamily="34" charset="0"/>
                <a:cs typeface="Arial" panose="020B0604020202020204" pitchFamily="34" charset="0"/>
              </a:rPr>
              <a:t>And PCBs are definitely more complicated than mittens, or hotels. It would be hard to find a simple feature that benefits all our very different customers.</a:t>
            </a:r>
          </a:p>
          <a:p>
            <a:pPr>
              <a:spcAft>
                <a:spcPts val="600"/>
              </a:spcAft>
            </a:pPr>
            <a:r>
              <a:rPr lang="en-GB" b="0" dirty="0">
                <a:latin typeface="Arial" panose="020B0604020202020204" pitchFamily="34" charset="0"/>
                <a:cs typeface="Arial" panose="020B0604020202020204" pitchFamily="34" charset="0"/>
              </a:rPr>
              <a:t>The hotels in the examples all had USP's, but not all was successful with all customers</a:t>
            </a:r>
          </a:p>
          <a:p>
            <a:pPr>
              <a:spcAft>
                <a:spcPts val="600"/>
              </a:spcAft>
            </a:pPr>
            <a:endParaRPr lang="en-GB" b="0" dirty="0">
              <a:latin typeface="Arial" panose="020B0604020202020204" pitchFamily="34" charset="0"/>
              <a:cs typeface="Arial" panose="020B0604020202020204" pitchFamily="34" charset="0"/>
            </a:endParaRPr>
          </a:p>
          <a:p>
            <a:pPr>
              <a:spcAft>
                <a:spcPts val="600"/>
              </a:spcAft>
            </a:pPr>
            <a:r>
              <a:rPr lang="en-GB" b="0" dirty="0">
                <a:latin typeface="Arial" panose="020B0604020202020204" pitchFamily="34" charset="0"/>
                <a:cs typeface="Arial" panose="020B0604020202020204" pitchFamily="34" charset="0"/>
              </a:rPr>
              <a:t>Why? Because first of all, we need to know what is important to the customer, and actually the person as well we are currently addressing. And the combination of some nice USP's might be worth nothing to one customer, and the world for the next customer. For me, obviously the combined USP of great food and views will be more interesting than the gym. For someone else, the gym and view will be the combined USPs that steers the choice. Add a live stage to that hotel, and I’m in for the season!</a:t>
            </a:r>
          </a:p>
          <a:p>
            <a:pPr>
              <a:spcAft>
                <a:spcPts val="600"/>
              </a:spcAft>
            </a:pPr>
            <a:endParaRPr lang="en-GB" b="0" dirty="0">
              <a:latin typeface="Arial" panose="020B0604020202020204" pitchFamily="34" charset="0"/>
              <a:cs typeface="Arial" panose="020B0604020202020204" pitchFamily="34" charset="0"/>
            </a:endParaRPr>
          </a:p>
          <a:p>
            <a:pPr>
              <a:spcAft>
                <a:spcPts val="600"/>
              </a:spcAft>
            </a:pPr>
            <a:r>
              <a:rPr lang="en-GB" b="0" dirty="0">
                <a:latin typeface="Arial" panose="020B0604020202020204" pitchFamily="34" charset="0"/>
                <a:cs typeface="Arial" panose="020B0604020202020204" pitchFamily="34" charset="0"/>
              </a:rPr>
              <a:t>So, a combined USP is built from features that benefit a specific customer (and/or person!).</a:t>
            </a:r>
          </a:p>
          <a:p>
            <a:pPr>
              <a:spcAft>
                <a:spcPts val="600"/>
              </a:spcAft>
            </a:pPr>
            <a:endParaRPr lang="en-GB" b="0" dirty="0">
              <a:latin typeface="Arial" panose="020B0604020202020204" pitchFamily="34" charset="0"/>
              <a:cs typeface="Arial" panose="020B0604020202020204" pitchFamily="34" charset="0"/>
            </a:endParaRPr>
          </a:p>
          <a:p>
            <a:pPr>
              <a:spcAft>
                <a:spcPts val="600"/>
              </a:spcAft>
            </a:pPr>
            <a:r>
              <a:rPr lang="en-GB" b="0" dirty="0">
                <a:latin typeface="Arial" panose="020B0604020202020204" pitchFamily="34" charset="0"/>
                <a:cs typeface="Arial" panose="020B0604020202020204" pitchFamily="34" charset="0"/>
              </a:rPr>
              <a:t>One of the tricks here is both to know what is important to the customer, and ensure that we are compared not only on one single benefit. “We have great quality” is short,</a:t>
            </a:r>
            <a:r>
              <a:rPr lang="en-GB" b="0" baseline="0" dirty="0">
                <a:latin typeface="Arial" panose="020B0604020202020204" pitchFamily="34" charset="0"/>
                <a:cs typeface="Arial" panose="020B0604020202020204" pitchFamily="34" charset="0"/>
              </a:rPr>
              <a:t> but doesn’t stand out. </a:t>
            </a:r>
            <a:r>
              <a:rPr lang="en-GB" b="0" dirty="0">
                <a:latin typeface="Arial" panose="020B0604020202020204" pitchFamily="34" charset="0"/>
                <a:cs typeface="Arial" panose="020B0604020202020204" pitchFamily="34" charset="0"/>
              </a:rPr>
              <a:t>"Competitive lead time, UL approval AND full quality responsibility" is telling a bit more of what is actually meant around quality</a:t>
            </a:r>
          </a:p>
          <a:p>
            <a:pPr>
              <a:spcAft>
                <a:spcPts val="600"/>
              </a:spcAft>
            </a:pPr>
            <a:endParaRPr lang="en-GB" b="0" dirty="0">
              <a:latin typeface="Arial" panose="020B0604020202020204" pitchFamily="34" charset="0"/>
              <a:cs typeface="Arial" panose="020B0604020202020204" pitchFamily="34" charset="0"/>
            </a:endParaRPr>
          </a:p>
          <a:p>
            <a:pPr>
              <a:spcAft>
                <a:spcPts val="600"/>
              </a:spcAft>
            </a:pPr>
            <a:r>
              <a:rPr lang="en-GB" b="0" dirty="0">
                <a:latin typeface="Arial" panose="020B0604020202020204" pitchFamily="34" charset="0"/>
                <a:cs typeface="Arial" panose="020B0604020202020204" pitchFamily="34" charset="0"/>
              </a:rPr>
              <a:t>It is tricky to learn all of the USPs at once. And even more tricky to know when and how to use them. Because there is not ONE right answer. </a:t>
            </a:r>
          </a:p>
          <a:p>
            <a:pPr>
              <a:spcAft>
                <a:spcPts val="600"/>
              </a:spcAft>
            </a:pPr>
            <a:endParaRPr lang="en-GB" b="0" dirty="0">
              <a:latin typeface="Arial" panose="020B0604020202020204" pitchFamily="34" charset="0"/>
              <a:cs typeface="Arial" panose="020B0604020202020204" pitchFamily="34" charset="0"/>
            </a:endParaRPr>
          </a:p>
          <a:p>
            <a:pPr>
              <a:spcAft>
                <a:spcPts val="600"/>
              </a:spcAft>
            </a:pPr>
            <a:r>
              <a:rPr lang="en-GB" b="0" dirty="0">
                <a:latin typeface="Arial" panose="020B0604020202020204" pitchFamily="34" charset="0"/>
                <a:cs typeface="Arial" panose="020B0604020202020204" pitchFamily="34" charset="0"/>
              </a:rPr>
              <a:t>HEED the NEED! The SPIN-course gives good advice on how to do this.</a:t>
            </a:r>
          </a:p>
          <a:p>
            <a:pPr>
              <a:spcAft>
                <a:spcPts val="600"/>
              </a:spcAft>
            </a:pPr>
            <a:endParaRPr lang="en-GB" b="0" dirty="0">
              <a:latin typeface="Arial" panose="020B0604020202020204" pitchFamily="34" charset="0"/>
              <a:cs typeface="Arial" panose="020B0604020202020204" pitchFamily="34" charset="0"/>
            </a:endParaRPr>
          </a:p>
          <a:p>
            <a:pPr>
              <a:spcAft>
                <a:spcPts val="600"/>
              </a:spcAft>
            </a:pPr>
            <a:r>
              <a:rPr lang="en-GB" b="0" dirty="0">
                <a:latin typeface="Arial" panose="020B0604020202020204" pitchFamily="34" charset="0"/>
                <a:cs typeface="Arial" panose="020B0604020202020204" pitchFamily="34" charset="0"/>
              </a:rPr>
              <a:t>So, creating a combined USP is not easy – but amazingly effective when you do it right. When you find a combined USP for a demanding customer, they get a unique offering tailored for their needs, price becomes less important, and it is hard for competitors to follow. </a:t>
            </a:r>
          </a:p>
          <a:p>
            <a:endParaRPr lang="en-GB" dirty="0"/>
          </a:p>
          <a:p>
            <a:r>
              <a:rPr lang="sv-SE" b="1" dirty="0"/>
              <a:t>USP / HEED THE NEED vs SPRAY-and-PRAY</a:t>
            </a:r>
            <a:endParaRPr lang="en-US" b="1"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One important step is to make sure you get out there and meet the customers, because that is when you going to hear the objections, on which you want to build your combined USPs game</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This is the so called ”Elevator Picture”. I can talk to an audience about NCAB with this picture as my only material. It might take 20 seconds. Or 2 hours. And if I do not know what the customer is interested in, those 2 hours are more or less wasted 2 for all of us</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But all the details are there. And can be supported by a number of slides from our general presentation. </a:t>
            </a:r>
          </a:p>
          <a:p>
            <a:r>
              <a:rPr lang="en-US" b="0" dirty="0">
                <a:latin typeface="Arial" panose="020B0604020202020204" pitchFamily="34" charset="0"/>
                <a:cs typeface="Arial" panose="020B0604020202020204" pitchFamily="34" charset="0"/>
              </a:rPr>
              <a:t>Maybe I can use the Elevator Picture to HEED-THE-NEED? To ask questions on how customer solves </a:t>
            </a:r>
            <a:r>
              <a:rPr lang="en-US" b="0" dirty="0" err="1">
                <a:latin typeface="Arial" panose="020B0604020202020204" pitchFamily="34" charset="0"/>
                <a:cs typeface="Arial" panose="020B0604020202020204" pitchFamily="34" charset="0"/>
              </a:rPr>
              <a:t>diferrent</a:t>
            </a:r>
            <a:r>
              <a:rPr lang="en-US" b="0" dirty="0">
                <a:latin typeface="Arial" panose="020B0604020202020204" pitchFamily="34" charset="0"/>
                <a:cs typeface="Arial" panose="020B0604020202020204" pitchFamily="34" charset="0"/>
              </a:rPr>
              <a:t> things, or what areas are of most interest. Where can my SPIN begin?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From my opinion I prefer to have the customer present themselves first. Always. This way I can ask the questions before I present anything. And if you like the picture, and don’t want to dig in all details, you can use the information from your SPIN and HEEDTHENEED to just briefly mention some of the things we do to ensure customer satisfaction within the most relevant areas. As a teaser for more deep-dive if you should get into more detailed questions. Which is, of course, what we want.</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Remember – customers like to talk themselves. By letting the customer start to present, and be active and interested, you are up for a good start. Using the collected information in your own presentation will most likely get the customers to feel that you are really listening to them.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Why am I talking about meeting basics for so long? Well, for the simple reason that the HEED THE NEED and SPIN during the initial discussions, will help you sell the combined USPs when it’s time for you to talk!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We have a solution to the customers PROBLEM, we just need to find the IMPLICATION first</a:t>
            </a:r>
          </a:p>
          <a:p>
            <a:endParaRPr lang="sv-SE" dirty="0"/>
          </a:p>
          <a:p>
            <a:endParaRPr lang="en-GB" dirty="0"/>
          </a:p>
          <a:p>
            <a:r>
              <a:rPr lang="en-US" b="1" dirty="0">
                <a:latin typeface="Arial" panose="020B0604020202020204" pitchFamily="34" charset="0"/>
                <a:cs typeface="Arial" panose="020B0604020202020204" pitchFamily="34" charset="0"/>
              </a:rPr>
              <a:t>CUSTOMER FIRST</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So… you now know what the customer is interested in. And you know in what direction you are going to talk about certain USPs around how NCAB Group does things. It’s time to lecture, right?</a:t>
            </a:r>
          </a:p>
          <a:p>
            <a:r>
              <a:rPr lang="en-US" b="0" dirty="0">
                <a:latin typeface="Arial" panose="020B0604020202020204" pitchFamily="34" charset="0"/>
                <a:cs typeface="Arial" panose="020B0604020202020204" pitchFamily="34" charset="0"/>
              </a:rPr>
              <a:t>NO!</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When you present NCAB, and the NCAB USP’s, it is </a:t>
            </a:r>
            <a:r>
              <a:rPr lang="en-US" b="0" dirty="0" err="1">
                <a:latin typeface="Arial" panose="020B0604020202020204" pitchFamily="34" charset="0"/>
                <a:cs typeface="Arial" panose="020B0604020202020204" pitchFamily="34" charset="0"/>
              </a:rPr>
              <a:t>soooo</a:t>
            </a:r>
            <a:r>
              <a:rPr lang="en-US" b="0" dirty="0">
                <a:latin typeface="Arial" panose="020B0604020202020204" pitchFamily="34" charset="0"/>
                <a:cs typeface="Arial" panose="020B0604020202020204" pitchFamily="34" charset="0"/>
              </a:rPr>
              <a:t> important that you take customer perspective. </a:t>
            </a:r>
          </a:p>
          <a:p>
            <a:r>
              <a:rPr lang="en-US" b="0" dirty="0">
                <a:latin typeface="Arial" panose="020B0604020202020204" pitchFamily="34" charset="0"/>
                <a:cs typeface="Arial" panose="020B0604020202020204" pitchFamily="34" charset="0"/>
              </a:rPr>
              <a:t>”WE work in many different ways with OUR quality. WE educate OUR staff and the staff in OUR factories. OUR </a:t>
            </a:r>
            <a:r>
              <a:rPr lang="en-US" b="0" dirty="0" err="1">
                <a:latin typeface="Arial" panose="020B0604020202020204" pitchFamily="34" charset="0"/>
                <a:cs typeface="Arial" panose="020B0604020202020204" pitchFamily="34" charset="0"/>
              </a:rPr>
              <a:t>pcb</a:t>
            </a:r>
            <a:r>
              <a:rPr lang="en-US" b="0" dirty="0">
                <a:latin typeface="Arial" panose="020B0604020202020204" pitchFamily="34" charset="0"/>
                <a:cs typeface="Arial" panose="020B0604020202020204" pitchFamily="34" charset="0"/>
              </a:rPr>
              <a:t> specification is very rigid and ensure OUR high reliability. WE have local technicians that will inform about potential issues. OUR target for quality is 99.3% and 1.000ppm”</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WE. WE. WE. Not good. Customer is half asleep.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It is hard, and depending on the level of discussions sometimes maybe impossible. But make sure to try to present all the USP’s in a way that looks to the customer benefits. And if you can’t say the USP without the WE’s and OUR’s, then it is no problem to add the customer benefits afterwards.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Same thing can be said in many</a:t>
            </a:r>
            <a:r>
              <a:rPr lang="en-US" b="0" baseline="0" dirty="0">
                <a:latin typeface="Arial" panose="020B0604020202020204" pitchFamily="34" charset="0"/>
                <a:cs typeface="Arial" panose="020B0604020202020204" pitchFamily="34" charset="0"/>
              </a:rPr>
              <a:t> different ways, maybe like this:</a:t>
            </a:r>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”To ensure that you receive boards without defects, that will run smoothly into your production, NCAB has put in a number of quality checkpoints throughout the process. By educating all factory staff that reviews your designs, in high reliability standard of NCAB Group </a:t>
            </a:r>
            <a:r>
              <a:rPr lang="en-US" b="0" dirty="0" err="1">
                <a:latin typeface="Arial" panose="020B0604020202020204" pitchFamily="34" charset="0"/>
                <a:cs typeface="Arial" panose="020B0604020202020204" pitchFamily="34" charset="0"/>
              </a:rPr>
              <a:t>pcb</a:t>
            </a:r>
            <a:r>
              <a:rPr lang="en-US" b="0" dirty="0">
                <a:latin typeface="Arial" panose="020B0604020202020204" pitchFamily="34" charset="0"/>
                <a:cs typeface="Arial" panose="020B0604020202020204" pitchFamily="34" charset="0"/>
              </a:rPr>
              <a:t> specification, and a local team that give feedback to your engineers and your production staff, we will together ensure a minimum of deviations, most of the times zero ppm. This way you can work more efficient, with minimum production disturbance and a more reliable end product for your customers.”</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When customer asks more, and about details on HOW we do things. Then we can move more into the ”WE”, to point out that WE are doing some things different from competition. But do not forget to add WHY this is important for the customer!</a:t>
            </a:r>
          </a:p>
          <a:p>
            <a:endParaRPr lang="en-US" b="0" dirty="0">
              <a:latin typeface="Arial" panose="020B0604020202020204" pitchFamily="34" charset="0"/>
              <a:cs typeface="Arial" panose="020B0604020202020204" pitchFamily="34" charset="0"/>
            </a:endParaRPr>
          </a:p>
          <a:p>
            <a:endParaRPr lang="en-GB" b="0" dirty="0"/>
          </a:p>
          <a:p>
            <a:endParaRPr lang="sv-SE" dirty="0"/>
          </a:p>
          <a:p>
            <a:endParaRPr lang="en-SE" dirty="0"/>
          </a:p>
        </p:txBody>
      </p:sp>
      <p:sp>
        <p:nvSpPr>
          <p:cNvPr id="4" name="Slide Number Placeholder 3"/>
          <p:cNvSpPr>
            <a:spLocks noGrp="1"/>
          </p:cNvSpPr>
          <p:nvPr>
            <p:ph type="sldNum" sz="quarter" idx="5"/>
          </p:nvPr>
        </p:nvSpPr>
        <p:spPr/>
        <p:txBody>
          <a:bodyPr/>
          <a:lstStyle/>
          <a:p>
            <a:fld id="{9EDABA60-79F1-45EA-BC54-50464D162408}" type="slidenum">
              <a:rPr lang="sv-SE" smtClean="0"/>
              <a:t>9</a:t>
            </a:fld>
            <a:endParaRPr lang="sv-SE"/>
          </a:p>
        </p:txBody>
      </p:sp>
    </p:spTree>
    <p:extLst>
      <p:ext uri="{BB962C8B-B14F-4D97-AF65-F5344CB8AC3E}">
        <p14:creationId xmlns:p14="http://schemas.microsoft.com/office/powerpoint/2010/main" val="306539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u="sng" kern="1200" dirty="0" err="1">
                <a:solidFill>
                  <a:schemeClr val="tx1"/>
                </a:solidFill>
                <a:effectLst/>
                <a:latin typeface="+mn-lt"/>
                <a:ea typeface="+mn-ea"/>
                <a:cs typeface="+mn-cs"/>
              </a:rPr>
              <a:t>Fråga</a:t>
            </a:r>
            <a:r>
              <a:rPr lang="en-US" sz="1200" b="1" i="1" u="sng" kern="1200" dirty="0">
                <a:solidFill>
                  <a:schemeClr val="tx1"/>
                </a:solidFill>
                <a:effectLst/>
                <a:latin typeface="+mn-lt"/>
                <a:ea typeface="+mn-ea"/>
                <a:cs typeface="+mn-cs"/>
              </a:rPr>
              <a:t>:</a:t>
            </a:r>
            <a:r>
              <a:rPr lang="en-US" sz="1200" b="1" i="1" u="sng"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u="sng" kern="1200" baseline="0" dirty="0">
                <a:solidFill>
                  <a:schemeClr val="tx1"/>
                </a:solidFill>
                <a:effectLst/>
                <a:latin typeface="+mn-lt"/>
                <a:ea typeface="+mn-ea"/>
                <a:cs typeface="+mn-cs"/>
              </a:rPr>
              <a:t>What are the difference between features, advantages and benefits?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u="sng" kern="1200" baseline="0" dirty="0">
                <a:solidFill>
                  <a:schemeClr val="tx1"/>
                </a:solidFill>
                <a:effectLst/>
                <a:latin typeface="+mn-lt"/>
                <a:ea typeface="+mn-ea"/>
                <a:cs typeface="+mn-cs"/>
              </a:rPr>
              <a:t>Where does the customer want to pay more? Why? Because we HELP them understand the value we add, it’s our job!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u="sng" kern="1200" baseline="0" dirty="0">
                <a:solidFill>
                  <a:schemeClr val="tx1"/>
                </a:solidFill>
                <a:effectLst/>
                <a:latin typeface="+mn-lt"/>
                <a:ea typeface="+mn-ea"/>
                <a:cs typeface="+mn-cs"/>
              </a:rPr>
              <a:t>What is your favorite benefit?</a:t>
            </a:r>
            <a:endParaRPr lang="en-US" sz="1200" b="1" i="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Now that everyone understands what the needs are, *it is finally time to show the customer how well equipped you are to deliver a solution. *It is time to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are three examples of *demonstrating capability. </a:t>
            </a:r>
          </a:p>
          <a:p>
            <a:r>
              <a:rPr lang="en-US" sz="1200" b="1" kern="1200" dirty="0">
                <a:solidFill>
                  <a:schemeClr val="tx1"/>
                </a:solidFill>
                <a:effectLst/>
                <a:latin typeface="+mn-lt"/>
                <a:ea typeface="+mn-ea"/>
                <a:cs typeface="+mn-cs"/>
              </a:rPr>
              <a:t>*Features</a:t>
            </a:r>
            <a:r>
              <a:rPr lang="en-US" sz="1200" kern="1200" dirty="0">
                <a:solidFill>
                  <a:schemeClr val="tx1"/>
                </a:solidFill>
                <a:effectLst/>
                <a:latin typeface="+mn-lt"/>
                <a:ea typeface="+mn-ea"/>
                <a:cs typeface="+mn-cs"/>
              </a:rPr>
              <a:t> - We are a *local company.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Advantages</a:t>
            </a:r>
            <a:r>
              <a:rPr lang="en-US" sz="1200" kern="1200" dirty="0">
                <a:solidFill>
                  <a:schemeClr val="tx1"/>
                </a:solidFill>
                <a:effectLst/>
                <a:latin typeface="+mn-lt"/>
                <a:ea typeface="+mn-ea"/>
                <a:cs typeface="+mn-cs"/>
              </a:rPr>
              <a:t> – We have our own *local technical experts, who *speak your language.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Benefits</a:t>
            </a:r>
            <a:r>
              <a:rPr lang="en-US" sz="1200" kern="1200" dirty="0">
                <a:solidFill>
                  <a:schemeClr val="tx1"/>
                </a:solidFill>
                <a:effectLst/>
                <a:latin typeface="+mn-lt"/>
                <a:ea typeface="+mn-ea"/>
                <a:cs typeface="+mn-cs"/>
              </a:rPr>
              <a:t> – With our *local techies, we can handle all EQs *within 24 hours. </a:t>
            </a:r>
          </a:p>
          <a:p>
            <a:r>
              <a:rPr lang="en-US" sz="1200" kern="1200" dirty="0">
                <a:solidFill>
                  <a:schemeClr val="tx1"/>
                </a:solidFill>
                <a:effectLst/>
                <a:latin typeface="+mn-lt"/>
                <a:ea typeface="+mn-ea"/>
                <a:cs typeface="+mn-cs"/>
              </a:rPr>
              <a:t>All three methods demonstrate capability, but which method do you think *moves you closer to an order -</a:t>
            </a:r>
            <a:r>
              <a:rPr lang="en-US" sz="1200" b="1" kern="1200" dirty="0">
                <a:solidFill>
                  <a:schemeClr val="tx1"/>
                </a:solidFill>
                <a:effectLst/>
                <a:latin typeface="+mn-lt"/>
                <a:ea typeface="+mn-ea"/>
                <a:cs typeface="+mn-cs"/>
              </a:rPr>
              <a:t> “Features”, *“Advantages” or *“Benefits”? </a:t>
            </a:r>
            <a:r>
              <a:rPr lang="en-US" sz="1200" kern="1200" dirty="0">
                <a:solidFill>
                  <a:schemeClr val="tx1"/>
                </a:solidFill>
                <a:effectLst/>
                <a:latin typeface="+mn-lt"/>
                <a:ea typeface="+mn-ea"/>
                <a:cs typeface="+mn-cs"/>
              </a:rPr>
              <a:t>If you guessed benefits, you’re right.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Features</a:t>
            </a:r>
            <a:r>
              <a:rPr lang="en-US" sz="1200" kern="1200" dirty="0">
                <a:solidFill>
                  <a:schemeClr val="tx1"/>
                </a:solidFill>
                <a:effectLst/>
                <a:latin typeface="+mn-lt"/>
                <a:ea typeface="+mn-ea"/>
                <a:cs typeface="+mn-cs"/>
              </a:rPr>
              <a:t> are facts about NCAB.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Advantages</a:t>
            </a:r>
            <a:r>
              <a:rPr lang="en-US" sz="1200" kern="1200" dirty="0">
                <a:solidFill>
                  <a:schemeClr val="tx1"/>
                </a:solidFill>
                <a:effectLst/>
                <a:latin typeface="+mn-lt"/>
                <a:ea typeface="+mn-ea"/>
                <a:cs typeface="+mn-cs"/>
              </a:rPr>
              <a:t> point out *what the features do.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Benefits</a:t>
            </a:r>
            <a:r>
              <a:rPr lang="en-US" sz="1200" kern="1200" dirty="0">
                <a:solidFill>
                  <a:schemeClr val="tx1"/>
                </a:solidFill>
                <a:effectLst/>
                <a:latin typeface="+mn-lt"/>
                <a:ea typeface="+mn-ea"/>
                <a:cs typeface="+mn-cs"/>
              </a:rPr>
              <a:t> describe why this *could be important for </a:t>
            </a:r>
            <a:r>
              <a:rPr lang="en-US" sz="1200" b="1" kern="1200" dirty="0">
                <a:solidFill>
                  <a:schemeClr val="tx1"/>
                </a:solidFill>
                <a:effectLst/>
                <a:latin typeface="+mn-lt"/>
                <a:ea typeface="+mn-ea"/>
                <a:cs typeface="+mn-cs"/>
              </a:rPr>
              <a:t>this</a:t>
            </a:r>
            <a:r>
              <a:rPr lang="en-US" sz="1200" kern="1200" dirty="0">
                <a:solidFill>
                  <a:schemeClr val="tx1"/>
                </a:solidFill>
                <a:effectLst/>
                <a:latin typeface="+mn-lt"/>
                <a:ea typeface="+mn-ea"/>
                <a:cs typeface="+mn-cs"/>
              </a:rPr>
              <a:t> customer. </a:t>
            </a:r>
          </a:p>
          <a:p>
            <a:r>
              <a:rPr lang="en-US" sz="1200" kern="1200" dirty="0">
                <a:solidFill>
                  <a:schemeClr val="tx1"/>
                </a:solidFill>
                <a:effectLst/>
                <a:latin typeface="+mn-lt"/>
                <a:ea typeface="+mn-ea"/>
                <a:cs typeface="+mn-cs"/>
              </a:rPr>
              <a:t>A ‘*Spray-and-pray’ salesperson will talk about features and advantages that could be useful to </a:t>
            </a:r>
            <a:r>
              <a:rPr lang="en-US" sz="1200" b="1" kern="1200" dirty="0">
                <a:solidFill>
                  <a:schemeClr val="tx1"/>
                </a:solidFill>
                <a:effectLst/>
                <a:latin typeface="+mn-lt"/>
                <a:ea typeface="+mn-ea"/>
                <a:cs typeface="+mn-cs"/>
              </a:rPr>
              <a:t>any</a:t>
            </a:r>
            <a:r>
              <a:rPr lang="en-US" sz="1200" kern="1200" dirty="0">
                <a:solidFill>
                  <a:schemeClr val="tx1"/>
                </a:solidFill>
                <a:effectLst/>
                <a:latin typeface="+mn-lt"/>
                <a:ea typeface="+mn-ea"/>
                <a:cs typeface="+mn-cs"/>
              </a:rPr>
              <a:t> customer. But SPIN selling is all about finding a solution that is specific for *</a:t>
            </a:r>
            <a:r>
              <a:rPr lang="en-US" sz="1200" b="1" kern="1200" dirty="0">
                <a:solidFill>
                  <a:schemeClr val="tx1"/>
                </a:solidFill>
                <a:effectLst/>
                <a:latin typeface="+mn-lt"/>
                <a:ea typeface="+mn-ea"/>
                <a:cs typeface="+mn-cs"/>
              </a:rPr>
              <a:t>this</a:t>
            </a:r>
            <a:r>
              <a:rPr lang="en-US" sz="1200" kern="1200" dirty="0">
                <a:solidFill>
                  <a:schemeClr val="tx1"/>
                </a:solidFill>
                <a:effectLst/>
                <a:latin typeface="+mn-lt"/>
                <a:ea typeface="+mn-ea"/>
                <a:cs typeface="+mn-cs"/>
              </a:rPr>
              <a:t> customer’s needs. *HEED the NEED!  </a:t>
            </a:r>
          </a:p>
          <a:p>
            <a:r>
              <a:rPr lang="en-US" sz="1200" kern="1200" dirty="0">
                <a:solidFill>
                  <a:schemeClr val="tx1"/>
                </a:solidFill>
                <a:effectLst/>
                <a:latin typeface="+mn-lt"/>
                <a:ea typeface="+mn-ea"/>
                <a:cs typeface="+mn-cs"/>
              </a:rPr>
              <a:t>So, you should </a:t>
            </a:r>
            <a:r>
              <a:rPr lang="en-US" sz="1200" b="1"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mention features and advantages that *</a:t>
            </a:r>
            <a:r>
              <a:rPr lang="en-US" sz="1200" b="1" kern="1200" dirty="0">
                <a:solidFill>
                  <a:schemeClr val="tx1"/>
                </a:solidFill>
                <a:effectLst/>
                <a:latin typeface="+mn-lt"/>
                <a:ea typeface="+mn-ea"/>
                <a:cs typeface="+mn-cs"/>
              </a:rPr>
              <a:t>this</a:t>
            </a:r>
            <a:r>
              <a:rPr lang="en-US" sz="1200" kern="1200" dirty="0">
                <a:solidFill>
                  <a:schemeClr val="tx1"/>
                </a:solidFill>
                <a:effectLst/>
                <a:latin typeface="+mn-lt"/>
                <a:ea typeface="+mn-ea"/>
                <a:cs typeface="+mn-cs"/>
              </a:rPr>
              <a:t> customer needs, and put *all your emphasis on what benefits this could bring. </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sv-SE" b="1" i="1" u="sng" dirty="0"/>
          </a:p>
        </p:txBody>
      </p:sp>
      <p:sp>
        <p:nvSpPr>
          <p:cNvPr id="4" name="Platshållare för bildnummer 3"/>
          <p:cNvSpPr>
            <a:spLocks noGrp="1"/>
          </p:cNvSpPr>
          <p:nvPr>
            <p:ph type="sldNum" sz="quarter" idx="10"/>
          </p:nvPr>
        </p:nvSpPr>
        <p:spPr/>
        <p:txBody>
          <a:bodyPr/>
          <a:lstStyle/>
          <a:p>
            <a:fld id="{9EDABA60-79F1-45EA-BC54-50464D162408}" type="slidenum">
              <a:rPr lang="sv-SE" smtClean="0"/>
              <a:t>13</a:t>
            </a:fld>
            <a:endParaRPr lang="sv-SE"/>
          </a:p>
        </p:txBody>
      </p:sp>
    </p:spTree>
    <p:extLst>
      <p:ext uri="{BB962C8B-B14F-4D97-AF65-F5344CB8AC3E}">
        <p14:creationId xmlns:p14="http://schemas.microsoft.com/office/powerpoint/2010/main" val="1835120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Features</a:t>
            </a:r>
            <a:r>
              <a:rPr lang="en-US" sz="1200" kern="1200" dirty="0">
                <a:solidFill>
                  <a:schemeClr val="tx1"/>
                </a:solidFill>
                <a:effectLst/>
                <a:latin typeface="+mn-lt"/>
                <a:ea typeface="+mn-ea"/>
                <a:cs typeface="+mn-cs"/>
              </a:rPr>
              <a:t> are facts about NCAB.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Advantages</a:t>
            </a:r>
            <a:r>
              <a:rPr lang="en-US" sz="1200" kern="1200" dirty="0">
                <a:solidFill>
                  <a:schemeClr val="tx1"/>
                </a:solidFill>
                <a:effectLst/>
                <a:latin typeface="+mn-lt"/>
                <a:ea typeface="+mn-ea"/>
                <a:cs typeface="+mn-cs"/>
              </a:rPr>
              <a:t> point out *what the features do.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Benefits</a:t>
            </a:r>
            <a:r>
              <a:rPr lang="en-US" sz="1200" kern="1200" dirty="0">
                <a:solidFill>
                  <a:schemeClr val="tx1"/>
                </a:solidFill>
                <a:effectLst/>
                <a:latin typeface="+mn-lt"/>
                <a:ea typeface="+mn-ea"/>
                <a:cs typeface="+mn-cs"/>
              </a:rPr>
              <a:t> describe why this *could be important for </a:t>
            </a:r>
            <a:r>
              <a:rPr lang="en-US" sz="1200" b="1" kern="1200" dirty="0">
                <a:solidFill>
                  <a:schemeClr val="tx1"/>
                </a:solidFill>
                <a:effectLst/>
                <a:latin typeface="+mn-lt"/>
                <a:ea typeface="+mn-ea"/>
                <a:cs typeface="+mn-cs"/>
              </a:rPr>
              <a:t>this</a:t>
            </a:r>
            <a:r>
              <a:rPr lang="en-US" sz="1200" kern="1200" dirty="0">
                <a:solidFill>
                  <a:schemeClr val="tx1"/>
                </a:solidFill>
                <a:effectLst/>
                <a:latin typeface="+mn-lt"/>
                <a:ea typeface="+mn-ea"/>
                <a:cs typeface="+mn-cs"/>
              </a:rPr>
              <a:t> customer. </a:t>
            </a:r>
          </a:p>
        </p:txBody>
      </p:sp>
      <p:sp>
        <p:nvSpPr>
          <p:cNvPr id="4" name="Slide Number Placeholder 3"/>
          <p:cNvSpPr>
            <a:spLocks noGrp="1"/>
          </p:cNvSpPr>
          <p:nvPr>
            <p:ph type="sldNum" sz="quarter" idx="10"/>
          </p:nvPr>
        </p:nvSpPr>
        <p:spPr/>
        <p:txBody>
          <a:bodyPr/>
          <a:lstStyle/>
          <a:p>
            <a:fld id="{9EDABA60-79F1-45EA-BC54-50464D162408}" type="slidenum">
              <a:rPr lang="sv-SE" smtClean="0"/>
              <a:t>14</a:t>
            </a:fld>
            <a:endParaRPr lang="sv-SE"/>
          </a:p>
        </p:txBody>
      </p:sp>
    </p:spTree>
    <p:extLst>
      <p:ext uri="{BB962C8B-B14F-4D97-AF65-F5344CB8AC3E}">
        <p14:creationId xmlns:p14="http://schemas.microsoft.com/office/powerpoint/2010/main" val="1164906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ABA60-79F1-45EA-BC54-50464D1624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095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ABA60-79F1-45EA-BC54-50464D1624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59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ABA60-79F1-45EA-BC54-50464D1624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146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DABA60-79F1-45EA-BC54-50464D162408}" type="slidenum">
              <a:rPr lang="sv-SE" smtClean="0"/>
              <a:t>20</a:t>
            </a:fld>
            <a:endParaRPr lang="sv-SE"/>
          </a:p>
        </p:txBody>
      </p:sp>
    </p:spTree>
    <p:extLst>
      <p:ext uri="{BB962C8B-B14F-4D97-AF65-F5344CB8AC3E}">
        <p14:creationId xmlns:p14="http://schemas.microsoft.com/office/powerpoint/2010/main" val="4119863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2"/>
            <a:ext cx="9144000" cy="4382691"/>
          </a:xfrm>
          <a:gradFill rotWithShape="1">
            <a:gsLst>
              <a:gs pos="0">
                <a:srgbClr val="D1D9DB">
                  <a:lumMod val="90000"/>
                </a:srgbClr>
              </a:gs>
              <a:gs pos="100000">
                <a:srgbClr val="FFFFFF"/>
              </a:gs>
            </a:gsLst>
            <a:lin ang="16200000" scaled="0"/>
          </a:gradFill>
          <a:ln w="25400">
            <a:noFill/>
          </a:ln>
          <a:effectLst/>
          <a:scene3d>
            <a:camera prst="orthographicFront">
              <a:rot lat="0" lon="0" rev="0"/>
            </a:camera>
            <a:lightRig rig="threePt" dir="t">
              <a:rot lat="0" lon="0" rev="1200000"/>
            </a:lightRig>
          </a:scene3d>
          <a:sp3d/>
        </p:spPr>
        <p:txBody>
          <a:bodyPr rtlCol="0" anchor="ctr" anchorCtr="0"/>
          <a:lstStyle>
            <a:lvl1pPr>
              <a:defRPr kumimoji="0" lang="en-US" sz="900" i="0" u="none" strike="noStrike" kern="0" cap="none" spc="75" normalizeH="0" baseline="0" dirty="0">
                <a:ln>
                  <a:noFill/>
                </a:ln>
                <a:solidFill>
                  <a:srgbClr val="FFFFFF"/>
                </a:solidFill>
                <a:effectLst/>
                <a:uLnTx/>
                <a:uFillTx/>
                <a:latin typeface="Arial"/>
                <a:cs typeface="Arial"/>
              </a:defRPr>
            </a:lvl1pPr>
          </a:lstStyle>
          <a:p>
            <a:pPr marL="0" marR="0" lvl="0" indent="0" algn="ctr" defTabSz="342892" fontAlgn="base">
              <a:lnSpc>
                <a:spcPct val="100000"/>
              </a:lnSpc>
              <a:spcBef>
                <a:spcPct val="0"/>
              </a:spcBef>
              <a:spcAft>
                <a:spcPct val="0"/>
              </a:spcAft>
              <a:buClrTx/>
              <a:buSzTx/>
              <a:buFontTx/>
              <a:buNone/>
              <a:tabLst/>
            </a:pPr>
            <a:r>
              <a:rPr lang="sv-SE"/>
              <a:t>Klicka på ikonen för att lägga till en bild</a:t>
            </a:r>
            <a:endParaRPr lang="en-US" dirty="0"/>
          </a:p>
        </p:txBody>
      </p:sp>
      <p:sp>
        <p:nvSpPr>
          <p:cNvPr id="6" name="Rektangel 3"/>
          <p:cNvSpPr/>
          <p:nvPr userDrawn="1"/>
        </p:nvSpPr>
        <p:spPr>
          <a:xfrm>
            <a:off x="0" y="4351731"/>
            <a:ext cx="9151200" cy="791770"/>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350"/>
          </a:p>
        </p:txBody>
      </p:sp>
      <p:sp>
        <p:nvSpPr>
          <p:cNvPr id="2" name="Title 1"/>
          <p:cNvSpPr>
            <a:spLocks noGrp="1"/>
          </p:cNvSpPr>
          <p:nvPr>
            <p:ph type="ctrTitle"/>
          </p:nvPr>
        </p:nvSpPr>
        <p:spPr>
          <a:xfrm>
            <a:off x="450000" y="2295000"/>
            <a:ext cx="8244000" cy="1790700"/>
          </a:xfrm>
        </p:spPr>
        <p:txBody>
          <a:bodyPr anchor="t"/>
          <a:lstStyle>
            <a:lvl1pPr algn="l">
              <a:defRPr sz="4500">
                <a:solidFill>
                  <a:schemeClr val="bg1"/>
                </a:solidFill>
              </a:defRPr>
            </a:lvl1pPr>
          </a:lstStyle>
          <a:p>
            <a:r>
              <a:rPr lang="sv-SE"/>
              <a:t>Klicka här för att ändra format</a:t>
            </a:r>
            <a:endParaRPr lang="en-US" dirty="0"/>
          </a:p>
        </p:txBody>
      </p:sp>
      <p:sp>
        <p:nvSpPr>
          <p:cNvPr id="3" name="Footer Placeholder 2"/>
          <p:cNvSpPr>
            <a:spLocks noGrp="1"/>
          </p:cNvSpPr>
          <p:nvPr>
            <p:ph type="ftr" sz="quarter" idx="12"/>
          </p:nvPr>
        </p:nvSpPr>
        <p:spPr/>
        <p:txBody>
          <a:bodyPr/>
          <a:lstStyle/>
          <a:p>
            <a:r>
              <a:rPr lang="en-US" dirty="0"/>
              <a:t>NCAB GROUP © </a:t>
            </a:r>
            <a:r>
              <a:rPr lang="en-US" b="0" dirty="0"/>
              <a:t>| Corporate Presentation</a:t>
            </a:r>
            <a:endParaRPr lang="sv-SE" b="0" dirty="0"/>
          </a:p>
        </p:txBody>
      </p:sp>
      <p:sp>
        <p:nvSpPr>
          <p:cNvPr id="4" name="Slide Number Placeholder 3"/>
          <p:cNvSpPr>
            <a:spLocks noGrp="1"/>
          </p:cNvSpPr>
          <p:nvPr>
            <p:ph type="sldNum" sz="quarter" idx="13"/>
          </p:nvPr>
        </p:nvSpPr>
        <p:spPr/>
        <p:txBody>
          <a:bodyPr/>
          <a:lstStyle/>
          <a:p>
            <a:fld id="{11A8F976-6DE0-4424-8FFB-77A2DCA3C683}" type="slidenum">
              <a:rPr lang="sv-SE" smtClean="0"/>
              <a:t>‹#›</a:t>
            </a:fld>
            <a:endParaRPr lang="sv-SE"/>
          </a:p>
        </p:txBody>
      </p:sp>
      <p:pic>
        <p:nvPicPr>
          <p:cNvPr id="8" name="Picture 8">
            <a:extLst>
              <a:ext uri="{FF2B5EF4-FFF2-40B4-BE49-F238E27FC236}">
                <a16:creationId xmlns:a16="http://schemas.microsoft.com/office/drawing/2014/main" id="{1D60369F-44D3-EA47-86B7-3693F4F9FF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2277" y="4506869"/>
            <a:ext cx="1464016" cy="510110"/>
          </a:xfrm>
          <a:prstGeom prst="rect">
            <a:avLst/>
          </a:prstGeom>
        </p:spPr>
      </p:pic>
    </p:spTree>
    <p:extLst>
      <p:ext uri="{BB962C8B-B14F-4D97-AF65-F5344CB8AC3E}">
        <p14:creationId xmlns:p14="http://schemas.microsoft.com/office/powerpoint/2010/main" val="164775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2"/>
            <a:ext cx="9144000" cy="4382691"/>
          </a:xfrm>
          <a:gradFill rotWithShape="1">
            <a:gsLst>
              <a:gs pos="0">
                <a:srgbClr val="D1D9DB">
                  <a:lumMod val="90000"/>
                </a:srgbClr>
              </a:gs>
              <a:gs pos="100000">
                <a:srgbClr val="FFFFFF"/>
              </a:gs>
            </a:gsLst>
            <a:lin ang="16200000" scaled="0"/>
          </a:gradFill>
          <a:ln w="25400">
            <a:noFill/>
          </a:ln>
          <a:effectLst/>
          <a:scene3d>
            <a:camera prst="orthographicFront">
              <a:rot lat="0" lon="0" rev="0"/>
            </a:camera>
            <a:lightRig rig="threePt" dir="t">
              <a:rot lat="0" lon="0" rev="1200000"/>
            </a:lightRig>
          </a:scene3d>
          <a:sp3d/>
        </p:spPr>
        <p:txBody>
          <a:bodyPr rtlCol="0" anchor="ctr" anchorCtr="0"/>
          <a:lstStyle>
            <a:lvl1pPr>
              <a:defRPr kumimoji="0" lang="en-US" sz="900" i="0" u="none" strike="noStrike" kern="0" cap="none" spc="75" normalizeH="0" baseline="0" dirty="0">
                <a:ln>
                  <a:noFill/>
                </a:ln>
                <a:solidFill>
                  <a:srgbClr val="FFFFFF"/>
                </a:solidFill>
                <a:effectLst/>
                <a:uLnTx/>
                <a:uFillTx/>
                <a:latin typeface="Arial"/>
                <a:cs typeface="Arial"/>
              </a:defRPr>
            </a:lvl1pPr>
          </a:lstStyle>
          <a:p>
            <a:pPr marL="0" marR="0" lvl="0" indent="0" algn="ctr" defTabSz="342884" fontAlgn="base">
              <a:lnSpc>
                <a:spcPct val="100000"/>
              </a:lnSpc>
              <a:spcBef>
                <a:spcPct val="0"/>
              </a:spcBef>
              <a:spcAft>
                <a:spcPct val="0"/>
              </a:spcAft>
              <a:buClrTx/>
              <a:buSzTx/>
              <a:buFontTx/>
              <a:buNone/>
              <a:tabLst/>
            </a:pPr>
            <a:r>
              <a:rPr lang="sv-SE"/>
              <a:t>Klicka på ikonen för att lägga till en bild</a:t>
            </a:r>
            <a:endParaRPr lang="en-US" dirty="0"/>
          </a:p>
        </p:txBody>
      </p:sp>
      <p:sp>
        <p:nvSpPr>
          <p:cNvPr id="6" name="Rektangel 3"/>
          <p:cNvSpPr/>
          <p:nvPr userDrawn="1"/>
        </p:nvSpPr>
        <p:spPr>
          <a:xfrm>
            <a:off x="0" y="4351731"/>
            <a:ext cx="9151200" cy="791770"/>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sz="1350">
              <a:solidFill>
                <a:srgbClr val="FFFFFF"/>
              </a:solidFill>
            </a:endParaRPr>
          </a:p>
        </p:txBody>
      </p:sp>
      <p:sp>
        <p:nvSpPr>
          <p:cNvPr id="2" name="Title 1"/>
          <p:cNvSpPr>
            <a:spLocks noGrp="1"/>
          </p:cNvSpPr>
          <p:nvPr>
            <p:ph type="ctrTitle"/>
          </p:nvPr>
        </p:nvSpPr>
        <p:spPr>
          <a:xfrm>
            <a:off x="450000" y="2295000"/>
            <a:ext cx="8244000" cy="1790700"/>
          </a:xfrm>
        </p:spPr>
        <p:txBody>
          <a:bodyPr anchor="t"/>
          <a:lstStyle>
            <a:lvl1pPr algn="l">
              <a:defRPr sz="4500">
                <a:solidFill>
                  <a:schemeClr val="bg1"/>
                </a:solidFill>
              </a:defRPr>
            </a:lvl1pPr>
          </a:lstStyle>
          <a:p>
            <a:r>
              <a:rPr lang="sv-SE"/>
              <a:t>Klicka här för att ändra mall för rubrikformat</a:t>
            </a:r>
            <a:endParaRPr lang="en-US" dirty="0"/>
          </a:p>
        </p:txBody>
      </p:sp>
      <p:sp>
        <p:nvSpPr>
          <p:cNvPr id="3" name="Footer Placeholder 2"/>
          <p:cNvSpPr>
            <a:spLocks noGrp="1"/>
          </p:cNvSpPr>
          <p:nvPr>
            <p:ph type="ftr" sz="quarter" idx="12"/>
          </p:nvPr>
        </p:nvSpPr>
        <p:spPr/>
        <p:txBody>
          <a:bodyPr/>
          <a:lstStyle/>
          <a:p>
            <a:r>
              <a:rPr lang="en-US">
                <a:solidFill>
                  <a:srgbClr val="000000">
                    <a:tint val="75000"/>
                  </a:srgbClr>
                </a:solidFill>
              </a:rPr>
              <a:t>NCAB GROUP ©  | October 2018</a:t>
            </a:r>
            <a:endParaRPr lang="sv-SE">
              <a:solidFill>
                <a:srgbClr val="000000">
                  <a:tint val="75000"/>
                </a:srgbClr>
              </a:solidFill>
            </a:endParaRPr>
          </a:p>
        </p:txBody>
      </p:sp>
      <p:sp>
        <p:nvSpPr>
          <p:cNvPr id="4" name="Slide Number Placeholder 3"/>
          <p:cNvSpPr>
            <a:spLocks noGrp="1"/>
          </p:cNvSpPr>
          <p:nvPr>
            <p:ph type="sldNum" sz="quarter" idx="13"/>
          </p:nvPr>
        </p:nvSpPr>
        <p:spPr/>
        <p:txBody>
          <a:bodyPr/>
          <a:lstStyle/>
          <a:p>
            <a:fld id="{11A8F976-6DE0-4424-8FFB-77A2DCA3C683}" type="slidenum">
              <a:rPr lang="sv-SE" smtClean="0">
                <a:solidFill>
                  <a:srgbClr val="000000">
                    <a:tint val="75000"/>
                  </a:srgbClr>
                </a:solidFill>
              </a:rPr>
              <a:pPr/>
              <a:t>‹#›</a:t>
            </a:fld>
            <a:endParaRPr lang="sv-SE">
              <a:solidFill>
                <a:srgbClr val="000000">
                  <a:tint val="75000"/>
                </a:srgbClr>
              </a:solidFill>
            </a:endParaRPr>
          </a:p>
        </p:txBody>
      </p:sp>
      <p:pic>
        <p:nvPicPr>
          <p:cNvPr id="8" name="Picture 8">
            <a:extLst>
              <a:ext uri="{FF2B5EF4-FFF2-40B4-BE49-F238E27FC236}">
                <a16:creationId xmlns:a16="http://schemas.microsoft.com/office/drawing/2014/main" id="{1D60369F-44D3-EA47-86B7-3693F4F9FF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2278" y="4506870"/>
            <a:ext cx="1464016" cy="510110"/>
          </a:xfrm>
          <a:prstGeom prst="rect">
            <a:avLst/>
          </a:prstGeom>
        </p:spPr>
      </p:pic>
    </p:spTree>
    <p:extLst>
      <p:ext uri="{BB962C8B-B14F-4D97-AF65-F5344CB8AC3E}">
        <p14:creationId xmlns:p14="http://schemas.microsoft.com/office/powerpoint/2010/main" val="109830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50000" y="648000"/>
            <a:ext cx="8244000" cy="621000"/>
          </a:xfrm>
        </p:spPr>
        <p:txBody>
          <a:bodyPr/>
          <a:lstStyle/>
          <a:p>
            <a:r>
              <a:rPr lang="sv-SE"/>
              <a:t>Klicka här för att ändra mall för rubrikformat</a:t>
            </a:r>
            <a:endParaRPr lang="en-US" dirty="0"/>
          </a:p>
        </p:txBody>
      </p:sp>
      <p:sp>
        <p:nvSpPr>
          <p:cNvPr id="8" name="Text Placeholder 2"/>
          <p:cNvSpPr>
            <a:spLocks noGrp="1"/>
          </p:cNvSpPr>
          <p:nvPr>
            <p:ph type="body" idx="11"/>
          </p:nvPr>
        </p:nvSpPr>
        <p:spPr>
          <a:xfrm>
            <a:off x="450000" y="270000"/>
            <a:ext cx="8244000" cy="432000"/>
          </a:xfrm>
        </p:spPr>
        <p:txBody>
          <a:bodyPr anchor="b">
            <a:normAutofit/>
          </a:bodyPr>
          <a:lstStyle>
            <a:lvl1pPr marL="0" indent="0">
              <a:lnSpc>
                <a:spcPct val="100000"/>
              </a:lnSpc>
              <a:spcAft>
                <a:spcPts val="0"/>
              </a:spcAft>
              <a:buNone/>
              <a:defRPr sz="1200" b="1" cap="all" baseline="0"/>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sv-SE"/>
              <a:t>Redigera format för bakgrundstext
Nivå två
Nivå tre
Nivå fyra
Nivå fem</a:t>
            </a:r>
          </a:p>
        </p:txBody>
      </p:sp>
      <p:sp>
        <p:nvSpPr>
          <p:cNvPr id="3" name="Content Placeholder 2"/>
          <p:cNvSpPr>
            <a:spLocks noGrp="1"/>
          </p:cNvSpPr>
          <p:nvPr>
            <p:ph idx="1"/>
          </p:nvPr>
        </p:nvSpPr>
        <p:spPr>
          <a:xfrm>
            <a:off x="450006" y="1458003"/>
            <a:ext cx="8244001" cy="3294001"/>
          </a:xfrm>
        </p:spPr>
        <p:txBody>
          <a:bodyPr/>
          <a:lstStyle>
            <a:lvl5pPr>
              <a:defRPr/>
            </a:lvl5pPr>
            <a:lvl6pPr>
              <a:defRPr/>
            </a:lvl6pPr>
            <a:lvl7pPr>
              <a:defRPr/>
            </a:lvl7pPr>
            <a:lvl8pPr>
              <a:defRPr/>
            </a:lvl8pPr>
            <a:lvl9pPr>
              <a:defRPr/>
            </a:lvl9pPr>
          </a:lstStyle>
          <a:p>
            <a:pPr lvl="0"/>
            <a:r>
              <a:rPr lang="sv-SE"/>
              <a:t>Redigera format för bakgrundstext
Nivå två
Nivå tre
Nivå fyra
Nivå fem</a:t>
            </a:r>
            <a:endParaRPr lang="en-US" dirty="0"/>
          </a:p>
        </p:txBody>
      </p:sp>
      <p:sp>
        <p:nvSpPr>
          <p:cNvPr id="4" name="Footer Placeholder 3"/>
          <p:cNvSpPr>
            <a:spLocks noGrp="1"/>
          </p:cNvSpPr>
          <p:nvPr>
            <p:ph type="ftr" sz="quarter" idx="12"/>
          </p:nvPr>
        </p:nvSpPr>
        <p:spPr/>
        <p:txBody>
          <a:bodyPr/>
          <a:lstStyle/>
          <a:p>
            <a:r>
              <a:rPr lang="en-US">
                <a:solidFill>
                  <a:srgbClr val="000000">
                    <a:tint val="75000"/>
                  </a:srgbClr>
                </a:solidFill>
              </a:rPr>
              <a:t>NCAB GROUP ©  | October 2018</a:t>
            </a:r>
            <a:endParaRPr lang="sv-SE">
              <a:solidFill>
                <a:srgbClr val="000000">
                  <a:tint val="75000"/>
                </a:srgbClr>
              </a:solidFill>
            </a:endParaRPr>
          </a:p>
        </p:txBody>
      </p:sp>
      <p:sp>
        <p:nvSpPr>
          <p:cNvPr id="5" name="Slide Number Placeholder 4"/>
          <p:cNvSpPr>
            <a:spLocks noGrp="1"/>
          </p:cNvSpPr>
          <p:nvPr>
            <p:ph type="sldNum" sz="quarter" idx="13"/>
          </p:nvPr>
        </p:nvSpPr>
        <p:spPr/>
        <p:txBody>
          <a:bodyPr/>
          <a:lstStyle/>
          <a:p>
            <a:fld id="{11A8F976-6DE0-4424-8FFB-77A2DCA3C683}"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135857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White text">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35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800"/>
            </a:lvl1pPr>
          </a:lstStyle>
          <a:p>
            <a:r>
              <a:rPr lang="sv-SE"/>
              <a:t>Klicka på ikonen för att lägga till en bild</a:t>
            </a:r>
          </a:p>
        </p:txBody>
      </p:sp>
      <p:sp>
        <p:nvSpPr>
          <p:cNvPr id="2" name="Title 1"/>
          <p:cNvSpPr>
            <a:spLocks noGrp="1"/>
          </p:cNvSpPr>
          <p:nvPr>
            <p:ph type="title"/>
          </p:nvPr>
        </p:nvSpPr>
        <p:spPr>
          <a:xfrm>
            <a:off x="450006" y="648000"/>
            <a:ext cx="8244001" cy="621000"/>
          </a:xfrm>
        </p:spPr>
        <p:txBody>
          <a:bodyPr anchor="t">
            <a:normAutofit/>
          </a:bodyPr>
          <a:lstStyle>
            <a:lvl1pPr>
              <a:lnSpc>
                <a:spcPct val="100000"/>
              </a:lnSpc>
              <a:spcAft>
                <a:spcPts val="0"/>
              </a:spcAft>
              <a:defRPr sz="1950">
                <a:solidFill>
                  <a:schemeClr val="bg1"/>
                </a:solidFill>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450006" y="270000"/>
            <a:ext cx="8244001" cy="432000"/>
          </a:xfrm>
        </p:spPr>
        <p:txBody>
          <a:bodyPr anchor="b">
            <a:normAutofit/>
          </a:bodyPr>
          <a:lstStyle>
            <a:lvl1pPr marL="0" indent="0">
              <a:lnSpc>
                <a:spcPct val="100000"/>
              </a:lnSpc>
              <a:spcAft>
                <a:spcPts val="0"/>
              </a:spcAft>
              <a:buNone/>
              <a:defRPr sz="1200" cap="all" baseline="0">
                <a:solidFill>
                  <a:schemeClr val="bg1"/>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sv-SE"/>
              <a:t>Redigera format för bakgrundstext
Nivå två
Nivå tre
Nivå fyra
Nivå fem</a:t>
            </a:r>
          </a:p>
        </p:txBody>
      </p:sp>
      <p:sp>
        <p:nvSpPr>
          <p:cNvPr id="11" name="Text Placeholder 10"/>
          <p:cNvSpPr>
            <a:spLocks noGrp="1"/>
          </p:cNvSpPr>
          <p:nvPr>
            <p:ph type="body" sz="quarter" idx="12"/>
          </p:nvPr>
        </p:nvSpPr>
        <p:spPr>
          <a:xfrm>
            <a:off x="450006" y="1458004"/>
            <a:ext cx="8244001" cy="32940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sv-SE"/>
              <a:t>Redigera format för bakgrundstext
Nivå två
Nivå tre
Nivå fyra
Nivå fem</a:t>
            </a:r>
            <a:endParaRPr lang="en-US" dirty="0"/>
          </a:p>
        </p:txBody>
      </p:sp>
      <p:sp>
        <p:nvSpPr>
          <p:cNvPr id="4" name="Footer Placeholder 3"/>
          <p:cNvSpPr>
            <a:spLocks noGrp="1"/>
          </p:cNvSpPr>
          <p:nvPr>
            <p:ph type="ftr" sz="quarter" idx="13"/>
          </p:nvPr>
        </p:nvSpPr>
        <p:spPr/>
        <p:txBody>
          <a:bodyPr/>
          <a:lstStyle/>
          <a:p>
            <a:r>
              <a:rPr lang="en-US">
                <a:solidFill>
                  <a:srgbClr val="000000">
                    <a:tint val="75000"/>
                  </a:srgbClr>
                </a:solidFill>
              </a:rPr>
              <a:t>NCAB GROUP ©  | October 2018</a:t>
            </a:r>
            <a:endParaRPr lang="sv-SE">
              <a:solidFill>
                <a:srgbClr val="000000">
                  <a:tint val="75000"/>
                </a:srgbClr>
              </a:solidFill>
            </a:endParaRPr>
          </a:p>
        </p:txBody>
      </p:sp>
      <p:sp>
        <p:nvSpPr>
          <p:cNvPr id="10" name="Slide Number Placeholder 9"/>
          <p:cNvSpPr>
            <a:spLocks noGrp="1"/>
          </p:cNvSpPr>
          <p:nvPr>
            <p:ph type="sldNum" sz="quarter" idx="15"/>
          </p:nvPr>
        </p:nvSpPr>
        <p:spPr/>
        <p:txBody>
          <a:bodyPr/>
          <a:lstStyle/>
          <a:p>
            <a:fld id="{11A8F976-6DE0-4424-8FFB-77A2DCA3C683}" type="slidenum">
              <a:rPr lang="sv-SE" smtClean="0">
                <a:solidFill>
                  <a:srgbClr val="000000">
                    <a:tint val="75000"/>
                  </a:srgbClr>
                </a:solidFill>
              </a:rPr>
              <a:pPr/>
              <a:t>‹#›</a:t>
            </a:fld>
            <a:endParaRPr lang="sv-SE">
              <a:solidFill>
                <a:srgbClr val="000000">
                  <a:tint val="75000"/>
                </a:srgbClr>
              </a:solidFill>
            </a:endParaRPr>
          </a:p>
        </p:txBody>
      </p:sp>
      <p:pic>
        <p:nvPicPr>
          <p:cNvPr id="12" name="Picture 7">
            <a:extLst>
              <a:ext uri="{FF2B5EF4-FFF2-40B4-BE49-F238E27FC236}">
                <a16:creationId xmlns:a16="http://schemas.microsoft.com/office/drawing/2014/main" id="{66A5DB2D-A91B-054E-882B-FB2BA4F8F4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9859" y="4768969"/>
            <a:ext cx="688975" cy="240061"/>
          </a:xfrm>
          <a:prstGeom prst="rect">
            <a:avLst/>
          </a:prstGeom>
        </p:spPr>
      </p:pic>
    </p:spTree>
    <p:extLst>
      <p:ext uri="{BB962C8B-B14F-4D97-AF65-F5344CB8AC3E}">
        <p14:creationId xmlns:p14="http://schemas.microsoft.com/office/powerpoint/2010/main" val="4069226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5143500"/>
          </a:xfrm>
          <a:gradFill rotWithShape="1">
            <a:gsLst>
              <a:gs pos="0">
                <a:srgbClr val="D1D9DB">
                  <a:lumMod val="90000"/>
                </a:srgbClr>
              </a:gs>
              <a:gs pos="100000">
                <a:srgbClr val="FFFFFF"/>
              </a:gs>
            </a:gsLst>
            <a:lin ang="16200000" scaled="0"/>
          </a:gradFill>
          <a:ln w="25400">
            <a:noFill/>
          </a:ln>
          <a:effectLst/>
          <a:scene3d>
            <a:camera prst="orthographicFront">
              <a:rot lat="0" lon="0" rev="0"/>
            </a:camera>
            <a:lightRig rig="threePt" dir="t">
              <a:rot lat="0" lon="0" rev="1200000"/>
            </a:lightRig>
          </a:scene3d>
          <a:sp3d/>
        </p:spPr>
        <p:txBody>
          <a:bodyPr rtlCol="0" anchor="ctr" anchorCtr="0"/>
          <a:lstStyle>
            <a:lvl1pPr>
              <a:defRPr kumimoji="0" lang="en-US" sz="900" i="0" u="none" strike="noStrike" kern="0" cap="none" spc="75" normalizeH="0" baseline="0">
                <a:ln>
                  <a:noFill/>
                </a:ln>
                <a:solidFill>
                  <a:srgbClr val="FFFFFF"/>
                </a:solidFill>
                <a:effectLst/>
                <a:uLnTx/>
                <a:uFillTx/>
                <a:latin typeface="Arial"/>
                <a:cs typeface="Arial"/>
              </a:defRPr>
            </a:lvl1pPr>
          </a:lstStyle>
          <a:p>
            <a:pPr marL="0" marR="0" lvl="0" indent="0" algn="ctr" defTabSz="342884" fontAlgn="base">
              <a:lnSpc>
                <a:spcPct val="100000"/>
              </a:lnSpc>
              <a:spcBef>
                <a:spcPct val="0"/>
              </a:spcBef>
              <a:spcAft>
                <a:spcPct val="0"/>
              </a:spcAft>
              <a:buClrTx/>
              <a:buSzTx/>
              <a:buFontTx/>
              <a:buNone/>
              <a:tabLst/>
            </a:pPr>
            <a:r>
              <a:rPr lang="sv-SE"/>
              <a:t>Klicka på ikonen för att lägga till en bild</a:t>
            </a:r>
            <a:endParaRPr lang="en-US"/>
          </a:p>
        </p:txBody>
      </p:sp>
      <p:sp>
        <p:nvSpPr>
          <p:cNvPr id="9" name="Title 8"/>
          <p:cNvSpPr>
            <a:spLocks noGrp="1"/>
          </p:cNvSpPr>
          <p:nvPr>
            <p:ph type="title"/>
          </p:nvPr>
        </p:nvSpPr>
        <p:spPr/>
        <p:txBody>
          <a:bodyPr/>
          <a:lstStyle/>
          <a:p>
            <a:r>
              <a:rPr lang="sv-SE"/>
              <a:t>Klicka här för att ändra mall för rubrikformat</a:t>
            </a:r>
            <a:endParaRPr lang="en-US"/>
          </a:p>
        </p:txBody>
      </p:sp>
      <p:sp>
        <p:nvSpPr>
          <p:cNvPr id="4" name="Text Placeholder 3"/>
          <p:cNvSpPr>
            <a:spLocks noGrp="1"/>
          </p:cNvSpPr>
          <p:nvPr>
            <p:ph type="body" sz="half" idx="2"/>
          </p:nvPr>
        </p:nvSpPr>
        <p:spPr>
          <a:xfrm>
            <a:off x="450006" y="270000"/>
            <a:ext cx="8244001" cy="432000"/>
          </a:xfrm>
        </p:spPr>
        <p:txBody>
          <a:bodyPr anchor="b"/>
          <a:lstStyle>
            <a:lvl1pPr marL="0" indent="0">
              <a:lnSpc>
                <a:spcPct val="100000"/>
              </a:lnSpc>
              <a:spcAft>
                <a:spcPts val="0"/>
              </a:spcAft>
              <a:buNone/>
              <a:defRPr sz="1200" cap="all" baseline="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sv-SE"/>
              <a:t>Redigera format för bakgrundstext
Nivå två
Nivå tre
Nivå fyra
Nivå fem</a:t>
            </a:r>
          </a:p>
        </p:txBody>
      </p:sp>
      <p:sp>
        <p:nvSpPr>
          <p:cNvPr id="5" name="Footer Placeholder 4"/>
          <p:cNvSpPr>
            <a:spLocks noGrp="1"/>
          </p:cNvSpPr>
          <p:nvPr>
            <p:ph type="ftr" sz="quarter" idx="10"/>
          </p:nvPr>
        </p:nvSpPr>
        <p:spPr/>
        <p:txBody>
          <a:bodyPr/>
          <a:lstStyle/>
          <a:p>
            <a:r>
              <a:rPr lang="en-US">
                <a:solidFill>
                  <a:srgbClr val="000000">
                    <a:tint val="75000"/>
                  </a:srgbClr>
                </a:solidFill>
              </a:rPr>
              <a:t>NCAB GROUP ©  | October 2018</a:t>
            </a:r>
            <a:endParaRPr lang="sv-SE">
              <a:solidFill>
                <a:srgbClr val="000000">
                  <a:tint val="75000"/>
                </a:srgbClr>
              </a:solidFill>
            </a:endParaRPr>
          </a:p>
        </p:txBody>
      </p:sp>
      <p:sp>
        <p:nvSpPr>
          <p:cNvPr id="7" name="Slide Number Placeholder 6"/>
          <p:cNvSpPr>
            <a:spLocks noGrp="1"/>
          </p:cNvSpPr>
          <p:nvPr>
            <p:ph type="sldNum" sz="quarter" idx="11"/>
          </p:nvPr>
        </p:nvSpPr>
        <p:spPr/>
        <p:txBody>
          <a:bodyPr/>
          <a:lstStyle/>
          <a:p>
            <a:fld id="{11A8F976-6DE0-4424-8FFB-77A2DCA3C683}" type="slidenum">
              <a:rPr lang="sv-SE" smtClean="0">
                <a:solidFill>
                  <a:srgbClr val="000000">
                    <a:tint val="75000"/>
                  </a:srgbClr>
                </a:solidFill>
              </a:rPr>
              <a:pPr/>
              <a:t>‹#›</a:t>
            </a:fld>
            <a:endParaRPr lang="sv-SE">
              <a:solidFill>
                <a:srgbClr val="000000">
                  <a:tint val="75000"/>
                </a:srgbClr>
              </a:solidFill>
            </a:endParaRPr>
          </a:p>
        </p:txBody>
      </p:sp>
      <p:pic>
        <p:nvPicPr>
          <p:cNvPr id="10" name="Picture 7">
            <a:extLst>
              <a:ext uri="{FF2B5EF4-FFF2-40B4-BE49-F238E27FC236}">
                <a16:creationId xmlns:a16="http://schemas.microsoft.com/office/drawing/2014/main" id="{FEA711DB-9C2D-CE47-A2BF-24923059E1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859" y="4768969"/>
            <a:ext cx="688975" cy="240061"/>
          </a:xfrm>
          <a:prstGeom prst="rect">
            <a:avLst/>
          </a:prstGeom>
        </p:spPr>
      </p:pic>
    </p:spTree>
    <p:extLst>
      <p:ext uri="{BB962C8B-B14F-4D97-AF65-F5344CB8AC3E}">
        <p14:creationId xmlns:p14="http://schemas.microsoft.com/office/powerpoint/2010/main" val="530763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9" name="Text Placeholder 4"/>
          <p:cNvSpPr>
            <a:spLocks noGrp="1"/>
          </p:cNvSpPr>
          <p:nvPr>
            <p:ph type="body" sz="quarter" idx="3"/>
          </p:nvPr>
        </p:nvSpPr>
        <p:spPr>
          <a:xfrm>
            <a:off x="450006" y="270000"/>
            <a:ext cx="8244001" cy="432000"/>
          </a:xfrm>
        </p:spPr>
        <p:txBody>
          <a:bodyPr anchor="b">
            <a:normAutofit/>
          </a:bodyPr>
          <a:lstStyle>
            <a:lvl1pPr marL="0" indent="0">
              <a:lnSpc>
                <a:spcPct val="100000"/>
              </a:lnSpc>
              <a:spcAft>
                <a:spcPts val="0"/>
              </a:spcAft>
              <a:buNone/>
              <a:defRPr sz="1200" b="1" cap="all" baseline="0"/>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sv-SE"/>
              <a:t>Redigera format för bakgrundstext
Nivå två
Nivå tre
Nivå fyra
Nivå fem</a:t>
            </a:r>
          </a:p>
        </p:txBody>
      </p:sp>
      <p:sp>
        <p:nvSpPr>
          <p:cNvPr id="3" name="Content Placeholder 2"/>
          <p:cNvSpPr>
            <a:spLocks noGrp="1"/>
          </p:cNvSpPr>
          <p:nvPr>
            <p:ph sz="half" idx="1"/>
          </p:nvPr>
        </p:nvSpPr>
        <p:spPr>
          <a:xfrm>
            <a:off x="444932" y="1464144"/>
            <a:ext cx="4032000" cy="3294000"/>
          </a:xfrm>
        </p:spPr>
        <p:txBody>
          <a:bodyPr/>
          <a:lstStyle/>
          <a:p>
            <a:pPr lvl="0"/>
            <a:r>
              <a:rPr lang="sv-SE"/>
              <a:t>Redigera format för bakgrundstext
Nivå två
Nivå tre
Nivå fyra
Nivå fem</a:t>
            </a:r>
            <a:endParaRPr lang="en-US" dirty="0"/>
          </a:p>
        </p:txBody>
      </p:sp>
      <p:sp>
        <p:nvSpPr>
          <p:cNvPr id="4" name="Content Placeholder 3"/>
          <p:cNvSpPr>
            <a:spLocks noGrp="1"/>
          </p:cNvSpPr>
          <p:nvPr>
            <p:ph sz="half" idx="2"/>
          </p:nvPr>
        </p:nvSpPr>
        <p:spPr>
          <a:xfrm>
            <a:off x="4617999" y="1464144"/>
            <a:ext cx="4032000" cy="3294000"/>
          </a:xfrm>
        </p:spPr>
        <p:txBody>
          <a:bodyPr/>
          <a:lstStyle/>
          <a:p>
            <a:pPr lvl="0"/>
            <a:r>
              <a:rPr lang="sv-SE"/>
              <a:t>Redigera format för bakgrundstext
Nivå två
Nivå tre
Nivå fyra
Nivå fem</a:t>
            </a:r>
            <a:endParaRPr lang="en-US" dirty="0"/>
          </a:p>
        </p:txBody>
      </p:sp>
      <p:sp>
        <p:nvSpPr>
          <p:cNvPr id="5" name="Footer Placeholder 4"/>
          <p:cNvSpPr>
            <a:spLocks noGrp="1"/>
          </p:cNvSpPr>
          <p:nvPr>
            <p:ph type="ftr" sz="quarter" idx="10"/>
          </p:nvPr>
        </p:nvSpPr>
        <p:spPr/>
        <p:txBody>
          <a:bodyPr/>
          <a:lstStyle/>
          <a:p>
            <a:r>
              <a:rPr lang="en-US">
                <a:solidFill>
                  <a:srgbClr val="000000">
                    <a:tint val="75000"/>
                  </a:srgbClr>
                </a:solidFill>
              </a:rPr>
              <a:t>NCAB GROUP ©  | October 2018</a:t>
            </a:r>
            <a:endParaRPr lang="sv-SE">
              <a:solidFill>
                <a:srgbClr val="000000">
                  <a:tint val="75000"/>
                </a:srgbClr>
              </a:solidFill>
            </a:endParaRPr>
          </a:p>
        </p:txBody>
      </p:sp>
      <p:sp>
        <p:nvSpPr>
          <p:cNvPr id="6" name="Slide Number Placeholder 5"/>
          <p:cNvSpPr>
            <a:spLocks noGrp="1"/>
          </p:cNvSpPr>
          <p:nvPr>
            <p:ph type="sldNum" sz="quarter" idx="11"/>
          </p:nvPr>
        </p:nvSpPr>
        <p:spPr/>
        <p:txBody>
          <a:bodyPr/>
          <a:lstStyle/>
          <a:p>
            <a:fld id="{11A8F976-6DE0-4424-8FFB-77A2DCA3C683}"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701509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6" name="Text Placeholder 3"/>
          <p:cNvSpPr>
            <a:spLocks noGrp="1"/>
          </p:cNvSpPr>
          <p:nvPr>
            <p:ph type="body" sz="half" idx="2"/>
          </p:nvPr>
        </p:nvSpPr>
        <p:spPr>
          <a:xfrm>
            <a:off x="450006" y="270000"/>
            <a:ext cx="8244001" cy="432000"/>
          </a:xfrm>
        </p:spPr>
        <p:txBody>
          <a:bodyPr anchor="b"/>
          <a:lstStyle>
            <a:lvl1pPr marL="0" indent="0">
              <a:lnSpc>
                <a:spcPct val="100000"/>
              </a:lnSpc>
              <a:spcAft>
                <a:spcPts val="0"/>
              </a:spcAft>
              <a:buNone/>
              <a:defRPr sz="1200" cap="all" baseline="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sv-SE"/>
              <a:t>Redigera format för bakgrundstext
Nivå två
Nivå tre
Nivå fyra
Nivå fem</a:t>
            </a:r>
          </a:p>
        </p:txBody>
      </p:sp>
      <p:sp>
        <p:nvSpPr>
          <p:cNvPr id="3" name="Footer Placeholder 2"/>
          <p:cNvSpPr>
            <a:spLocks noGrp="1"/>
          </p:cNvSpPr>
          <p:nvPr>
            <p:ph type="ftr" sz="quarter" idx="10"/>
          </p:nvPr>
        </p:nvSpPr>
        <p:spPr/>
        <p:txBody>
          <a:bodyPr/>
          <a:lstStyle/>
          <a:p>
            <a:r>
              <a:rPr lang="en-US">
                <a:solidFill>
                  <a:srgbClr val="000000">
                    <a:tint val="75000"/>
                  </a:srgbClr>
                </a:solidFill>
              </a:rPr>
              <a:t>NCAB GROUP ©  | October 2018</a:t>
            </a:r>
            <a:endParaRPr lang="sv-SE">
              <a:solidFill>
                <a:srgbClr val="000000">
                  <a:tint val="75000"/>
                </a:srgbClr>
              </a:solidFill>
            </a:endParaRPr>
          </a:p>
        </p:txBody>
      </p:sp>
      <p:sp>
        <p:nvSpPr>
          <p:cNvPr id="4" name="Slide Number Placeholder 3"/>
          <p:cNvSpPr>
            <a:spLocks noGrp="1"/>
          </p:cNvSpPr>
          <p:nvPr>
            <p:ph type="sldNum" sz="quarter" idx="11"/>
          </p:nvPr>
        </p:nvSpPr>
        <p:spPr/>
        <p:txBody>
          <a:bodyPr/>
          <a:lstStyle/>
          <a:p>
            <a:fld id="{11A8F976-6DE0-4424-8FFB-77A2DCA3C683}"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1762930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6" name="Text Placeholder 3"/>
          <p:cNvSpPr>
            <a:spLocks noGrp="1"/>
          </p:cNvSpPr>
          <p:nvPr>
            <p:ph type="body" sz="half" idx="2"/>
          </p:nvPr>
        </p:nvSpPr>
        <p:spPr>
          <a:xfrm>
            <a:off x="450006" y="270000"/>
            <a:ext cx="8244001" cy="432000"/>
          </a:xfrm>
        </p:spPr>
        <p:txBody>
          <a:bodyPr anchor="b"/>
          <a:lstStyle>
            <a:lvl1pPr marL="0" indent="0">
              <a:lnSpc>
                <a:spcPct val="100000"/>
              </a:lnSpc>
              <a:spcAft>
                <a:spcPts val="0"/>
              </a:spcAft>
              <a:buNone/>
              <a:defRPr sz="1200" cap="all" baseline="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sv-SE"/>
              <a:t>Redigera format för bakgrundstext
Nivå två
Nivå tre
Nivå fyra
Nivå fem</a:t>
            </a:r>
          </a:p>
        </p:txBody>
      </p:sp>
      <p:sp>
        <p:nvSpPr>
          <p:cNvPr id="4" name="Chart Placeholder 3"/>
          <p:cNvSpPr>
            <a:spLocks noGrp="1"/>
          </p:cNvSpPr>
          <p:nvPr>
            <p:ph type="chart" sz="quarter" idx="11"/>
          </p:nvPr>
        </p:nvSpPr>
        <p:spPr>
          <a:xfrm>
            <a:off x="450006" y="1458004"/>
            <a:ext cx="8244001" cy="3294001"/>
          </a:xfrm>
        </p:spPr>
        <p:txBody>
          <a:bodyPr>
            <a:normAutofit/>
          </a:bodyPr>
          <a:lstStyle>
            <a:lvl1pPr marL="0" indent="0">
              <a:buNone/>
              <a:defRPr sz="1500"/>
            </a:lvl1pPr>
          </a:lstStyle>
          <a:p>
            <a:r>
              <a:rPr lang="sv-SE"/>
              <a:t>Klicka på ikonen för att lägga till ett diagram</a:t>
            </a:r>
            <a:endParaRPr lang="en-US"/>
          </a:p>
        </p:txBody>
      </p:sp>
      <p:sp>
        <p:nvSpPr>
          <p:cNvPr id="3" name="Footer Placeholder 2"/>
          <p:cNvSpPr>
            <a:spLocks noGrp="1"/>
          </p:cNvSpPr>
          <p:nvPr>
            <p:ph type="ftr" sz="quarter" idx="12"/>
          </p:nvPr>
        </p:nvSpPr>
        <p:spPr/>
        <p:txBody>
          <a:bodyPr/>
          <a:lstStyle/>
          <a:p>
            <a:r>
              <a:rPr lang="en-US">
                <a:solidFill>
                  <a:srgbClr val="000000">
                    <a:tint val="75000"/>
                  </a:srgbClr>
                </a:solidFill>
              </a:rPr>
              <a:t>NCAB GROUP ©  | October 2018</a:t>
            </a:r>
            <a:endParaRPr lang="sv-SE">
              <a:solidFill>
                <a:srgbClr val="000000">
                  <a:tint val="75000"/>
                </a:srgbClr>
              </a:solidFill>
            </a:endParaRPr>
          </a:p>
        </p:txBody>
      </p:sp>
      <p:sp>
        <p:nvSpPr>
          <p:cNvPr id="5" name="Slide Number Placeholder 4"/>
          <p:cNvSpPr>
            <a:spLocks noGrp="1"/>
          </p:cNvSpPr>
          <p:nvPr>
            <p:ph type="sldNum" sz="quarter" idx="13"/>
          </p:nvPr>
        </p:nvSpPr>
        <p:spPr/>
        <p:txBody>
          <a:bodyPr/>
          <a:lstStyle/>
          <a:p>
            <a:fld id="{11A8F976-6DE0-4424-8FFB-77A2DCA3C683}"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349828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srgbClr val="000000">
                    <a:tint val="75000"/>
                  </a:srgbClr>
                </a:solidFill>
              </a:rPr>
              <a:t>NCAB GROUP ©  | October 2018</a:t>
            </a:r>
            <a:endParaRPr lang="sv-SE">
              <a:solidFill>
                <a:srgbClr val="000000">
                  <a:tint val="75000"/>
                </a:srgbClr>
              </a:solidFill>
            </a:endParaRPr>
          </a:p>
        </p:txBody>
      </p:sp>
      <p:sp>
        <p:nvSpPr>
          <p:cNvPr id="3" name="Slide Number Placeholder 2"/>
          <p:cNvSpPr>
            <a:spLocks noGrp="1"/>
          </p:cNvSpPr>
          <p:nvPr>
            <p:ph type="sldNum" sz="quarter" idx="11"/>
          </p:nvPr>
        </p:nvSpPr>
        <p:spPr/>
        <p:txBody>
          <a:bodyPr/>
          <a:lstStyle/>
          <a:p>
            <a:fld id="{11A8F976-6DE0-4424-8FFB-77A2DCA3C683}"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2055879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648000"/>
            <a:ext cx="8244000" cy="621000"/>
          </a:xfrm>
        </p:spPr>
        <p:txBody>
          <a:bodyPr/>
          <a:lstStyle/>
          <a:p>
            <a:r>
              <a:rPr lang="en-US"/>
              <a:t>Click to edit Master title style</a:t>
            </a:r>
            <a:endParaRPr lang="en-US" dirty="0"/>
          </a:p>
        </p:txBody>
      </p:sp>
      <p:sp>
        <p:nvSpPr>
          <p:cNvPr id="8" name="Text Placeholder 2"/>
          <p:cNvSpPr>
            <a:spLocks noGrp="1"/>
          </p:cNvSpPr>
          <p:nvPr>
            <p:ph type="body" idx="11"/>
          </p:nvPr>
        </p:nvSpPr>
        <p:spPr>
          <a:xfrm>
            <a:off x="450000" y="270000"/>
            <a:ext cx="8244000" cy="432000"/>
          </a:xfrm>
        </p:spPr>
        <p:txBody>
          <a:bodyPr anchor="b">
            <a:normAutofit/>
          </a:bodyPr>
          <a:lstStyle>
            <a:lvl1pPr marL="0" indent="0">
              <a:lnSpc>
                <a:spcPct val="100000"/>
              </a:lnSpc>
              <a:spcAft>
                <a:spcPts val="0"/>
              </a:spcAft>
              <a:buNone/>
              <a:defRPr sz="1200" b="1" cap="all"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3" name="Content Placeholder 2"/>
          <p:cNvSpPr>
            <a:spLocks noGrp="1"/>
          </p:cNvSpPr>
          <p:nvPr>
            <p:ph idx="1"/>
          </p:nvPr>
        </p:nvSpPr>
        <p:spPr>
          <a:xfrm>
            <a:off x="450002" y="1458001"/>
            <a:ext cx="8244001" cy="3294001"/>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2"/>
          </p:nvPr>
        </p:nvSpPr>
        <p:spPr/>
        <p:txBody>
          <a:bodyPr/>
          <a:lstStyle/>
          <a:p>
            <a:r>
              <a:rPr lang="en-US">
                <a:solidFill>
                  <a:srgbClr val="000000">
                    <a:tint val="75000"/>
                  </a:srgbClr>
                </a:solidFill>
              </a:rPr>
              <a:t>NCAB GROUP ©  |  Insert Header and footer to change text</a:t>
            </a:r>
            <a:endParaRPr lang="sv-SE">
              <a:solidFill>
                <a:srgbClr val="000000">
                  <a:tint val="75000"/>
                </a:srgbClr>
              </a:solidFill>
            </a:endParaRPr>
          </a:p>
        </p:txBody>
      </p:sp>
      <p:sp>
        <p:nvSpPr>
          <p:cNvPr id="5" name="Slide Number Placeholder 4"/>
          <p:cNvSpPr>
            <a:spLocks noGrp="1"/>
          </p:cNvSpPr>
          <p:nvPr>
            <p:ph type="sldNum" sz="quarter" idx="13"/>
          </p:nvPr>
        </p:nvSpPr>
        <p:spPr/>
        <p:txBody>
          <a:bodyPr/>
          <a:lstStyle/>
          <a:p>
            <a:fld id="{11A8F976-6DE0-4424-8FFB-77A2DCA3C683}"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1671606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772"/>
            <a:ext cx="6858000" cy="1790700"/>
          </a:xfr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6ECB0E90-4788-4548-ACBC-D5F95280B120}" type="datetimeFigureOut">
              <a:rPr lang="sv-SE" smtClean="0"/>
              <a:t>2021-11-10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F02E602-7609-4AA5-A16F-50E84BFF9D89}" type="slidenum">
              <a:rPr lang="sv-SE" smtClean="0"/>
              <a:t>‹#›</a:t>
            </a:fld>
            <a:endParaRPr lang="sv-SE"/>
          </a:p>
        </p:txBody>
      </p:sp>
    </p:spTree>
    <p:extLst>
      <p:ext uri="{BB962C8B-B14F-4D97-AF65-F5344CB8AC3E}">
        <p14:creationId xmlns:p14="http://schemas.microsoft.com/office/powerpoint/2010/main" val="69227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50000" y="648000"/>
            <a:ext cx="8244000" cy="621000"/>
          </a:xfrm>
        </p:spPr>
        <p:txBody>
          <a:bodyPr>
            <a:normAutofit/>
          </a:bodyPr>
          <a:lstStyle>
            <a:lvl1pPr>
              <a:defRPr sz="2400"/>
            </a:lvl1pPr>
          </a:lstStyle>
          <a:p>
            <a:r>
              <a:rPr lang="sv-SE"/>
              <a:t>Klicka här för att ändra format</a:t>
            </a:r>
            <a:endParaRPr lang="en-US" dirty="0"/>
          </a:p>
        </p:txBody>
      </p:sp>
      <p:sp>
        <p:nvSpPr>
          <p:cNvPr id="8" name="Text Placeholder 2"/>
          <p:cNvSpPr>
            <a:spLocks noGrp="1"/>
          </p:cNvSpPr>
          <p:nvPr>
            <p:ph type="body" idx="11"/>
          </p:nvPr>
        </p:nvSpPr>
        <p:spPr>
          <a:xfrm>
            <a:off x="450000" y="270000"/>
            <a:ext cx="8244000" cy="432000"/>
          </a:xfrm>
        </p:spPr>
        <p:txBody>
          <a:bodyPr anchor="b">
            <a:normAutofit/>
          </a:bodyPr>
          <a:lstStyle>
            <a:lvl1pPr marL="0" indent="0">
              <a:lnSpc>
                <a:spcPct val="100000"/>
              </a:lnSpc>
              <a:spcAft>
                <a:spcPts val="0"/>
              </a:spcAft>
              <a:buNone/>
              <a:defRPr sz="1200" b="1" cap="all"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sv-SE"/>
              <a:t>Klicka här för att ändra format på bakgrundstexten</a:t>
            </a:r>
          </a:p>
        </p:txBody>
      </p:sp>
      <p:sp>
        <p:nvSpPr>
          <p:cNvPr id="3" name="Content Placeholder 2"/>
          <p:cNvSpPr>
            <a:spLocks noGrp="1"/>
          </p:cNvSpPr>
          <p:nvPr>
            <p:ph idx="1"/>
          </p:nvPr>
        </p:nvSpPr>
        <p:spPr>
          <a:xfrm>
            <a:off x="450005" y="1458003"/>
            <a:ext cx="8244001" cy="3037498"/>
          </a:xfrm>
        </p:spPr>
        <p:txBody>
          <a:bodyPr>
            <a:normAutofit/>
          </a:bodyPr>
          <a:lstStyle>
            <a:lvl1pPr marL="342892" indent="-342892">
              <a:buFontTx/>
              <a:buBlip>
                <a:blip r:embed="rId2"/>
              </a:buBlip>
              <a:defRPr sz="2400"/>
            </a:lvl1pPr>
            <a:lvl5pPr>
              <a:defRPr/>
            </a:lvl5pPr>
            <a:lvl6pPr>
              <a:defRPr/>
            </a:lvl6pPr>
            <a:lvl7pPr>
              <a:defRPr/>
            </a:lvl7pPr>
            <a:lvl8pPr>
              <a:defRPr/>
            </a:lvl8pPr>
            <a:lvl9pPr>
              <a:defRPr/>
            </a:lvl9pPr>
          </a:lstStyle>
          <a:p>
            <a:pPr lvl="0"/>
            <a:r>
              <a:rPr lang="sv-SE"/>
              <a:t>Klicka här för att ändra format på bakgrundstexten</a:t>
            </a:r>
          </a:p>
        </p:txBody>
      </p:sp>
      <p:sp>
        <p:nvSpPr>
          <p:cNvPr id="4" name="Footer Placeholder 3"/>
          <p:cNvSpPr>
            <a:spLocks noGrp="1"/>
          </p:cNvSpPr>
          <p:nvPr>
            <p:ph type="ftr" sz="quarter" idx="12"/>
          </p:nvPr>
        </p:nvSpPr>
        <p:spPr/>
        <p:txBody>
          <a:bodyPr/>
          <a:lstStyle/>
          <a:p>
            <a:r>
              <a:rPr lang="en-US" dirty="0"/>
              <a:t>NCAB GROUP © </a:t>
            </a:r>
            <a:r>
              <a:rPr lang="en-US" b="0" dirty="0"/>
              <a:t>| Corporate Presentation</a:t>
            </a:r>
            <a:endParaRPr lang="sv-SE" b="0" dirty="0"/>
          </a:p>
        </p:txBody>
      </p:sp>
      <p:sp>
        <p:nvSpPr>
          <p:cNvPr id="5" name="Slide Number Placeholder 4"/>
          <p:cNvSpPr>
            <a:spLocks noGrp="1"/>
          </p:cNvSpPr>
          <p:nvPr>
            <p:ph type="sldNum" sz="quarter" idx="13"/>
          </p:nvPr>
        </p:nvSpPr>
        <p:spPr/>
        <p:txBody>
          <a:bodyPr/>
          <a:lstStyle/>
          <a:p>
            <a:fld id="{11A8F976-6DE0-4424-8FFB-77A2DCA3C683}" type="slidenum">
              <a:rPr lang="sv-SE" smtClean="0"/>
              <a:t>‹#›</a:t>
            </a:fld>
            <a:endParaRPr lang="sv-SE"/>
          </a:p>
        </p:txBody>
      </p:sp>
    </p:spTree>
    <p:extLst>
      <p:ext uri="{BB962C8B-B14F-4D97-AF65-F5344CB8AC3E}">
        <p14:creationId xmlns:p14="http://schemas.microsoft.com/office/powerpoint/2010/main" val="133316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hite text">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35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800"/>
            </a:lvl1pPr>
          </a:lstStyle>
          <a:p>
            <a:r>
              <a:rPr lang="sv-SE"/>
              <a:t>Klicka på ikonen för att lägga till en bild</a:t>
            </a:r>
          </a:p>
        </p:txBody>
      </p:sp>
      <p:sp>
        <p:nvSpPr>
          <p:cNvPr id="2" name="Title 1"/>
          <p:cNvSpPr>
            <a:spLocks noGrp="1"/>
          </p:cNvSpPr>
          <p:nvPr>
            <p:ph type="title"/>
          </p:nvPr>
        </p:nvSpPr>
        <p:spPr>
          <a:xfrm>
            <a:off x="450005" y="648000"/>
            <a:ext cx="8244001" cy="621000"/>
          </a:xfrm>
        </p:spPr>
        <p:txBody>
          <a:bodyPr anchor="t">
            <a:normAutofit/>
          </a:bodyPr>
          <a:lstStyle>
            <a:lvl1pPr>
              <a:lnSpc>
                <a:spcPct val="100000"/>
              </a:lnSpc>
              <a:spcAft>
                <a:spcPts val="0"/>
              </a:spcAft>
              <a:defRPr sz="2400">
                <a:solidFill>
                  <a:schemeClr val="bg1"/>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450005" y="270000"/>
            <a:ext cx="8244001" cy="432000"/>
          </a:xfrm>
        </p:spPr>
        <p:txBody>
          <a:bodyPr anchor="b">
            <a:normAutofit/>
          </a:bodyPr>
          <a:lstStyle>
            <a:lvl1pPr marL="0" indent="0">
              <a:lnSpc>
                <a:spcPct val="100000"/>
              </a:lnSpc>
              <a:spcAft>
                <a:spcPts val="0"/>
              </a:spcAft>
              <a:buNone/>
              <a:defRPr sz="1200" cap="all" baseline="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sv-SE"/>
              <a:t>Klicka här för att ändra format på bakgrundstexten</a:t>
            </a:r>
          </a:p>
        </p:txBody>
      </p:sp>
      <p:sp>
        <p:nvSpPr>
          <p:cNvPr id="11" name="Text Placeholder 10"/>
          <p:cNvSpPr>
            <a:spLocks noGrp="1"/>
          </p:cNvSpPr>
          <p:nvPr>
            <p:ph type="body" sz="quarter" idx="12"/>
          </p:nvPr>
        </p:nvSpPr>
        <p:spPr>
          <a:xfrm>
            <a:off x="450005" y="1458003"/>
            <a:ext cx="8244001" cy="30374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sv-SE"/>
              <a:t>Klicka här för att ändra format på bakgrundstexten</a:t>
            </a:r>
          </a:p>
        </p:txBody>
      </p:sp>
      <p:sp>
        <p:nvSpPr>
          <p:cNvPr id="4" name="Footer Placeholder 3"/>
          <p:cNvSpPr>
            <a:spLocks noGrp="1"/>
          </p:cNvSpPr>
          <p:nvPr>
            <p:ph type="ftr" sz="quarter" idx="13"/>
          </p:nvPr>
        </p:nvSpPr>
        <p:spPr/>
        <p:txBody>
          <a:bodyPr/>
          <a:lstStyle/>
          <a:p>
            <a:r>
              <a:rPr lang="en-US" dirty="0"/>
              <a:t>NCAB GROUP © </a:t>
            </a:r>
            <a:r>
              <a:rPr lang="en-US" b="0" dirty="0"/>
              <a:t>| Corporate Presentation</a:t>
            </a:r>
            <a:endParaRPr lang="sv-SE" b="0" dirty="0"/>
          </a:p>
        </p:txBody>
      </p:sp>
      <p:sp>
        <p:nvSpPr>
          <p:cNvPr id="10" name="Slide Number Placeholder 9"/>
          <p:cNvSpPr>
            <a:spLocks noGrp="1"/>
          </p:cNvSpPr>
          <p:nvPr>
            <p:ph type="sldNum" sz="quarter" idx="15"/>
          </p:nvPr>
        </p:nvSpPr>
        <p:spPr/>
        <p:txBody>
          <a:bodyPr/>
          <a:lstStyle/>
          <a:p>
            <a:fld id="{11A8F976-6DE0-4424-8FFB-77A2DCA3C683}" type="slidenum">
              <a:rPr lang="sv-SE" smtClean="0"/>
              <a:t>‹#›</a:t>
            </a:fld>
            <a:endParaRPr lang="sv-SE"/>
          </a:p>
        </p:txBody>
      </p:sp>
      <p:pic>
        <p:nvPicPr>
          <p:cNvPr id="12" name="Picture 7">
            <a:extLst>
              <a:ext uri="{FF2B5EF4-FFF2-40B4-BE49-F238E27FC236}">
                <a16:creationId xmlns:a16="http://schemas.microsoft.com/office/drawing/2014/main" id="{66A5DB2D-A91B-054E-882B-FB2BA4F8F4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9858" y="4768968"/>
            <a:ext cx="688975" cy="240061"/>
          </a:xfrm>
          <a:prstGeom prst="rect">
            <a:avLst/>
          </a:prstGeom>
        </p:spPr>
      </p:pic>
    </p:spTree>
    <p:extLst>
      <p:ext uri="{BB962C8B-B14F-4D97-AF65-F5344CB8AC3E}">
        <p14:creationId xmlns:p14="http://schemas.microsoft.com/office/powerpoint/2010/main" val="417652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White text">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425EF546-8DA5-C248-9062-AA1DA8DC4035}"/>
              </a:ext>
            </a:extLst>
          </p:cNvPr>
          <p:cNvSpPr>
            <a:spLocks noGrp="1"/>
          </p:cNvSpPr>
          <p:nvPr>
            <p:ph type="pic" sz="quarter" idx="16" hasCustomPrompt="1"/>
          </p:nvPr>
        </p:nvSpPr>
        <p:spPr>
          <a:xfrm>
            <a:off x="0" y="0"/>
            <a:ext cx="9144000" cy="5143500"/>
          </a:xfrm>
        </p:spPr>
        <p:txBody>
          <a:bodyPr/>
          <a:lstStyle/>
          <a:p>
            <a:r>
              <a:rPr lang="sv-SE" dirty="0"/>
              <a:t>image</a:t>
            </a:r>
          </a:p>
        </p:txBody>
      </p:sp>
      <p:sp>
        <p:nvSpPr>
          <p:cNvPr id="2" name="Title 1"/>
          <p:cNvSpPr>
            <a:spLocks noGrp="1"/>
          </p:cNvSpPr>
          <p:nvPr>
            <p:ph type="title"/>
          </p:nvPr>
        </p:nvSpPr>
        <p:spPr>
          <a:xfrm>
            <a:off x="450005" y="648000"/>
            <a:ext cx="8244001" cy="621000"/>
          </a:xfrm>
        </p:spPr>
        <p:txBody>
          <a:bodyPr anchor="t">
            <a:normAutofit/>
          </a:bodyPr>
          <a:lstStyle>
            <a:lvl1pPr>
              <a:lnSpc>
                <a:spcPct val="100000"/>
              </a:lnSpc>
              <a:spcAft>
                <a:spcPts val="0"/>
              </a:spcAft>
              <a:defRPr sz="2400">
                <a:solidFill>
                  <a:schemeClr val="accent6"/>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450005" y="270000"/>
            <a:ext cx="8244001" cy="432000"/>
          </a:xfrm>
        </p:spPr>
        <p:txBody>
          <a:bodyPr anchor="b">
            <a:normAutofit/>
          </a:bodyPr>
          <a:lstStyle>
            <a:lvl1pPr marL="0" indent="0">
              <a:lnSpc>
                <a:spcPct val="100000"/>
              </a:lnSpc>
              <a:spcAft>
                <a:spcPts val="0"/>
              </a:spcAft>
              <a:buNone/>
              <a:defRPr sz="1200" cap="all" baseline="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sv-SE"/>
              <a:t>Klicka här för att ändra format på bakgrundstexten</a:t>
            </a:r>
          </a:p>
        </p:txBody>
      </p:sp>
      <p:sp>
        <p:nvSpPr>
          <p:cNvPr id="11" name="Text Placeholder 10"/>
          <p:cNvSpPr>
            <a:spLocks noGrp="1"/>
          </p:cNvSpPr>
          <p:nvPr>
            <p:ph type="body" sz="quarter" idx="12"/>
          </p:nvPr>
        </p:nvSpPr>
        <p:spPr>
          <a:xfrm>
            <a:off x="450005" y="1458003"/>
            <a:ext cx="3918795" cy="3037497"/>
          </a:xfrm>
        </p:spPr>
        <p:txBody>
          <a:bodyPr>
            <a:normAutofit/>
          </a:bodyPr>
          <a:lstStyle>
            <a:lvl1pPr>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sv-SE"/>
              <a:t>Klicka här för att ändra format på bakgrundstexten</a:t>
            </a:r>
          </a:p>
        </p:txBody>
      </p:sp>
      <p:sp>
        <p:nvSpPr>
          <p:cNvPr id="4" name="Footer Placeholder 3"/>
          <p:cNvSpPr>
            <a:spLocks noGrp="1"/>
          </p:cNvSpPr>
          <p:nvPr>
            <p:ph type="ftr" sz="quarter" idx="13"/>
          </p:nvPr>
        </p:nvSpPr>
        <p:spPr/>
        <p:txBody>
          <a:bodyPr/>
          <a:lstStyle/>
          <a:p>
            <a:r>
              <a:rPr lang="en-US" dirty="0"/>
              <a:t>NCAB GROUP © </a:t>
            </a:r>
            <a:r>
              <a:rPr lang="en-US" b="0" dirty="0"/>
              <a:t>| Corporate Presentation</a:t>
            </a:r>
            <a:endParaRPr lang="sv-SE" b="0" dirty="0"/>
          </a:p>
        </p:txBody>
      </p:sp>
      <p:sp>
        <p:nvSpPr>
          <p:cNvPr id="10" name="Slide Number Placeholder 9"/>
          <p:cNvSpPr>
            <a:spLocks noGrp="1"/>
          </p:cNvSpPr>
          <p:nvPr>
            <p:ph type="sldNum" sz="quarter" idx="15"/>
          </p:nvPr>
        </p:nvSpPr>
        <p:spPr/>
        <p:txBody>
          <a:bodyPr/>
          <a:lstStyle/>
          <a:p>
            <a:fld id="{11A8F976-6DE0-4424-8FFB-77A2DCA3C683}" type="slidenum">
              <a:rPr lang="sv-SE" smtClean="0"/>
              <a:t>‹#›</a:t>
            </a:fld>
            <a:endParaRPr lang="sv-SE"/>
          </a:p>
        </p:txBody>
      </p:sp>
      <p:pic>
        <p:nvPicPr>
          <p:cNvPr id="12" name="Picture 7">
            <a:extLst>
              <a:ext uri="{FF2B5EF4-FFF2-40B4-BE49-F238E27FC236}">
                <a16:creationId xmlns:a16="http://schemas.microsoft.com/office/drawing/2014/main" id="{66A5DB2D-A91B-054E-882B-FB2BA4F8F4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858" y="4768968"/>
            <a:ext cx="688975" cy="240061"/>
          </a:xfrm>
          <a:prstGeom prst="rect">
            <a:avLst/>
          </a:prstGeom>
        </p:spPr>
      </p:pic>
    </p:spTree>
    <p:extLst>
      <p:ext uri="{BB962C8B-B14F-4D97-AF65-F5344CB8AC3E}">
        <p14:creationId xmlns:p14="http://schemas.microsoft.com/office/powerpoint/2010/main" val="419261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5143500"/>
          </a:xfrm>
          <a:gradFill rotWithShape="1">
            <a:gsLst>
              <a:gs pos="0">
                <a:srgbClr val="D1D9DB">
                  <a:lumMod val="90000"/>
                </a:srgbClr>
              </a:gs>
              <a:gs pos="100000">
                <a:srgbClr val="FFFFFF"/>
              </a:gs>
            </a:gsLst>
            <a:lin ang="16200000" scaled="0"/>
          </a:gradFill>
          <a:ln w="25400">
            <a:noFill/>
          </a:ln>
          <a:effectLst/>
          <a:scene3d>
            <a:camera prst="orthographicFront">
              <a:rot lat="0" lon="0" rev="0"/>
            </a:camera>
            <a:lightRig rig="threePt" dir="t">
              <a:rot lat="0" lon="0" rev="1200000"/>
            </a:lightRig>
          </a:scene3d>
          <a:sp3d/>
        </p:spPr>
        <p:txBody>
          <a:bodyPr rtlCol="0" anchor="ctr" anchorCtr="0"/>
          <a:lstStyle>
            <a:lvl1pPr>
              <a:defRPr kumimoji="0" lang="en-US" sz="900" i="0" u="none" strike="noStrike" kern="0" cap="none" spc="75" normalizeH="0" baseline="0">
                <a:ln>
                  <a:noFill/>
                </a:ln>
                <a:solidFill>
                  <a:srgbClr val="FFFFFF"/>
                </a:solidFill>
                <a:effectLst/>
                <a:uLnTx/>
                <a:uFillTx/>
                <a:latin typeface="Arial"/>
                <a:cs typeface="Arial"/>
              </a:defRPr>
            </a:lvl1pPr>
          </a:lstStyle>
          <a:p>
            <a:pPr marL="0" marR="0" lvl="0" indent="0" algn="ctr" defTabSz="342892" fontAlgn="base">
              <a:lnSpc>
                <a:spcPct val="100000"/>
              </a:lnSpc>
              <a:spcBef>
                <a:spcPct val="0"/>
              </a:spcBef>
              <a:spcAft>
                <a:spcPct val="0"/>
              </a:spcAft>
              <a:buClrTx/>
              <a:buSzTx/>
              <a:buFontTx/>
              <a:buNone/>
              <a:tabLst/>
            </a:pPr>
            <a:r>
              <a:rPr lang="sv-SE"/>
              <a:t>Klicka på ikonen för att lägga till en bild</a:t>
            </a:r>
            <a:endParaRPr lang="en-US"/>
          </a:p>
        </p:txBody>
      </p:sp>
      <p:sp>
        <p:nvSpPr>
          <p:cNvPr id="9" name="Title 8"/>
          <p:cNvSpPr>
            <a:spLocks noGrp="1"/>
          </p:cNvSpPr>
          <p:nvPr>
            <p:ph type="title"/>
          </p:nvPr>
        </p:nvSpPr>
        <p:spPr/>
        <p:txBody>
          <a:bodyPr/>
          <a:lstStyle/>
          <a:p>
            <a:r>
              <a:rPr lang="sv-SE"/>
              <a:t>Klicka här för att ändra format</a:t>
            </a:r>
            <a:endParaRPr lang="en-US" dirty="0"/>
          </a:p>
        </p:txBody>
      </p:sp>
      <p:sp>
        <p:nvSpPr>
          <p:cNvPr id="4" name="Text Placeholder 3"/>
          <p:cNvSpPr>
            <a:spLocks noGrp="1"/>
          </p:cNvSpPr>
          <p:nvPr>
            <p:ph type="body" sz="half" idx="2"/>
          </p:nvPr>
        </p:nvSpPr>
        <p:spPr>
          <a:xfrm>
            <a:off x="450005" y="270000"/>
            <a:ext cx="8244001" cy="432000"/>
          </a:xfrm>
        </p:spPr>
        <p:txBody>
          <a:bodyPr anchor="b"/>
          <a:lstStyle>
            <a:lvl1pPr marL="0" indent="0">
              <a:lnSpc>
                <a:spcPct val="100000"/>
              </a:lnSpc>
              <a:spcAft>
                <a:spcPts val="0"/>
              </a:spcAft>
              <a:buNone/>
              <a:defRPr sz="1200" cap="all" baseline="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sv-SE"/>
              <a:t>Klicka här för att ändra format på bakgrundstexten</a:t>
            </a:r>
          </a:p>
        </p:txBody>
      </p:sp>
      <p:sp>
        <p:nvSpPr>
          <p:cNvPr id="5" name="Footer Placeholder 4"/>
          <p:cNvSpPr>
            <a:spLocks noGrp="1"/>
          </p:cNvSpPr>
          <p:nvPr>
            <p:ph type="ftr" sz="quarter" idx="10"/>
          </p:nvPr>
        </p:nvSpPr>
        <p:spPr/>
        <p:txBody>
          <a:bodyPr/>
          <a:lstStyle/>
          <a:p>
            <a:r>
              <a:rPr lang="en-US" dirty="0"/>
              <a:t>NCAB GROUP © </a:t>
            </a:r>
            <a:r>
              <a:rPr lang="en-US" b="0" dirty="0"/>
              <a:t>| Corporate Presentation</a:t>
            </a:r>
            <a:endParaRPr lang="sv-SE" b="0" dirty="0"/>
          </a:p>
        </p:txBody>
      </p:sp>
      <p:sp>
        <p:nvSpPr>
          <p:cNvPr id="7" name="Slide Number Placeholder 6"/>
          <p:cNvSpPr>
            <a:spLocks noGrp="1"/>
          </p:cNvSpPr>
          <p:nvPr>
            <p:ph type="sldNum" sz="quarter" idx="11"/>
          </p:nvPr>
        </p:nvSpPr>
        <p:spPr/>
        <p:txBody>
          <a:bodyPr/>
          <a:lstStyle/>
          <a:p>
            <a:fld id="{11A8F976-6DE0-4424-8FFB-77A2DCA3C683}" type="slidenum">
              <a:rPr lang="sv-SE" smtClean="0"/>
              <a:t>‹#›</a:t>
            </a:fld>
            <a:endParaRPr lang="sv-SE"/>
          </a:p>
        </p:txBody>
      </p:sp>
      <p:pic>
        <p:nvPicPr>
          <p:cNvPr id="10" name="Picture 7">
            <a:extLst>
              <a:ext uri="{FF2B5EF4-FFF2-40B4-BE49-F238E27FC236}">
                <a16:creationId xmlns:a16="http://schemas.microsoft.com/office/drawing/2014/main" id="{FEA711DB-9C2D-CE47-A2BF-24923059E1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858" y="4768968"/>
            <a:ext cx="688975" cy="240061"/>
          </a:xfrm>
          <a:prstGeom prst="rect">
            <a:avLst/>
          </a:prstGeom>
        </p:spPr>
      </p:pic>
    </p:spTree>
    <p:extLst>
      <p:ext uri="{BB962C8B-B14F-4D97-AF65-F5344CB8AC3E}">
        <p14:creationId xmlns:p14="http://schemas.microsoft.com/office/powerpoint/2010/main" val="407797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9" name="Text Placeholder 4"/>
          <p:cNvSpPr>
            <a:spLocks noGrp="1"/>
          </p:cNvSpPr>
          <p:nvPr>
            <p:ph type="body" sz="quarter" idx="3"/>
          </p:nvPr>
        </p:nvSpPr>
        <p:spPr>
          <a:xfrm>
            <a:off x="450005" y="270000"/>
            <a:ext cx="8244001" cy="432000"/>
          </a:xfrm>
        </p:spPr>
        <p:txBody>
          <a:bodyPr anchor="b">
            <a:normAutofit/>
          </a:bodyPr>
          <a:lstStyle>
            <a:lvl1pPr marL="0" indent="0">
              <a:lnSpc>
                <a:spcPct val="100000"/>
              </a:lnSpc>
              <a:spcAft>
                <a:spcPts val="0"/>
              </a:spcAft>
              <a:buNone/>
              <a:defRPr sz="1200" b="1" cap="all" baseline="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sv-SE"/>
              <a:t>Klicka här för att ändra format på bakgrundstexten</a:t>
            </a:r>
          </a:p>
        </p:txBody>
      </p:sp>
      <p:sp>
        <p:nvSpPr>
          <p:cNvPr id="3" name="Content Placeholder 2"/>
          <p:cNvSpPr>
            <a:spLocks noGrp="1"/>
          </p:cNvSpPr>
          <p:nvPr>
            <p:ph sz="half" idx="1"/>
          </p:nvPr>
        </p:nvSpPr>
        <p:spPr>
          <a:xfrm>
            <a:off x="444932" y="1464144"/>
            <a:ext cx="4032000" cy="3031356"/>
          </a:xfrm>
        </p:spPr>
        <p:txBody>
          <a:bodyPr/>
          <a:lstStyle/>
          <a:p>
            <a:pPr lvl="0"/>
            <a:r>
              <a:rPr lang="sv-SE"/>
              <a:t>Klicka här för att ändra format på bakgrundstexten</a:t>
            </a:r>
          </a:p>
        </p:txBody>
      </p:sp>
      <p:sp>
        <p:nvSpPr>
          <p:cNvPr id="4" name="Content Placeholder 3"/>
          <p:cNvSpPr>
            <a:spLocks noGrp="1"/>
          </p:cNvSpPr>
          <p:nvPr>
            <p:ph sz="half" idx="2"/>
          </p:nvPr>
        </p:nvSpPr>
        <p:spPr>
          <a:xfrm>
            <a:off x="4617999" y="1464144"/>
            <a:ext cx="4032000" cy="3031356"/>
          </a:xfrm>
        </p:spPr>
        <p:txBody>
          <a:bodyPr/>
          <a:lstStyle/>
          <a:p>
            <a:pPr lvl="0"/>
            <a:r>
              <a:rPr lang="sv-SE"/>
              <a:t>Klicka här för att ändra format på bakgrundstexten</a:t>
            </a:r>
          </a:p>
        </p:txBody>
      </p:sp>
      <p:sp>
        <p:nvSpPr>
          <p:cNvPr id="5" name="Footer Placeholder 4"/>
          <p:cNvSpPr>
            <a:spLocks noGrp="1"/>
          </p:cNvSpPr>
          <p:nvPr>
            <p:ph type="ftr" sz="quarter" idx="10"/>
          </p:nvPr>
        </p:nvSpPr>
        <p:spPr/>
        <p:txBody>
          <a:bodyPr/>
          <a:lstStyle/>
          <a:p>
            <a:r>
              <a:rPr lang="en-US" dirty="0"/>
              <a:t>NCAB GROUP © </a:t>
            </a:r>
            <a:r>
              <a:rPr lang="en-US" b="0" dirty="0"/>
              <a:t>| Corporate Presentation</a:t>
            </a:r>
            <a:endParaRPr lang="sv-SE" b="0" dirty="0"/>
          </a:p>
        </p:txBody>
      </p:sp>
      <p:sp>
        <p:nvSpPr>
          <p:cNvPr id="6" name="Slide Number Placeholder 5"/>
          <p:cNvSpPr>
            <a:spLocks noGrp="1"/>
          </p:cNvSpPr>
          <p:nvPr>
            <p:ph type="sldNum" sz="quarter" idx="11"/>
          </p:nvPr>
        </p:nvSpPr>
        <p:spPr/>
        <p:txBody>
          <a:bodyPr/>
          <a:lstStyle/>
          <a:p>
            <a:fld id="{11A8F976-6DE0-4424-8FFB-77A2DCA3C683}" type="slidenum">
              <a:rPr lang="sv-SE" smtClean="0"/>
              <a:t>‹#›</a:t>
            </a:fld>
            <a:endParaRPr lang="sv-SE"/>
          </a:p>
        </p:txBody>
      </p:sp>
    </p:spTree>
    <p:extLst>
      <p:ext uri="{BB962C8B-B14F-4D97-AF65-F5344CB8AC3E}">
        <p14:creationId xmlns:p14="http://schemas.microsoft.com/office/powerpoint/2010/main" val="395569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6" name="Text Placeholder 3"/>
          <p:cNvSpPr>
            <a:spLocks noGrp="1"/>
          </p:cNvSpPr>
          <p:nvPr>
            <p:ph type="body" sz="half" idx="2"/>
          </p:nvPr>
        </p:nvSpPr>
        <p:spPr>
          <a:xfrm>
            <a:off x="450005" y="270000"/>
            <a:ext cx="8244001" cy="432000"/>
          </a:xfrm>
        </p:spPr>
        <p:txBody>
          <a:bodyPr anchor="b"/>
          <a:lstStyle>
            <a:lvl1pPr marL="0" indent="0">
              <a:lnSpc>
                <a:spcPct val="100000"/>
              </a:lnSpc>
              <a:spcAft>
                <a:spcPts val="0"/>
              </a:spcAft>
              <a:buNone/>
              <a:defRPr sz="1200" cap="all" baseline="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sv-SE"/>
              <a:t>Klicka här för att ändra format på bakgrundstexten</a:t>
            </a:r>
          </a:p>
        </p:txBody>
      </p:sp>
      <p:sp>
        <p:nvSpPr>
          <p:cNvPr id="3" name="Footer Placeholder 2"/>
          <p:cNvSpPr>
            <a:spLocks noGrp="1"/>
          </p:cNvSpPr>
          <p:nvPr>
            <p:ph type="ftr" sz="quarter" idx="10"/>
          </p:nvPr>
        </p:nvSpPr>
        <p:spPr/>
        <p:txBody>
          <a:bodyPr/>
          <a:lstStyle/>
          <a:p>
            <a:r>
              <a:rPr lang="en-US" dirty="0"/>
              <a:t>NCAB GROUP © </a:t>
            </a:r>
            <a:r>
              <a:rPr lang="en-US" b="0" dirty="0"/>
              <a:t>| Corporate Presentation</a:t>
            </a:r>
            <a:endParaRPr lang="sv-SE" b="0" dirty="0"/>
          </a:p>
        </p:txBody>
      </p:sp>
      <p:sp>
        <p:nvSpPr>
          <p:cNvPr id="4" name="Slide Number Placeholder 3"/>
          <p:cNvSpPr>
            <a:spLocks noGrp="1"/>
          </p:cNvSpPr>
          <p:nvPr>
            <p:ph type="sldNum" sz="quarter" idx="11"/>
          </p:nvPr>
        </p:nvSpPr>
        <p:spPr/>
        <p:txBody>
          <a:bodyPr/>
          <a:lstStyle/>
          <a:p>
            <a:fld id="{11A8F976-6DE0-4424-8FFB-77A2DCA3C683}" type="slidenum">
              <a:rPr lang="sv-SE" smtClean="0"/>
              <a:t>‹#›</a:t>
            </a:fld>
            <a:endParaRPr lang="sv-SE"/>
          </a:p>
        </p:txBody>
      </p:sp>
    </p:spTree>
    <p:extLst>
      <p:ext uri="{BB962C8B-B14F-4D97-AF65-F5344CB8AC3E}">
        <p14:creationId xmlns:p14="http://schemas.microsoft.com/office/powerpoint/2010/main" val="3838852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6" name="Text Placeholder 3"/>
          <p:cNvSpPr>
            <a:spLocks noGrp="1"/>
          </p:cNvSpPr>
          <p:nvPr>
            <p:ph type="body" sz="half" idx="2"/>
          </p:nvPr>
        </p:nvSpPr>
        <p:spPr>
          <a:xfrm>
            <a:off x="450005" y="270000"/>
            <a:ext cx="8244001" cy="432000"/>
          </a:xfrm>
        </p:spPr>
        <p:txBody>
          <a:bodyPr anchor="b"/>
          <a:lstStyle>
            <a:lvl1pPr marL="0" indent="0">
              <a:lnSpc>
                <a:spcPct val="100000"/>
              </a:lnSpc>
              <a:spcAft>
                <a:spcPts val="0"/>
              </a:spcAft>
              <a:buNone/>
              <a:defRPr sz="1200" cap="all" baseline="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sv-SE"/>
              <a:t>Klicka här för att ändra format på bakgrundstexten</a:t>
            </a:r>
          </a:p>
        </p:txBody>
      </p:sp>
      <p:sp>
        <p:nvSpPr>
          <p:cNvPr id="4" name="Chart Placeholder 3"/>
          <p:cNvSpPr>
            <a:spLocks noGrp="1"/>
          </p:cNvSpPr>
          <p:nvPr>
            <p:ph type="chart" sz="quarter" idx="11"/>
          </p:nvPr>
        </p:nvSpPr>
        <p:spPr>
          <a:xfrm>
            <a:off x="450005" y="1458003"/>
            <a:ext cx="8244001" cy="3037497"/>
          </a:xfrm>
        </p:spPr>
        <p:txBody>
          <a:bodyPr>
            <a:normAutofit/>
          </a:bodyPr>
          <a:lstStyle>
            <a:lvl1pPr marL="0" indent="0">
              <a:buNone/>
              <a:defRPr sz="1500"/>
            </a:lvl1pPr>
          </a:lstStyle>
          <a:p>
            <a:r>
              <a:rPr lang="sv-SE"/>
              <a:t>Klicka på ikonen för att lägga till ett diagram</a:t>
            </a:r>
            <a:endParaRPr lang="en-US" dirty="0"/>
          </a:p>
        </p:txBody>
      </p:sp>
      <p:sp>
        <p:nvSpPr>
          <p:cNvPr id="3" name="Footer Placeholder 2"/>
          <p:cNvSpPr>
            <a:spLocks noGrp="1"/>
          </p:cNvSpPr>
          <p:nvPr>
            <p:ph type="ftr" sz="quarter" idx="12"/>
          </p:nvPr>
        </p:nvSpPr>
        <p:spPr/>
        <p:txBody>
          <a:bodyPr/>
          <a:lstStyle/>
          <a:p>
            <a:r>
              <a:rPr lang="en-US" dirty="0"/>
              <a:t>NCAB GROUP © </a:t>
            </a:r>
            <a:r>
              <a:rPr lang="en-US" b="0" dirty="0"/>
              <a:t>| Corporate Presentation</a:t>
            </a:r>
            <a:endParaRPr lang="sv-SE" b="0" dirty="0"/>
          </a:p>
        </p:txBody>
      </p:sp>
      <p:sp>
        <p:nvSpPr>
          <p:cNvPr id="5" name="Slide Number Placeholder 4"/>
          <p:cNvSpPr>
            <a:spLocks noGrp="1"/>
          </p:cNvSpPr>
          <p:nvPr>
            <p:ph type="sldNum" sz="quarter" idx="13"/>
          </p:nvPr>
        </p:nvSpPr>
        <p:spPr/>
        <p:txBody>
          <a:bodyPr/>
          <a:lstStyle/>
          <a:p>
            <a:fld id="{11A8F976-6DE0-4424-8FFB-77A2DCA3C683}" type="slidenum">
              <a:rPr lang="sv-SE" smtClean="0"/>
              <a:t>‹#›</a:t>
            </a:fld>
            <a:endParaRPr lang="sv-SE"/>
          </a:p>
        </p:txBody>
      </p:sp>
    </p:spTree>
    <p:extLst>
      <p:ext uri="{BB962C8B-B14F-4D97-AF65-F5344CB8AC3E}">
        <p14:creationId xmlns:p14="http://schemas.microsoft.com/office/powerpoint/2010/main" val="23676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NCAB GROUP © </a:t>
            </a:r>
            <a:r>
              <a:rPr lang="en-US" b="0" dirty="0"/>
              <a:t>| Corporate Presentation</a:t>
            </a:r>
            <a:endParaRPr lang="sv-SE" b="0" dirty="0"/>
          </a:p>
        </p:txBody>
      </p:sp>
      <p:sp>
        <p:nvSpPr>
          <p:cNvPr id="3" name="Slide Number Placeholder 2"/>
          <p:cNvSpPr>
            <a:spLocks noGrp="1"/>
          </p:cNvSpPr>
          <p:nvPr>
            <p:ph type="sldNum" sz="quarter" idx="11"/>
          </p:nvPr>
        </p:nvSpPr>
        <p:spPr/>
        <p:txBody>
          <a:bodyPr/>
          <a:lstStyle/>
          <a:p>
            <a:fld id="{11A8F976-6DE0-4424-8FFB-77A2DCA3C683}" type="slidenum">
              <a:rPr lang="sv-SE" smtClean="0"/>
              <a:t>‹#›</a:t>
            </a:fld>
            <a:endParaRPr lang="sv-SE"/>
          </a:p>
        </p:txBody>
      </p:sp>
    </p:spTree>
    <p:extLst>
      <p:ext uri="{BB962C8B-B14F-4D97-AF65-F5344CB8AC3E}">
        <p14:creationId xmlns:p14="http://schemas.microsoft.com/office/powerpoint/2010/main" val="263332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ktangel 13"/>
          <p:cNvSpPr/>
          <p:nvPr/>
        </p:nvSpPr>
        <p:spPr bwMode="auto">
          <a:xfrm>
            <a:off x="5" y="0"/>
            <a:ext cx="9143999" cy="5143500"/>
          </a:xfrm>
          <a:prstGeom prst="rect">
            <a:avLst/>
          </a:prstGeom>
          <a:gradFill rotWithShape="1">
            <a:gsLst>
              <a:gs pos="0">
                <a:srgbClr val="D1D9DB">
                  <a:lumMod val="90000"/>
                </a:srgbClr>
              </a:gs>
              <a:gs pos="100000">
                <a:srgbClr val="FFFFFF"/>
              </a:gs>
            </a:gsLst>
            <a:lin ang="16200000" scaled="0"/>
          </a:gradFill>
          <a:ln w="25400">
            <a:noFill/>
          </a:ln>
          <a:effectLst/>
          <a:scene3d>
            <a:camera prst="orthographicFront">
              <a:rot lat="0" lon="0" rev="0"/>
            </a:camera>
            <a:lightRig rig="threePt" dir="t">
              <a:rot lat="0" lon="0" rev="1200000"/>
            </a:lightRig>
          </a:scene3d>
          <a:sp3d/>
        </p:spPr>
        <p:txBody>
          <a:bodyPr rtlCol="0" anchor="ctr" anchorCtr="0"/>
          <a:lstStyle/>
          <a:p>
            <a:pPr marL="0" marR="0" lvl="0" indent="0" algn="ctr" defTabSz="342892" eaLnBrk="1" fontAlgn="base" latinLnBrk="0" hangingPunct="1">
              <a:lnSpc>
                <a:spcPct val="100000"/>
              </a:lnSpc>
              <a:spcBef>
                <a:spcPct val="0"/>
              </a:spcBef>
              <a:spcAft>
                <a:spcPct val="0"/>
              </a:spcAft>
              <a:buClrTx/>
              <a:buSzTx/>
              <a:buFontTx/>
              <a:buNone/>
              <a:tabLst/>
              <a:defRPr/>
            </a:pPr>
            <a:endParaRPr kumimoji="0" lang="sv-SE" sz="900" b="1" i="0" u="none" strike="noStrike" kern="0" cap="none" spc="75" normalizeH="0" baseline="0" noProof="0" dirty="0" err="1">
              <a:ln>
                <a:noFill/>
              </a:ln>
              <a:solidFill>
                <a:srgbClr val="FFFFFF"/>
              </a:solidFill>
              <a:effectLst/>
              <a:uLnTx/>
              <a:uFillTx/>
              <a:latin typeface="Arial"/>
              <a:ea typeface="+mn-ea"/>
              <a:cs typeface="Arial"/>
            </a:endParaRPr>
          </a:p>
        </p:txBody>
      </p:sp>
      <p:sp>
        <p:nvSpPr>
          <p:cNvPr id="2" name="Title Placeholder 1"/>
          <p:cNvSpPr>
            <a:spLocks noGrp="1"/>
          </p:cNvSpPr>
          <p:nvPr>
            <p:ph type="title"/>
          </p:nvPr>
        </p:nvSpPr>
        <p:spPr>
          <a:xfrm>
            <a:off x="450000" y="648000"/>
            <a:ext cx="8244000" cy="621000"/>
          </a:xfrm>
          <a:prstGeom prst="rect">
            <a:avLst/>
          </a:prstGeom>
        </p:spPr>
        <p:txBody>
          <a:bodyPr vert="horz" lIns="91440" tIns="45720" rIns="91440" bIns="45720" rtlCol="0" anchor="t">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450000" y="1458000"/>
            <a:ext cx="8244000" cy="3037500"/>
          </a:xfrm>
          <a:prstGeom prst="rect">
            <a:avLst/>
          </a:prstGeom>
        </p:spPr>
        <p:txBody>
          <a:bodyPr vert="horz" lIns="91440" tIns="45720" rIns="91440" bIns="45720" rtlCol="0">
            <a:normAutofit/>
          </a:bodyPr>
          <a:lstStyle/>
          <a:p>
            <a:pPr marL="477888" marR="0" lvl="1" indent="-342892" algn="l" defTabSz="685783" rtl="0" eaLnBrk="1" fontAlgn="auto" latinLnBrk="0" hangingPunct="1">
              <a:lnSpc>
                <a:spcPct val="120000"/>
              </a:lnSpc>
              <a:spcBef>
                <a:spcPts val="0"/>
              </a:spcBef>
              <a:spcAft>
                <a:spcPts val="750"/>
              </a:spcAft>
              <a:buClrTx/>
              <a:buSzTx/>
              <a:buFontTx/>
              <a:buBlip>
                <a:blip r:embed="rId11"/>
              </a:buBlip>
              <a:tabLst/>
              <a:defRPr/>
            </a:pPr>
            <a:r>
              <a:rPr lang="sv-SE" dirty="0"/>
              <a:t>Klicka här för att ändra format på bakgrundstexten</a:t>
            </a:r>
          </a:p>
          <a:p>
            <a:pPr lvl="2"/>
            <a:r>
              <a:rPr lang="sv-SE" dirty="0"/>
              <a:t>Nivå två</a:t>
            </a:r>
            <a:endParaRPr lang="en-US" dirty="0"/>
          </a:p>
        </p:txBody>
      </p:sp>
      <p:sp>
        <p:nvSpPr>
          <p:cNvPr id="4" name="Footer Placeholder 3"/>
          <p:cNvSpPr>
            <a:spLocks noGrp="1"/>
          </p:cNvSpPr>
          <p:nvPr>
            <p:ph type="ftr" sz="quarter" idx="3"/>
          </p:nvPr>
        </p:nvSpPr>
        <p:spPr>
          <a:xfrm>
            <a:off x="3465069" y="4805737"/>
            <a:ext cx="4860000" cy="235370"/>
          </a:xfrm>
          <a:prstGeom prst="rect">
            <a:avLst/>
          </a:prstGeom>
        </p:spPr>
        <p:txBody>
          <a:bodyPr vert="horz" lIns="0" tIns="0" rIns="0" bIns="0" rtlCol="0" anchor="ctr"/>
          <a:lstStyle>
            <a:lvl1pPr algn="r">
              <a:defRPr sz="675" b="1">
                <a:solidFill>
                  <a:schemeClr val="tx1">
                    <a:tint val="75000"/>
                  </a:schemeClr>
                </a:solidFill>
              </a:defRPr>
            </a:lvl1pPr>
          </a:lstStyle>
          <a:p>
            <a:r>
              <a:rPr lang="en-US" dirty="0"/>
              <a:t>NCAB GROUP © </a:t>
            </a:r>
            <a:r>
              <a:rPr lang="en-US" b="0" dirty="0"/>
              <a:t>| Corporate Presentation</a:t>
            </a:r>
            <a:endParaRPr lang="sv-SE" b="0" dirty="0"/>
          </a:p>
        </p:txBody>
      </p:sp>
      <p:sp>
        <p:nvSpPr>
          <p:cNvPr id="5" name="Slide Number Placeholder 4"/>
          <p:cNvSpPr>
            <a:spLocks noGrp="1"/>
          </p:cNvSpPr>
          <p:nvPr>
            <p:ph type="sldNum" sz="quarter" idx="4"/>
          </p:nvPr>
        </p:nvSpPr>
        <p:spPr>
          <a:xfrm>
            <a:off x="8364874" y="4805737"/>
            <a:ext cx="329126" cy="235370"/>
          </a:xfrm>
          <a:prstGeom prst="rect">
            <a:avLst/>
          </a:prstGeom>
        </p:spPr>
        <p:txBody>
          <a:bodyPr vert="horz" lIns="0" tIns="0" rIns="0" bIns="0" rtlCol="0" anchor="ctr"/>
          <a:lstStyle>
            <a:lvl1pPr algn="r">
              <a:defRPr sz="675" b="1">
                <a:solidFill>
                  <a:schemeClr val="tx1">
                    <a:tint val="75000"/>
                  </a:schemeClr>
                </a:solidFill>
              </a:defRPr>
            </a:lvl1pPr>
          </a:lstStyle>
          <a:p>
            <a:fld id="{11A8F976-6DE0-4424-8FFB-77A2DCA3C683}" type="slidenum">
              <a:rPr lang="sv-SE" smtClean="0"/>
              <a:pPr/>
              <a:t>‹#›</a:t>
            </a:fld>
            <a:endParaRPr lang="sv-SE" dirty="0"/>
          </a:p>
        </p:txBody>
      </p:sp>
      <p:pic>
        <p:nvPicPr>
          <p:cNvPr id="9" name="Picture 7">
            <a:extLst>
              <a:ext uri="{FF2B5EF4-FFF2-40B4-BE49-F238E27FC236}">
                <a16:creationId xmlns:a16="http://schemas.microsoft.com/office/drawing/2014/main" id="{CFEA4D77-D034-AA4E-BF09-8832E91C68D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39858" y="4768968"/>
            <a:ext cx="688975" cy="240061"/>
          </a:xfrm>
          <a:prstGeom prst="rect">
            <a:avLst/>
          </a:prstGeom>
        </p:spPr>
      </p:pic>
    </p:spTree>
    <p:extLst>
      <p:ext uri="{BB962C8B-B14F-4D97-AF65-F5344CB8AC3E}">
        <p14:creationId xmlns:p14="http://schemas.microsoft.com/office/powerpoint/2010/main" val="4153316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9" r:id="rId5"/>
    <p:sldLayoutId id="2147483664" r:id="rId6"/>
    <p:sldLayoutId id="2147483666" r:id="rId7"/>
    <p:sldLayoutId id="2147483670" r:id="rId8"/>
    <p:sldLayoutId id="2147483667" r:id="rId9"/>
  </p:sldLayoutIdLst>
  <p:hf hdr="0" dt="0"/>
  <p:txStyles>
    <p:titleStyle>
      <a:lvl1pPr algn="l" defTabSz="685783" rtl="0" eaLnBrk="1" latinLnBrk="0" hangingPunct="1">
        <a:lnSpc>
          <a:spcPct val="100000"/>
        </a:lnSpc>
        <a:spcBef>
          <a:spcPct val="0"/>
        </a:spcBef>
        <a:buNone/>
        <a:defRPr sz="2400" b="1" kern="1200">
          <a:solidFill>
            <a:schemeClr val="accent6"/>
          </a:solidFill>
          <a:latin typeface="+mj-lt"/>
          <a:ea typeface="+mj-ea"/>
          <a:cs typeface="+mj-cs"/>
        </a:defRPr>
      </a:lvl1pPr>
    </p:titleStyle>
    <p:bodyStyle>
      <a:lvl1pPr marL="342892" indent="-342892" algn="l" defTabSz="685783" rtl="0" eaLnBrk="1" latinLnBrk="0" hangingPunct="1">
        <a:lnSpc>
          <a:spcPct val="120000"/>
        </a:lnSpc>
        <a:spcBef>
          <a:spcPts val="0"/>
        </a:spcBef>
        <a:spcAft>
          <a:spcPts val="900"/>
        </a:spcAft>
        <a:buFontTx/>
        <a:buBlip>
          <a:blip r:embed="rId11"/>
        </a:buBlip>
        <a:defRPr sz="2400" b="1" kern="1200">
          <a:solidFill>
            <a:schemeClr val="tx1"/>
          </a:solidFill>
          <a:latin typeface="+mn-lt"/>
          <a:ea typeface="+mn-ea"/>
          <a:cs typeface="+mn-cs"/>
        </a:defRPr>
      </a:lvl1pPr>
      <a:lvl2pPr marL="477888" marR="0" indent="-342892" algn="l" defTabSz="685783" rtl="0" eaLnBrk="1" fontAlgn="auto" latinLnBrk="0" hangingPunct="1">
        <a:lnSpc>
          <a:spcPct val="120000"/>
        </a:lnSpc>
        <a:spcBef>
          <a:spcPts val="0"/>
        </a:spcBef>
        <a:spcAft>
          <a:spcPts val="750"/>
        </a:spcAft>
        <a:buClrTx/>
        <a:buSzTx/>
        <a:buFontTx/>
        <a:buBlip>
          <a:blip r:embed="rId11"/>
        </a:buBlip>
        <a:tabLst/>
        <a:defRPr sz="2400" b="1" kern="1200">
          <a:solidFill>
            <a:schemeClr val="tx1"/>
          </a:solidFill>
          <a:latin typeface="+mn-lt"/>
          <a:ea typeface="+mn-ea"/>
          <a:cs typeface="+mn-cs"/>
        </a:defRPr>
      </a:lvl2pPr>
      <a:lvl3pPr marL="527162" indent="-257168" algn="l" defTabSz="685783" rtl="0" eaLnBrk="1" latinLnBrk="0" hangingPunct="1">
        <a:lnSpc>
          <a:spcPct val="120000"/>
        </a:lnSpc>
        <a:spcBef>
          <a:spcPts val="0"/>
        </a:spcBef>
        <a:spcAft>
          <a:spcPts val="600"/>
        </a:spcAft>
        <a:buFontTx/>
        <a:buBlip>
          <a:blip r:embed="rId11"/>
        </a:buBlip>
        <a:defRPr sz="2000" b="1" kern="1200">
          <a:solidFill>
            <a:schemeClr val="tx1"/>
          </a:solidFill>
          <a:latin typeface="+mn-lt"/>
          <a:ea typeface="+mn-ea"/>
          <a:cs typeface="+mn-cs"/>
        </a:defRPr>
      </a:lvl3pPr>
      <a:lvl4pPr marL="662159" indent="-257168" algn="l" defTabSz="685783" rtl="0" eaLnBrk="1" latinLnBrk="0" hangingPunct="1">
        <a:lnSpc>
          <a:spcPct val="120000"/>
        </a:lnSpc>
        <a:spcBef>
          <a:spcPts val="0"/>
        </a:spcBef>
        <a:spcAft>
          <a:spcPts val="525"/>
        </a:spcAft>
        <a:buFont typeface="Arial" panose="020B0604020202020204" pitchFamily="34" charset="0"/>
        <a:buChar char="•"/>
        <a:defRPr sz="1500" b="1" kern="1200">
          <a:solidFill>
            <a:schemeClr val="tx1"/>
          </a:solidFill>
          <a:latin typeface="+mn-lt"/>
          <a:ea typeface="+mn-ea"/>
          <a:cs typeface="+mn-cs"/>
        </a:defRPr>
      </a:lvl4pPr>
      <a:lvl5pPr marL="797155" indent="-257168" algn="l" defTabSz="685783" rtl="0" eaLnBrk="1" latinLnBrk="0" hangingPunct="1">
        <a:lnSpc>
          <a:spcPct val="12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5pPr>
      <a:lvl6pPr marL="932152"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6pPr>
      <a:lvl7pPr marL="1067148"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7pPr>
      <a:lvl8pPr marL="1202145"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8pPr>
      <a:lvl9pPr marL="1337141"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3151" userDrawn="1">
          <p15:clr>
            <a:srgbClr val="F26B43"/>
          </p15:clr>
        </p15:guide>
        <p15:guide id="4" orient="horz" pos="911" userDrawn="1">
          <p15:clr>
            <a:srgbClr val="F26B43"/>
          </p15:clr>
        </p15:guide>
        <p15:guide id="5" orient="horz" pos="2993" userDrawn="1">
          <p15:clr>
            <a:srgbClr val="F26B43"/>
          </p15:clr>
        </p15:guide>
        <p15:guide id="6" pos="274" userDrawn="1">
          <p15:clr>
            <a:srgbClr val="F26B43"/>
          </p15:clr>
        </p15:guide>
        <p15:guide id="7" pos="5479" userDrawn="1">
          <p15:clr>
            <a:srgbClr val="F26B43"/>
          </p15:clr>
        </p15:guide>
        <p15:guide id="8" orient="horz" pos="401" userDrawn="1">
          <p15:clr>
            <a:srgbClr val="F26B43"/>
          </p15:clr>
        </p15:guide>
        <p15:guide id="9" orient="horz" pos="803" userDrawn="1">
          <p15:clr>
            <a:srgbClr val="F26B43"/>
          </p15:clr>
        </p15:guide>
        <p15:guide id="10" pos="3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ktangel 13"/>
          <p:cNvSpPr/>
          <p:nvPr/>
        </p:nvSpPr>
        <p:spPr bwMode="auto">
          <a:xfrm>
            <a:off x="6" y="0"/>
            <a:ext cx="9143999" cy="5143500"/>
          </a:xfrm>
          <a:prstGeom prst="rect">
            <a:avLst/>
          </a:prstGeom>
          <a:gradFill rotWithShape="1">
            <a:gsLst>
              <a:gs pos="0">
                <a:srgbClr val="D1D9DB">
                  <a:lumMod val="90000"/>
                </a:srgbClr>
              </a:gs>
              <a:gs pos="100000">
                <a:srgbClr val="FFFFFF"/>
              </a:gs>
            </a:gsLst>
            <a:lin ang="16200000" scaled="0"/>
          </a:gradFill>
          <a:ln w="25400">
            <a:noFill/>
          </a:ln>
          <a:effectLst/>
          <a:scene3d>
            <a:camera prst="orthographicFront">
              <a:rot lat="0" lon="0" rev="0"/>
            </a:camera>
            <a:lightRig rig="threePt" dir="t">
              <a:rot lat="0" lon="0" rev="1200000"/>
            </a:lightRig>
          </a:scene3d>
          <a:sp3d/>
        </p:spPr>
        <p:txBody>
          <a:bodyPr rtlCol="0" anchor="ctr" anchorCtr="0"/>
          <a:lstStyle/>
          <a:p>
            <a:pPr algn="ctr" defTabSz="342884" fontAlgn="base">
              <a:spcBef>
                <a:spcPct val="0"/>
              </a:spcBef>
              <a:spcAft>
                <a:spcPct val="0"/>
              </a:spcAft>
              <a:defRPr/>
            </a:pPr>
            <a:endParaRPr lang="sv-SE" sz="900" b="1" kern="0" spc="75" dirty="0" err="1">
              <a:solidFill>
                <a:srgbClr val="FFFFFF"/>
              </a:solidFill>
              <a:cs typeface="Arial"/>
            </a:endParaRPr>
          </a:p>
        </p:txBody>
      </p:sp>
      <p:sp>
        <p:nvSpPr>
          <p:cNvPr id="2" name="Title Placeholder 1"/>
          <p:cNvSpPr>
            <a:spLocks noGrp="1"/>
          </p:cNvSpPr>
          <p:nvPr>
            <p:ph type="title"/>
          </p:nvPr>
        </p:nvSpPr>
        <p:spPr>
          <a:xfrm>
            <a:off x="450000" y="648000"/>
            <a:ext cx="8244000" cy="621000"/>
          </a:xfrm>
          <a:prstGeom prst="rect">
            <a:avLst/>
          </a:prstGeom>
        </p:spPr>
        <p:txBody>
          <a:bodyPr vert="horz" lIns="91440" tIns="45720" rIns="91440" bIns="45720" rtlCol="0" anchor="t">
            <a:normAutofit/>
          </a:bodyPr>
          <a:lstStyle/>
          <a:p>
            <a:r>
              <a:rPr lang="sv-SE"/>
              <a:t>Klicka här för att ändra format</a:t>
            </a:r>
            <a:endParaRPr lang="en-US" dirty="0"/>
          </a:p>
        </p:txBody>
      </p:sp>
      <p:sp>
        <p:nvSpPr>
          <p:cNvPr id="3" name="Text Placeholder 2"/>
          <p:cNvSpPr>
            <a:spLocks noGrp="1"/>
          </p:cNvSpPr>
          <p:nvPr>
            <p:ph type="body" idx="1"/>
          </p:nvPr>
        </p:nvSpPr>
        <p:spPr>
          <a:xfrm>
            <a:off x="450000" y="1458000"/>
            <a:ext cx="8244000" cy="32940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Footer Placeholder 3"/>
          <p:cNvSpPr>
            <a:spLocks noGrp="1"/>
          </p:cNvSpPr>
          <p:nvPr>
            <p:ph type="ftr" sz="quarter" idx="3"/>
          </p:nvPr>
        </p:nvSpPr>
        <p:spPr>
          <a:xfrm>
            <a:off x="3834000" y="4805737"/>
            <a:ext cx="4860000" cy="235370"/>
          </a:xfrm>
          <a:prstGeom prst="rect">
            <a:avLst/>
          </a:prstGeom>
        </p:spPr>
        <p:txBody>
          <a:bodyPr vert="horz" lIns="0" tIns="0" rIns="0" bIns="0" rtlCol="0" anchor="ctr"/>
          <a:lstStyle>
            <a:lvl1pPr algn="r">
              <a:defRPr sz="675" b="1">
                <a:solidFill>
                  <a:schemeClr val="tx1">
                    <a:tint val="75000"/>
                  </a:schemeClr>
                </a:solidFill>
              </a:defRPr>
            </a:lvl1pPr>
          </a:lstStyle>
          <a:p>
            <a:r>
              <a:rPr lang="en-US">
                <a:solidFill>
                  <a:srgbClr val="000000">
                    <a:tint val="75000"/>
                  </a:srgbClr>
                </a:solidFill>
              </a:rPr>
              <a:t>NCAB GROUP ©  | October 2018</a:t>
            </a:r>
            <a:endParaRPr lang="sv-SE" dirty="0">
              <a:solidFill>
                <a:srgbClr val="000000">
                  <a:tint val="75000"/>
                </a:srgbClr>
              </a:solidFill>
            </a:endParaRPr>
          </a:p>
        </p:txBody>
      </p:sp>
      <p:sp>
        <p:nvSpPr>
          <p:cNvPr id="5" name="Slide Number Placeholder 4"/>
          <p:cNvSpPr>
            <a:spLocks noGrp="1"/>
          </p:cNvSpPr>
          <p:nvPr>
            <p:ph type="sldNum" sz="quarter" idx="4"/>
          </p:nvPr>
        </p:nvSpPr>
        <p:spPr>
          <a:xfrm>
            <a:off x="8733805" y="4805737"/>
            <a:ext cx="329126" cy="235370"/>
          </a:xfrm>
          <a:prstGeom prst="rect">
            <a:avLst/>
          </a:prstGeom>
        </p:spPr>
        <p:txBody>
          <a:bodyPr vert="horz" lIns="0" tIns="0" rIns="0" bIns="0" rtlCol="0" anchor="ctr"/>
          <a:lstStyle>
            <a:lvl1pPr algn="r">
              <a:defRPr sz="675" b="1">
                <a:solidFill>
                  <a:schemeClr val="tx1">
                    <a:tint val="75000"/>
                  </a:schemeClr>
                </a:solidFill>
              </a:defRPr>
            </a:lvl1pPr>
          </a:lstStyle>
          <a:p>
            <a:fld id="{11A8F976-6DE0-4424-8FFB-77A2DCA3C683}" type="slidenum">
              <a:rPr lang="sv-SE" smtClean="0">
                <a:solidFill>
                  <a:srgbClr val="000000">
                    <a:tint val="75000"/>
                  </a:srgbClr>
                </a:solidFill>
              </a:rPr>
              <a:pPr/>
              <a:t>‹#›</a:t>
            </a:fld>
            <a:endParaRPr lang="sv-SE" dirty="0">
              <a:solidFill>
                <a:srgbClr val="000000">
                  <a:tint val="75000"/>
                </a:srgbClr>
              </a:solidFill>
            </a:endParaRPr>
          </a:p>
        </p:txBody>
      </p:sp>
      <p:pic>
        <p:nvPicPr>
          <p:cNvPr id="9" name="Picture 7">
            <a:extLst>
              <a:ext uri="{FF2B5EF4-FFF2-40B4-BE49-F238E27FC236}">
                <a16:creationId xmlns:a16="http://schemas.microsoft.com/office/drawing/2014/main" id="{CFEA4D77-D034-AA4E-BF09-8832E91C68D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39859" y="4768969"/>
            <a:ext cx="688975" cy="240061"/>
          </a:xfrm>
          <a:prstGeom prst="rect">
            <a:avLst/>
          </a:prstGeom>
        </p:spPr>
      </p:pic>
    </p:spTree>
    <p:extLst>
      <p:ext uri="{BB962C8B-B14F-4D97-AF65-F5344CB8AC3E}">
        <p14:creationId xmlns:p14="http://schemas.microsoft.com/office/powerpoint/2010/main" val="367273632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hf hdr="0" dt="0"/>
  <p:txStyles>
    <p:titleStyle>
      <a:lvl1pPr algn="l" defTabSz="685766" rtl="0" eaLnBrk="1" latinLnBrk="0" hangingPunct="1">
        <a:lnSpc>
          <a:spcPct val="100000"/>
        </a:lnSpc>
        <a:spcBef>
          <a:spcPct val="0"/>
        </a:spcBef>
        <a:buNone/>
        <a:defRPr sz="1950" b="1" kern="1200">
          <a:solidFill>
            <a:schemeClr val="accent6"/>
          </a:solidFill>
          <a:latin typeface="+mj-lt"/>
          <a:ea typeface="+mj-ea"/>
          <a:cs typeface="+mj-cs"/>
        </a:defRPr>
      </a:lvl1pPr>
    </p:titleStyle>
    <p:bodyStyle>
      <a:lvl1pPr marL="342884" indent="-342884" algn="l" defTabSz="685766" rtl="0" eaLnBrk="1" latinLnBrk="0" hangingPunct="1">
        <a:lnSpc>
          <a:spcPct val="120000"/>
        </a:lnSpc>
        <a:spcBef>
          <a:spcPts val="0"/>
        </a:spcBef>
        <a:spcAft>
          <a:spcPts val="900"/>
        </a:spcAft>
        <a:buFont typeface="Arial" panose="020B0604020202020204" pitchFamily="34" charset="0"/>
        <a:buChar char="•"/>
        <a:defRPr sz="2400" b="1" kern="1200">
          <a:solidFill>
            <a:schemeClr val="tx1"/>
          </a:solidFill>
          <a:latin typeface="+mn-lt"/>
          <a:ea typeface="+mn-ea"/>
          <a:cs typeface="+mn-cs"/>
        </a:defRPr>
      </a:lvl1pPr>
      <a:lvl2pPr marL="477876" indent="-342884" algn="l" defTabSz="685766" rtl="0" eaLnBrk="1" latinLnBrk="0" hangingPunct="1">
        <a:lnSpc>
          <a:spcPct val="120000"/>
        </a:lnSpc>
        <a:spcBef>
          <a:spcPts val="0"/>
        </a:spcBef>
        <a:spcAft>
          <a:spcPts val="750"/>
        </a:spcAft>
        <a:buFont typeface="Arial" panose="020B0604020202020204" pitchFamily="34" charset="0"/>
        <a:buChar char="•"/>
        <a:defRPr sz="2100" b="1" kern="1200">
          <a:solidFill>
            <a:schemeClr val="tx1"/>
          </a:solidFill>
          <a:latin typeface="+mn-lt"/>
          <a:ea typeface="+mn-ea"/>
          <a:cs typeface="+mn-cs"/>
        </a:defRPr>
      </a:lvl2pPr>
      <a:lvl3pPr marL="527149" indent="-257162" algn="l" defTabSz="685766" rtl="0" eaLnBrk="1" latinLnBrk="0" hangingPunct="1">
        <a:lnSpc>
          <a:spcPct val="12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3pPr>
      <a:lvl4pPr marL="662143" indent="-257162" algn="l" defTabSz="685766" rtl="0" eaLnBrk="1" latinLnBrk="0" hangingPunct="1">
        <a:lnSpc>
          <a:spcPct val="120000"/>
        </a:lnSpc>
        <a:spcBef>
          <a:spcPts val="0"/>
        </a:spcBef>
        <a:spcAft>
          <a:spcPts val="525"/>
        </a:spcAft>
        <a:buFont typeface="Arial" panose="020B0604020202020204" pitchFamily="34" charset="0"/>
        <a:buChar char="•"/>
        <a:defRPr sz="1500" b="1" kern="1200">
          <a:solidFill>
            <a:schemeClr val="tx1"/>
          </a:solidFill>
          <a:latin typeface="+mn-lt"/>
          <a:ea typeface="+mn-ea"/>
          <a:cs typeface="+mn-cs"/>
        </a:defRPr>
      </a:lvl4pPr>
      <a:lvl5pPr marL="797135" indent="-257162" algn="l" defTabSz="685766" rtl="0" eaLnBrk="1" latinLnBrk="0" hangingPunct="1">
        <a:lnSpc>
          <a:spcPct val="12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5pPr>
      <a:lvl6pPr marL="932129" indent="-257162" algn="l" defTabSz="685766"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6pPr>
      <a:lvl7pPr marL="1067121" indent="-257162" algn="l" defTabSz="685766"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7pPr>
      <a:lvl8pPr marL="1202115" indent="-257162" algn="l" defTabSz="685766"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8pPr>
      <a:lvl9pPr marL="1337108" indent="-257162" algn="l" defTabSz="685766"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orient="horz" pos="3151">
          <p15:clr>
            <a:srgbClr val="F26B43"/>
          </p15:clr>
        </p15:guide>
        <p15:guide id="4" orient="horz" pos="911">
          <p15:clr>
            <a:srgbClr val="F26B43"/>
          </p15:clr>
        </p15:guide>
        <p15:guide id="5" orient="horz" pos="2993">
          <p15:clr>
            <a:srgbClr val="F26B43"/>
          </p15:clr>
        </p15:guide>
        <p15:guide id="6" pos="274">
          <p15:clr>
            <a:srgbClr val="F26B43"/>
          </p15:clr>
        </p15:guide>
        <p15:guide id="7" pos="5479">
          <p15:clr>
            <a:srgbClr val="F26B43"/>
          </p15:clr>
        </p15:guide>
        <p15:guide id="8" orient="horz" pos="401">
          <p15:clr>
            <a:srgbClr val="F26B43"/>
          </p15:clr>
        </p15:guide>
        <p15:guide id="9" orient="horz" pos="803">
          <p15:clr>
            <a:srgbClr val="F26B43"/>
          </p15:clr>
        </p15:guide>
        <p15:guide id="10" pos="3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symahr.net/ncab"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Isosceles Triangle 118"/>
          <p:cNvSpPr/>
          <p:nvPr/>
        </p:nvSpPr>
        <p:spPr>
          <a:xfrm rot="2463209">
            <a:off x="7083430" y="-487045"/>
            <a:ext cx="2546325" cy="1494330"/>
          </a:xfrm>
          <a:custGeom>
            <a:avLst/>
            <a:gdLst>
              <a:gd name="connsiteX0" fmla="*/ 0 w 2496538"/>
              <a:gd name="connsiteY0" fmla="*/ 1741512 h 1741512"/>
              <a:gd name="connsiteX1" fmla="*/ 2037325 w 2496538"/>
              <a:gd name="connsiteY1" fmla="*/ 0 h 1741512"/>
              <a:gd name="connsiteX2" fmla="*/ 2496538 w 2496538"/>
              <a:gd name="connsiteY2" fmla="*/ 1741512 h 1741512"/>
              <a:gd name="connsiteX3" fmla="*/ 0 w 2496538"/>
              <a:gd name="connsiteY3" fmla="*/ 1741512 h 1741512"/>
              <a:gd name="connsiteX0" fmla="*/ 0 w 2755341"/>
              <a:gd name="connsiteY0" fmla="*/ 1741512 h 1741512"/>
              <a:gd name="connsiteX1" fmla="*/ 2037325 w 2755341"/>
              <a:gd name="connsiteY1" fmla="*/ 0 h 1741512"/>
              <a:gd name="connsiteX2" fmla="*/ 2755341 w 2755341"/>
              <a:gd name="connsiteY2" fmla="*/ 864580 h 1741512"/>
              <a:gd name="connsiteX3" fmla="*/ 0 w 2755341"/>
              <a:gd name="connsiteY3" fmla="*/ 1741512 h 1741512"/>
              <a:gd name="connsiteX0" fmla="*/ 0 w 2891119"/>
              <a:gd name="connsiteY0" fmla="*/ 1741512 h 1741512"/>
              <a:gd name="connsiteX1" fmla="*/ 2037325 w 2891119"/>
              <a:gd name="connsiteY1" fmla="*/ 0 h 1741512"/>
              <a:gd name="connsiteX2" fmla="*/ 2891119 w 2891119"/>
              <a:gd name="connsiteY2" fmla="*/ 999702 h 1741512"/>
              <a:gd name="connsiteX3" fmla="*/ 0 w 2891119"/>
              <a:gd name="connsiteY3" fmla="*/ 1741512 h 1741512"/>
              <a:gd name="connsiteX0" fmla="*/ 0 w 2672503"/>
              <a:gd name="connsiteY0" fmla="*/ 1587310 h 1587310"/>
              <a:gd name="connsiteX1" fmla="*/ 1818709 w 2672503"/>
              <a:gd name="connsiteY1" fmla="*/ 0 h 1587310"/>
              <a:gd name="connsiteX2" fmla="*/ 2672503 w 2672503"/>
              <a:gd name="connsiteY2" fmla="*/ 999702 h 1587310"/>
              <a:gd name="connsiteX3" fmla="*/ 0 w 2672503"/>
              <a:gd name="connsiteY3" fmla="*/ 1587310 h 1587310"/>
              <a:gd name="connsiteX0" fmla="*/ 0 w 2555477"/>
              <a:gd name="connsiteY0" fmla="*/ 1503487 h 1503487"/>
              <a:gd name="connsiteX1" fmla="*/ 1701683 w 2555477"/>
              <a:gd name="connsiteY1" fmla="*/ 0 h 1503487"/>
              <a:gd name="connsiteX2" fmla="*/ 2555477 w 2555477"/>
              <a:gd name="connsiteY2" fmla="*/ 999702 h 1503487"/>
              <a:gd name="connsiteX3" fmla="*/ 0 w 2555477"/>
              <a:gd name="connsiteY3" fmla="*/ 1503487 h 1503487"/>
            </a:gdLst>
            <a:ahLst/>
            <a:cxnLst>
              <a:cxn ang="0">
                <a:pos x="connsiteX0" y="connsiteY0"/>
              </a:cxn>
              <a:cxn ang="0">
                <a:pos x="connsiteX1" y="connsiteY1"/>
              </a:cxn>
              <a:cxn ang="0">
                <a:pos x="connsiteX2" y="connsiteY2"/>
              </a:cxn>
              <a:cxn ang="0">
                <a:pos x="connsiteX3" y="connsiteY3"/>
              </a:cxn>
            </a:cxnLst>
            <a:rect l="l" t="t" r="r" b="b"/>
            <a:pathLst>
              <a:path w="2555477" h="1503487">
                <a:moveTo>
                  <a:pt x="0" y="1503487"/>
                </a:moveTo>
                <a:lnTo>
                  <a:pt x="1701683" y="0"/>
                </a:lnTo>
                <a:lnTo>
                  <a:pt x="2555477" y="999702"/>
                </a:lnTo>
                <a:lnTo>
                  <a:pt x="0" y="1503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rot="1706214">
            <a:off x="7440443" y="279505"/>
            <a:ext cx="20077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Not just </a:t>
            </a:r>
            <a:r>
              <a:rPr kumimoji="0" lang="sv-SE" sz="1200" b="0" i="0" u="none" strike="noStrike" kern="1200" cap="none" spc="0" normalizeH="0" baseline="0" noProof="0" dirty="0" err="1">
                <a:ln>
                  <a:noFill/>
                </a:ln>
                <a:solidFill>
                  <a:srgbClr val="000000"/>
                </a:solidFill>
                <a:effectLst/>
                <a:uLnTx/>
                <a:uFillTx/>
                <a:latin typeface="Arial"/>
                <a:ea typeface="+mn-ea"/>
                <a:cs typeface="+mn-cs"/>
              </a:rPr>
              <a:t>learning</a:t>
            </a:r>
            <a:r>
              <a:rPr kumimoji="0" lang="sv-SE" sz="1200" b="0" i="0" u="none" strike="noStrike" kern="1200" cap="none" spc="0" normalizeH="0" baseline="0" noProof="0" dirty="0">
                <a:ln>
                  <a:noFill/>
                </a:ln>
                <a:solidFill>
                  <a:srgbClr val="000000"/>
                </a:solidFill>
                <a:effectLst/>
                <a:uLnTx/>
                <a:uFillTx/>
                <a:latin typeface="Arial"/>
                <a:ea typeface="+mn-ea"/>
                <a:cs typeface="+mn-cs"/>
              </a:rPr>
              <a:t>, </a:t>
            </a:r>
            <a:br>
              <a:rPr kumimoji="0" lang="sv-SE" sz="1200" b="0" i="0" u="none" strike="noStrike" kern="1200" cap="none" spc="0" normalizeH="0" baseline="0" noProof="0" dirty="0">
                <a:ln>
                  <a:noFill/>
                </a:ln>
                <a:solidFill>
                  <a:srgbClr val="000000"/>
                </a:solidFill>
                <a:effectLst/>
                <a:uLnTx/>
                <a:uFillTx/>
                <a:latin typeface="Arial"/>
                <a:ea typeface="+mn-ea"/>
                <a:cs typeface="+mn-cs"/>
              </a:rPr>
            </a:br>
            <a:r>
              <a:rPr kumimoji="0" lang="sv-SE" sz="1200" b="0" i="0" u="none" strike="noStrike" kern="1200" cap="none" spc="0" normalizeH="0" baseline="0" noProof="0" dirty="0" err="1">
                <a:ln>
                  <a:noFill/>
                </a:ln>
                <a:solidFill>
                  <a:srgbClr val="000000"/>
                </a:solidFill>
                <a:effectLst/>
                <a:uLnTx/>
                <a:uFillTx/>
                <a:latin typeface="Arial"/>
                <a:ea typeface="+mn-ea"/>
                <a:cs typeface="+mn-cs"/>
              </a:rPr>
              <a:t>but</a:t>
            </a:r>
            <a:r>
              <a:rPr kumimoji="0" lang="sv-SE" sz="1200" b="0" i="0" u="none" strike="noStrike" kern="1200" cap="none" spc="0" normalizeH="0" baseline="0" noProof="0" dirty="0">
                <a:ln>
                  <a:noFill/>
                </a:ln>
                <a:solidFill>
                  <a:srgbClr val="000000"/>
                </a:solidFill>
                <a:effectLst/>
                <a:uLnTx/>
                <a:uFillTx/>
                <a:latin typeface="Arial"/>
                <a:ea typeface="+mn-ea"/>
                <a:cs typeface="+mn-cs"/>
              </a:rPr>
              <a:t> </a:t>
            </a:r>
            <a:r>
              <a:rPr kumimoji="0" lang="sv-SE" sz="1200" b="1" i="0" u="none" strike="noStrike" kern="1200" cap="none" spc="0" normalizeH="0" baseline="0" noProof="0" dirty="0" err="1">
                <a:ln>
                  <a:noFill/>
                </a:ln>
                <a:solidFill>
                  <a:srgbClr val="D53D20"/>
                </a:solidFill>
                <a:effectLst/>
                <a:uLnTx/>
                <a:uFillTx/>
                <a:latin typeface="Arial"/>
                <a:ea typeface="+mn-ea"/>
                <a:cs typeface="+mn-cs"/>
              </a:rPr>
              <a:t>doing</a:t>
            </a:r>
            <a:endParaRPr kumimoji="0" lang="sv-SE" sz="1200" b="1" i="0" u="none" strike="noStrike" kern="1200" cap="none" spc="0" normalizeH="0" baseline="0" noProof="0" dirty="0">
              <a:ln>
                <a:noFill/>
              </a:ln>
              <a:solidFill>
                <a:srgbClr val="D53D20"/>
              </a:solidFill>
              <a:effectLst/>
              <a:uLnTx/>
              <a:uFillTx/>
              <a:latin typeface="Arial"/>
              <a:ea typeface="+mn-ea"/>
              <a:cs typeface="+mn-cs"/>
            </a:endParaRPr>
          </a:p>
        </p:txBody>
      </p:sp>
      <p:pic>
        <p:nvPicPr>
          <p:cNvPr id="120" name="Picture 1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25351">
            <a:off x="8552892" y="96061"/>
            <a:ext cx="496045" cy="377177"/>
          </a:xfrm>
          <a:prstGeom prst="rect">
            <a:avLst/>
          </a:prstGeom>
        </p:spPr>
      </p:pic>
      <p:cxnSp>
        <p:nvCxnSpPr>
          <p:cNvPr id="4" name="Straight Connector 3"/>
          <p:cNvCxnSpPr>
            <a:cxnSpLocks/>
          </p:cNvCxnSpPr>
          <p:nvPr/>
        </p:nvCxnSpPr>
        <p:spPr>
          <a:xfrm>
            <a:off x="579565" y="2582597"/>
            <a:ext cx="8297735"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05420" y="1996719"/>
            <a:ext cx="817740"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OCTOBER</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Rectangle 23"/>
          <p:cNvSpPr/>
          <p:nvPr/>
        </p:nvSpPr>
        <p:spPr>
          <a:xfrm>
            <a:off x="1323161" y="1996719"/>
            <a:ext cx="1278424"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NOVEMBER</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Rectangle 24"/>
          <p:cNvSpPr/>
          <p:nvPr/>
        </p:nvSpPr>
        <p:spPr>
          <a:xfrm>
            <a:off x="2561467" y="1996719"/>
            <a:ext cx="645967"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DECEMBER</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Rectangle 25"/>
          <p:cNvSpPr/>
          <p:nvPr/>
        </p:nvSpPr>
        <p:spPr>
          <a:xfrm>
            <a:off x="3177146" y="1996719"/>
            <a:ext cx="680758"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JANUARY</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Rectangle 26"/>
          <p:cNvSpPr/>
          <p:nvPr/>
        </p:nvSpPr>
        <p:spPr>
          <a:xfrm>
            <a:off x="4495006" y="1996719"/>
            <a:ext cx="1268980"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MARCH</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Rectangle 27"/>
          <p:cNvSpPr/>
          <p:nvPr/>
        </p:nvSpPr>
        <p:spPr>
          <a:xfrm>
            <a:off x="5763986" y="1996719"/>
            <a:ext cx="645968"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APRIL</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Rectangle 28"/>
          <p:cNvSpPr/>
          <p:nvPr/>
        </p:nvSpPr>
        <p:spPr>
          <a:xfrm>
            <a:off x="6409953" y="1996719"/>
            <a:ext cx="1268979"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MAY</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Rectangle 29"/>
          <p:cNvSpPr/>
          <p:nvPr/>
        </p:nvSpPr>
        <p:spPr>
          <a:xfrm>
            <a:off x="7678932" y="1996719"/>
            <a:ext cx="637102"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JUNE</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71" name="Flowchart: Connector 70"/>
          <p:cNvSpPr/>
          <p:nvPr/>
        </p:nvSpPr>
        <p:spPr>
          <a:xfrm>
            <a:off x="505420"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Rectangle 115"/>
          <p:cNvSpPr/>
          <p:nvPr/>
        </p:nvSpPr>
        <p:spPr>
          <a:xfrm>
            <a:off x="3857903" y="1996719"/>
            <a:ext cx="637104"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FEBRUARY</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1" name="Group 30">
            <a:extLst>
              <a:ext uri="{FF2B5EF4-FFF2-40B4-BE49-F238E27FC236}">
                <a16:creationId xmlns:a16="http://schemas.microsoft.com/office/drawing/2014/main" id="{6960103A-F465-4D76-8FE6-8FC339323157}"/>
              </a:ext>
            </a:extLst>
          </p:cNvPr>
          <p:cNvGrpSpPr/>
          <p:nvPr/>
        </p:nvGrpSpPr>
        <p:grpSpPr>
          <a:xfrm>
            <a:off x="805575" y="2440902"/>
            <a:ext cx="303923" cy="273600"/>
            <a:chOff x="870967" y="2448912"/>
            <a:chExt cx="303923" cy="273600"/>
          </a:xfrm>
        </p:grpSpPr>
        <p:sp>
          <p:nvSpPr>
            <p:cNvPr id="16" name="Flowchart: Connector 15"/>
            <p:cNvSpPr/>
            <p:nvPr/>
          </p:nvSpPr>
          <p:spPr>
            <a:xfrm>
              <a:off x="886128" y="2448912"/>
              <a:ext cx="273600" cy="273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p:cNvSpPr txBox="1"/>
            <p:nvPr/>
          </p:nvSpPr>
          <p:spPr>
            <a:xfrm>
              <a:off x="870967" y="2487359"/>
              <a:ext cx="303923"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27</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2" name="Group 21">
            <a:extLst>
              <a:ext uri="{FF2B5EF4-FFF2-40B4-BE49-F238E27FC236}">
                <a16:creationId xmlns:a16="http://schemas.microsoft.com/office/drawing/2014/main" id="{FCCD75AE-0BDB-4951-903F-ABD74ACB7846}"/>
              </a:ext>
            </a:extLst>
          </p:cNvPr>
          <p:cNvGrpSpPr/>
          <p:nvPr/>
        </p:nvGrpSpPr>
        <p:grpSpPr>
          <a:xfrm>
            <a:off x="1436208" y="2440902"/>
            <a:ext cx="318091" cy="273600"/>
            <a:chOff x="1460973" y="2449036"/>
            <a:chExt cx="318091" cy="273600"/>
          </a:xfrm>
        </p:grpSpPr>
        <p:sp>
          <p:nvSpPr>
            <p:cNvPr id="32" name="Oval 31"/>
            <p:cNvSpPr/>
            <p:nvPr/>
          </p:nvSpPr>
          <p:spPr>
            <a:xfrm>
              <a:off x="1481424" y="2449036"/>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extBox 49"/>
            <p:cNvSpPr txBox="1"/>
            <p:nvPr/>
          </p:nvSpPr>
          <p:spPr>
            <a:xfrm>
              <a:off x="1460973" y="2483730"/>
              <a:ext cx="3180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10</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667ED9C7-3EC7-42D7-95CE-18D55F7C79F7}"/>
              </a:ext>
            </a:extLst>
          </p:cNvPr>
          <p:cNvGrpSpPr/>
          <p:nvPr/>
        </p:nvGrpSpPr>
        <p:grpSpPr>
          <a:xfrm>
            <a:off x="2081009" y="2440902"/>
            <a:ext cx="318091" cy="273600"/>
            <a:chOff x="2110069" y="2449036"/>
            <a:chExt cx="318091" cy="273600"/>
          </a:xfrm>
        </p:grpSpPr>
        <p:sp>
          <p:nvSpPr>
            <p:cNvPr id="35" name="Oval 34"/>
            <p:cNvSpPr/>
            <p:nvPr/>
          </p:nvSpPr>
          <p:spPr>
            <a:xfrm>
              <a:off x="2130026" y="2449036"/>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TextBox 51"/>
            <p:cNvSpPr txBox="1"/>
            <p:nvPr/>
          </p:nvSpPr>
          <p:spPr>
            <a:xfrm>
              <a:off x="2110069" y="2489173"/>
              <a:ext cx="3180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24</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0" name="Group 19">
            <a:extLst>
              <a:ext uri="{FF2B5EF4-FFF2-40B4-BE49-F238E27FC236}">
                <a16:creationId xmlns:a16="http://schemas.microsoft.com/office/drawing/2014/main" id="{94C68E4B-5BCC-496A-BC55-FE68BC2259C5}"/>
              </a:ext>
            </a:extLst>
          </p:cNvPr>
          <p:cNvGrpSpPr/>
          <p:nvPr/>
        </p:nvGrpSpPr>
        <p:grpSpPr>
          <a:xfrm>
            <a:off x="2725810" y="2440902"/>
            <a:ext cx="318091" cy="273600"/>
            <a:chOff x="2764838" y="2449036"/>
            <a:chExt cx="318091" cy="273600"/>
          </a:xfrm>
        </p:grpSpPr>
        <p:sp>
          <p:nvSpPr>
            <p:cNvPr id="37" name="Oval 36"/>
            <p:cNvSpPr/>
            <p:nvPr/>
          </p:nvSpPr>
          <p:spPr>
            <a:xfrm>
              <a:off x="2786791" y="2449036"/>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TextBox 53"/>
            <p:cNvSpPr txBox="1"/>
            <p:nvPr/>
          </p:nvSpPr>
          <p:spPr>
            <a:xfrm>
              <a:off x="2764838" y="2489173"/>
              <a:ext cx="3180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8</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9" name="Group 18">
            <a:extLst>
              <a:ext uri="{FF2B5EF4-FFF2-40B4-BE49-F238E27FC236}">
                <a16:creationId xmlns:a16="http://schemas.microsoft.com/office/drawing/2014/main" id="{7F24F987-27D9-4280-BD6A-CF519BC9340B}"/>
              </a:ext>
            </a:extLst>
          </p:cNvPr>
          <p:cNvGrpSpPr/>
          <p:nvPr/>
        </p:nvGrpSpPr>
        <p:grpSpPr>
          <a:xfrm>
            <a:off x="3370611" y="2440902"/>
            <a:ext cx="318091" cy="273600"/>
            <a:chOff x="3395481" y="2449036"/>
            <a:chExt cx="318091" cy="273600"/>
          </a:xfrm>
        </p:grpSpPr>
        <p:sp>
          <p:nvSpPr>
            <p:cNvPr id="39" name="Oval 38"/>
            <p:cNvSpPr/>
            <p:nvPr/>
          </p:nvSpPr>
          <p:spPr>
            <a:xfrm>
              <a:off x="3418436" y="2449036"/>
              <a:ext cx="273600" cy="27360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TextBox 55"/>
            <p:cNvSpPr txBox="1"/>
            <p:nvPr/>
          </p:nvSpPr>
          <p:spPr>
            <a:xfrm>
              <a:off x="3395481" y="2489173"/>
              <a:ext cx="3180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12</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CD3E9B6F-8974-47CA-A31B-96EA034A5976}"/>
              </a:ext>
            </a:extLst>
          </p:cNvPr>
          <p:cNvGrpSpPr/>
          <p:nvPr/>
        </p:nvGrpSpPr>
        <p:grpSpPr>
          <a:xfrm>
            <a:off x="4015412" y="2440902"/>
            <a:ext cx="318091" cy="273600"/>
            <a:chOff x="3998600" y="2449036"/>
            <a:chExt cx="318091" cy="273600"/>
          </a:xfrm>
        </p:grpSpPr>
        <p:sp>
          <p:nvSpPr>
            <p:cNvPr id="41" name="Oval 40"/>
            <p:cNvSpPr/>
            <p:nvPr/>
          </p:nvSpPr>
          <p:spPr>
            <a:xfrm>
              <a:off x="4015005" y="2449036"/>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TextBox 56"/>
            <p:cNvSpPr txBox="1"/>
            <p:nvPr/>
          </p:nvSpPr>
          <p:spPr>
            <a:xfrm>
              <a:off x="3998600" y="2485193"/>
              <a:ext cx="3180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9</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7" name="Group 16">
            <a:extLst>
              <a:ext uri="{FF2B5EF4-FFF2-40B4-BE49-F238E27FC236}">
                <a16:creationId xmlns:a16="http://schemas.microsoft.com/office/drawing/2014/main" id="{CEB98EDC-E299-4007-B29B-85EC64823745}"/>
              </a:ext>
            </a:extLst>
          </p:cNvPr>
          <p:cNvGrpSpPr/>
          <p:nvPr/>
        </p:nvGrpSpPr>
        <p:grpSpPr>
          <a:xfrm>
            <a:off x="4660213" y="2440902"/>
            <a:ext cx="309421" cy="273600"/>
            <a:chOff x="4590932" y="2449036"/>
            <a:chExt cx="309421" cy="273600"/>
          </a:xfrm>
        </p:grpSpPr>
        <p:sp>
          <p:nvSpPr>
            <p:cNvPr id="43" name="Oval 42"/>
            <p:cNvSpPr/>
            <p:nvPr/>
          </p:nvSpPr>
          <p:spPr>
            <a:xfrm>
              <a:off x="4607952" y="2449036"/>
              <a:ext cx="273600" cy="27360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TextBox 57"/>
            <p:cNvSpPr txBox="1"/>
            <p:nvPr/>
          </p:nvSpPr>
          <p:spPr>
            <a:xfrm>
              <a:off x="4590932" y="2492512"/>
              <a:ext cx="309421"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1" i="0" u="none" strike="noStrike" kern="1200" cap="none" spc="0" normalizeH="0" baseline="0" noProof="0" dirty="0">
                  <a:ln>
                    <a:noFill/>
                  </a:ln>
                  <a:solidFill>
                    <a:srgbClr val="FFFFFF"/>
                  </a:solidFill>
                  <a:effectLst/>
                  <a:uLnTx/>
                  <a:uFillTx/>
                  <a:latin typeface="Arial"/>
                  <a:ea typeface="+mn-ea"/>
                  <a:cs typeface="+mn-cs"/>
                </a:rPr>
                <a:t>2</a:t>
              </a:r>
              <a:endParaRPr kumimoji="0" lang="en-US" sz="6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38C29BBD-2E98-4369-928C-B28E464D304E}"/>
              </a:ext>
            </a:extLst>
          </p:cNvPr>
          <p:cNvGrpSpPr/>
          <p:nvPr/>
        </p:nvGrpSpPr>
        <p:grpSpPr>
          <a:xfrm>
            <a:off x="5296344" y="2440902"/>
            <a:ext cx="309421" cy="273600"/>
            <a:chOff x="5184444" y="2449036"/>
            <a:chExt cx="309421" cy="273600"/>
          </a:xfrm>
        </p:grpSpPr>
        <p:sp>
          <p:nvSpPr>
            <p:cNvPr id="45" name="Oval 44"/>
            <p:cNvSpPr/>
            <p:nvPr/>
          </p:nvSpPr>
          <p:spPr>
            <a:xfrm>
              <a:off x="5194765" y="2449036"/>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TextBox 58"/>
            <p:cNvSpPr txBox="1"/>
            <p:nvPr/>
          </p:nvSpPr>
          <p:spPr>
            <a:xfrm>
              <a:off x="5184444" y="2489522"/>
              <a:ext cx="30942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23</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4" name="Group 13">
            <a:extLst>
              <a:ext uri="{FF2B5EF4-FFF2-40B4-BE49-F238E27FC236}">
                <a16:creationId xmlns:a16="http://schemas.microsoft.com/office/drawing/2014/main" id="{E102E595-460B-4EB1-9B48-74E66DA0C6FE}"/>
              </a:ext>
            </a:extLst>
          </p:cNvPr>
          <p:cNvGrpSpPr/>
          <p:nvPr/>
        </p:nvGrpSpPr>
        <p:grpSpPr>
          <a:xfrm>
            <a:off x="5932475" y="2440902"/>
            <a:ext cx="309421" cy="273600"/>
            <a:chOff x="5757300" y="2449036"/>
            <a:chExt cx="309421" cy="273600"/>
          </a:xfrm>
        </p:grpSpPr>
        <p:sp>
          <p:nvSpPr>
            <p:cNvPr id="47" name="Oval 46"/>
            <p:cNvSpPr/>
            <p:nvPr/>
          </p:nvSpPr>
          <p:spPr>
            <a:xfrm>
              <a:off x="5775207" y="2449036"/>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TextBox 59"/>
            <p:cNvSpPr txBox="1"/>
            <p:nvPr/>
          </p:nvSpPr>
          <p:spPr>
            <a:xfrm>
              <a:off x="5757300" y="2489173"/>
              <a:ext cx="30942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13</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3" name="Group 12">
            <a:extLst>
              <a:ext uri="{FF2B5EF4-FFF2-40B4-BE49-F238E27FC236}">
                <a16:creationId xmlns:a16="http://schemas.microsoft.com/office/drawing/2014/main" id="{B9D64175-3C95-4B81-B865-832E2CE52226}"/>
              </a:ext>
            </a:extLst>
          </p:cNvPr>
          <p:cNvGrpSpPr/>
          <p:nvPr/>
        </p:nvGrpSpPr>
        <p:grpSpPr>
          <a:xfrm>
            <a:off x="6568606" y="2440902"/>
            <a:ext cx="309421" cy="273600"/>
            <a:chOff x="6345554" y="2449036"/>
            <a:chExt cx="309421" cy="273600"/>
          </a:xfrm>
        </p:grpSpPr>
        <p:sp>
          <p:nvSpPr>
            <p:cNvPr id="49" name="Oval 48"/>
            <p:cNvSpPr/>
            <p:nvPr/>
          </p:nvSpPr>
          <p:spPr>
            <a:xfrm>
              <a:off x="6360001" y="2449036"/>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TextBox 60"/>
            <p:cNvSpPr txBox="1"/>
            <p:nvPr/>
          </p:nvSpPr>
          <p:spPr>
            <a:xfrm>
              <a:off x="6345554" y="2483730"/>
              <a:ext cx="30942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4</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161131B9-9004-45E6-AF6B-6D79A1EEC5CB}"/>
              </a:ext>
            </a:extLst>
          </p:cNvPr>
          <p:cNvGrpSpPr/>
          <p:nvPr/>
        </p:nvGrpSpPr>
        <p:grpSpPr>
          <a:xfrm>
            <a:off x="7204737" y="2440902"/>
            <a:ext cx="309421" cy="273600"/>
            <a:chOff x="6934791" y="2449036"/>
            <a:chExt cx="309421" cy="273600"/>
          </a:xfrm>
        </p:grpSpPr>
        <p:sp>
          <p:nvSpPr>
            <p:cNvPr id="51" name="Oval 50"/>
            <p:cNvSpPr/>
            <p:nvPr/>
          </p:nvSpPr>
          <p:spPr>
            <a:xfrm>
              <a:off x="6947185" y="2449036"/>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TextBox 61"/>
            <p:cNvSpPr txBox="1"/>
            <p:nvPr/>
          </p:nvSpPr>
          <p:spPr>
            <a:xfrm>
              <a:off x="6934791" y="2483171"/>
              <a:ext cx="30942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25</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235CE31A-57F6-4A36-BDBC-755E869C71C5}"/>
              </a:ext>
            </a:extLst>
          </p:cNvPr>
          <p:cNvGrpSpPr/>
          <p:nvPr/>
        </p:nvGrpSpPr>
        <p:grpSpPr>
          <a:xfrm>
            <a:off x="7840868" y="2440902"/>
            <a:ext cx="309421" cy="273600"/>
            <a:chOff x="7551686" y="2449036"/>
            <a:chExt cx="309421" cy="273600"/>
          </a:xfrm>
        </p:grpSpPr>
        <p:sp>
          <p:nvSpPr>
            <p:cNvPr id="53" name="Oval 52"/>
            <p:cNvSpPr/>
            <p:nvPr/>
          </p:nvSpPr>
          <p:spPr>
            <a:xfrm>
              <a:off x="7571526" y="2449036"/>
              <a:ext cx="273600" cy="273600"/>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3" name="TextBox 62"/>
            <p:cNvSpPr txBox="1"/>
            <p:nvPr/>
          </p:nvSpPr>
          <p:spPr>
            <a:xfrm>
              <a:off x="7551686" y="2471680"/>
              <a:ext cx="30942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00" b="1" i="0" u="none" strike="noStrike" kern="1200" cap="none" spc="0" normalizeH="0" baseline="0" noProof="0" dirty="0">
                  <a:ln>
                    <a:noFill/>
                  </a:ln>
                  <a:solidFill>
                    <a:srgbClr val="000000"/>
                  </a:solidFill>
                  <a:effectLst/>
                  <a:uLnTx/>
                  <a:uFillTx/>
                  <a:latin typeface="Arial"/>
                  <a:ea typeface="+mn-ea"/>
                  <a:cs typeface="+mn-cs"/>
                </a:rPr>
                <a:t>14-15</a:t>
              </a:r>
              <a:endParaRPr kumimoji="0" lang="en-US" sz="500" b="1"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0" name="Group 9">
            <a:extLst>
              <a:ext uri="{FF2B5EF4-FFF2-40B4-BE49-F238E27FC236}">
                <a16:creationId xmlns:a16="http://schemas.microsoft.com/office/drawing/2014/main" id="{D30BA1F3-621D-4943-B0EB-278BF6165AB8}"/>
              </a:ext>
            </a:extLst>
          </p:cNvPr>
          <p:cNvGrpSpPr/>
          <p:nvPr/>
        </p:nvGrpSpPr>
        <p:grpSpPr>
          <a:xfrm>
            <a:off x="8476999" y="2440902"/>
            <a:ext cx="309421" cy="273600"/>
            <a:chOff x="8476999" y="2448847"/>
            <a:chExt cx="309421" cy="273600"/>
          </a:xfrm>
        </p:grpSpPr>
        <p:sp>
          <p:nvSpPr>
            <p:cNvPr id="55" name="Oval 54"/>
            <p:cNvSpPr/>
            <p:nvPr/>
          </p:nvSpPr>
          <p:spPr>
            <a:xfrm>
              <a:off x="8494908" y="2448847"/>
              <a:ext cx="273600" cy="2736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TextBox 63"/>
            <p:cNvSpPr txBox="1"/>
            <p:nvPr/>
          </p:nvSpPr>
          <p:spPr>
            <a:xfrm>
              <a:off x="8476999" y="2492323"/>
              <a:ext cx="30942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1" i="0" u="none" strike="noStrike" kern="1200" cap="none" spc="0" normalizeH="0" baseline="0" noProof="0" dirty="0">
                  <a:ln>
                    <a:noFill/>
                  </a:ln>
                  <a:solidFill>
                    <a:srgbClr val="FFFFFF"/>
                  </a:solidFill>
                  <a:effectLst/>
                  <a:uLnTx/>
                  <a:uFillTx/>
                  <a:latin typeface="Arial"/>
                  <a:ea typeface="+mn-ea"/>
                  <a:cs typeface="+mn-cs"/>
                </a:rPr>
                <a:t>6</a:t>
              </a:r>
              <a:endParaRPr kumimoji="0" lang="en-US" sz="7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65" name="Freeform 64"/>
          <p:cNvSpPr/>
          <p:nvPr/>
        </p:nvSpPr>
        <p:spPr>
          <a:xfrm>
            <a:off x="688108" y="2803871"/>
            <a:ext cx="558848" cy="3270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1. Start – </a:t>
            </a:r>
            <a:r>
              <a:rPr kumimoji="0" lang="sv-SE" sz="600" b="0" i="0" u="none" strike="noStrike" kern="1200" cap="none" spc="0" normalizeH="0" baseline="0" noProof="0" dirty="0" err="1">
                <a:ln>
                  <a:noFill/>
                </a:ln>
                <a:solidFill>
                  <a:srgbClr val="000000">
                    <a:hueOff val="0"/>
                    <a:satOff val="0"/>
                    <a:lumOff val="0"/>
                    <a:alphaOff val="0"/>
                  </a:srgbClr>
                </a:solidFill>
                <a:effectLst/>
                <a:uLnTx/>
                <a:uFillTx/>
                <a:latin typeface="Arial"/>
                <a:ea typeface="+mn-ea"/>
                <a:cs typeface="+mn-cs"/>
              </a:rPr>
              <a:t>sales</a:t>
            </a:r>
            <a:r>
              <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 </a:t>
            </a:r>
            <a:r>
              <a:rPr kumimoji="0" lang="sv-SE" sz="600" b="0" i="0" u="none" strike="noStrike" kern="1200" cap="none" spc="0" normalizeH="0" baseline="0" noProof="0" dirty="0" err="1">
                <a:ln>
                  <a:noFill/>
                </a:ln>
                <a:solidFill>
                  <a:srgbClr val="000000">
                    <a:hueOff val="0"/>
                    <a:satOff val="0"/>
                    <a:lumOff val="0"/>
                    <a:alphaOff val="0"/>
                  </a:srgbClr>
                </a:solidFill>
                <a:effectLst/>
                <a:uLnTx/>
                <a:uFillTx/>
                <a:latin typeface="Arial"/>
                <a:ea typeface="+mn-ea"/>
                <a:cs typeface="+mn-cs"/>
              </a:rPr>
              <a:t>basics</a:t>
            </a:r>
            <a:endPar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sp>
        <p:nvSpPr>
          <p:cNvPr id="66" name="Freeform 65"/>
          <p:cNvSpPr/>
          <p:nvPr/>
        </p:nvSpPr>
        <p:spPr>
          <a:xfrm>
            <a:off x="1329270" y="2803872"/>
            <a:ext cx="558848"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2. </a:t>
            </a:r>
            <a:r>
              <a:rPr kumimoji="0" lang="sv-SE" sz="600" b="0" i="0" u="none" strike="noStrike" kern="1200" cap="none" spc="0" normalizeH="0" baseline="0" noProof="0" dirty="0" err="1">
                <a:ln>
                  <a:noFill/>
                </a:ln>
                <a:solidFill>
                  <a:srgbClr val="000000">
                    <a:hueOff val="0"/>
                    <a:satOff val="0"/>
                    <a:lumOff val="0"/>
                    <a:alphaOff val="0"/>
                  </a:srgbClr>
                </a:solidFill>
                <a:effectLst/>
                <a:uLnTx/>
                <a:uFillTx/>
                <a:latin typeface="Arial"/>
                <a:ea typeface="+mn-ea"/>
                <a:cs typeface="+mn-cs"/>
              </a:rPr>
              <a:t>USPs</a:t>
            </a:r>
            <a:endPar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sp>
        <p:nvSpPr>
          <p:cNvPr id="67" name="Freeform 66"/>
          <p:cNvSpPr/>
          <p:nvPr/>
        </p:nvSpPr>
        <p:spPr>
          <a:xfrm>
            <a:off x="1955723" y="2797562"/>
            <a:ext cx="558848"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3. </a:t>
            </a:r>
            <a:r>
              <a:rPr kumimoji="0" lang="sv-SE" sz="600" b="0" i="0" u="none" strike="noStrike" kern="1200" cap="none" spc="0" normalizeH="0" baseline="0" noProof="0" dirty="0" err="1">
                <a:ln>
                  <a:noFill/>
                </a:ln>
                <a:solidFill>
                  <a:srgbClr val="000000">
                    <a:hueOff val="0"/>
                    <a:satOff val="0"/>
                    <a:lumOff val="0"/>
                    <a:alphaOff val="0"/>
                  </a:srgbClr>
                </a:solidFill>
                <a:effectLst/>
                <a:uLnTx/>
                <a:uFillTx/>
                <a:latin typeface="Arial"/>
                <a:ea typeface="+mn-ea"/>
                <a:cs typeface="+mn-cs"/>
              </a:rPr>
              <a:t>Objection</a:t>
            </a:r>
            <a:r>
              <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 handling</a:t>
            </a:r>
            <a:endParaRPr kumimoji="0" lang="en-US"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sp>
        <p:nvSpPr>
          <p:cNvPr id="69" name="Freeform 68"/>
          <p:cNvSpPr/>
          <p:nvPr/>
        </p:nvSpPr>
        <p:spPr>
          <a:xfrm>
            <a:off x="4541902" y="2800453"/>
            <a:ext cx="558848"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7. </a:t>
            </a:r>
            <a:r>
              <a:rPr kumimoji="0" lang="sv-SE" sz="600" b="0" i="0" u="none" strike="noStrike" kern="1200" cap="none" spc="0" normalizeH="0" baseline="0" noProof="0" dirty="0" err="1">
                <a:ln>
                  <a:noFill/>
                </a:ln>
                <a:solidFill>
                  <a:srgbClr val="000000"/>
                </a:solidFill>
                <a:effectLst/>
                <a:uLnTx/>
                <a:uFillTx/>
                <a:latin typeface="Arial"/>
                <a:ea typeface="+mn-ea"/>
                <a:cs typeface="+mn-cs"/>
              </a:rPr>
              <a:t>Validating</a:t>
            </a:r>
            <a:r>
              <a:rPr kumimoji="0" lang="sv-SE" sz="600" b="0" i="0" u="none" strike="noStrike" kern="1200" cap="none" spc="0" normalizeH="0" baseline="0" noProof="0" dirty="0">
                <a:ln>
                  <a:noFill/>
                </a:ln>
                <a:solidFill>
                  <a:srgbClr val="000000"/>
                </a:solidFill>
                <a:effectLst/>
                <a:uLnTx/>
                <a:uFillTx/>
                <a:latin typeface="Arial"/>
                <a:ea typeface="+mn-ea"/>
                <a:cs typeface="+mn-cs"/>
              </a:rPr>
              <a:t> </a:t>
            </a:r>
            <a:r>
              <a:rPr kumimoji="0" lang="sv-SE" sz="600" b="0" i="0" u="none" strike="noStrike" kern="1200" cap="none" spc="0" normalizeH="0" baseline="0" noProof="0" dirty="0" err="1">
                <a:ln>
                  <a:noFill/>
                </a:ln>
                <a:solidFill>
                  <a:srgbClr val="000000"/>
                </a:solidFill>
                <a:effectLst/>
                <a:uLnTx/>
                <a:uFillTx/>
                <a:latin typeface="Arial"/>
                <a:ea typeface="+mn-ea"/>
                <a:cs typeface="+mn-cs"/>
              </a:rPr>
              <a:t>RFQs</a:t>
            </a:r>
            <a:r>
              <a:rPr kumimoji="0" lang="sv-SE" sz="600" b="0" i="0" u="none" strike="noStrike" kern="1200" cap="none" spc="0" normalizeH="0" baseline="0" noProof="0" dirty="0">
                <a:ln>
                  <a:noFill/>
                </a:ln>
                <a:solidFill>
                  <a:srgbClr val="000000"/>
                </a:solidFill>
                <a:effectLst/>
                <a:uLnTx/>
                <a:uFillTx/>
                <a:latin typeface="Arial"/>
                <a:ea typeface="+mn-ea"/>
                <a:cs typeface="+mn-cs"/>
              </a:rPr>
              <a:t> &amp; SPIN</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72" name="Freeform 71"/>
          <p:cNvSpPr/>
          <p:nvPr/>
        </p:nvSpPr>
        <p:spPr>
          <a:xfrm>
            <a:off x="5158876" y="2800453"/>
            <a:ext cx="558848"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8. </a:t>
            </a:r>
            <a:r>
              <a:rPr kumimoji="0" lang="sv-SE" sz="600" b="0" i="0" u="none" strike="noStrike" kern="1200" cap="none" spc="0" normalizeH="0" baseline="0" noProof="0" dirty="0" err="1">
                <a:ln>
                  <a:noFill/>
                </a:ln>
                <a:solidFill>
                  <a:srgbClr val="000000"/>
                </a:solidFill>
                <a:effectLst/>
                <a:uLnTx/>
                <a:uFillTx/>
                <a:latin typeface="Arial"/>
                <a:ea typeface="+mn-ea"/>
                <a:cs typeface="+mn-cs"/>
              </a:rPr>
              <a:t>Quoting</a:t>
            </a:r>
            <a:r>
              <a:rPr kumimoji="0" lang="sv-SE" sz="600" b="0" i="0" u="none" strike="noStrike" kern="1200" cap="none" spc="0" normalizeH="0" baseline="0" noProof="0" dirty="0">
                <a:ln>
                  <a:noFill/>
                </a:ln>
                <a:solidFill>
                  <a:srgbClr val="000000"/>
                </a:solidFill>
                <a:effectLst/>
                <a:uLnTx/>
                <a:uFillTx/>
                <a:latin typeface="Arial"/>
                <a:ea typeface="+mn-ea"/>
                <a:cs typeface="+mn-cs"/>
              </a:rPr>
              <a:t> &amp; Gross </a:t>
            </a:r>
            <a:r>
              <a:rPr kumimoji="0" lang="sv-SE" sz="600" b="0" i="0" u="none" strike="noStrike" kern="1200" cap="none" spc="0" normalizeH="0" baseline="0" noProof="0" dirty="0" err="1">
                <a:ln>
                  <a:noFill/>
                </a:ln>
                <a:solidFill>
                  <a:srgbClr val="000000"/>
                </a:solidFill>
                <a:effectLst/>
                <a:uLnTx/>
                <a:uFillTx/>
                <a:latin typeface="Arial"/>
                <a:ea typeface="+mn-ea"/>
                <a:cs typeface="+mn-cs"/>
              </a:rPr>
              <a:t>Margin</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73" name="Freeform 72"/>
          <p:cNvSpPr/>
          <p:nvPr/>
        </p:nvSpPr>
        <p:spPr>
          <a:xfrm>
            <a:off x="5762606" y="2800453"/>
            <a:ext cx="649607"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9. </a:t>
            </a:r>
            <a:r>
              <a:rPr kumimoji="0" lang="sv-SE" sz="600" b="0" i="0" u="none" strike="noStrike" kern="1200" cap="none" spc="0" normalizeH="0" baseline="0" noProof="0" dirty="0" err="1">
                <a:ln>
                  <a:noFill/>
                </a:ln>
                <a:solidFill>
                  <a:srgbClr val="000000"/>
                </a:solidFill>
                <a:effectLst/>
                <a:uLnTx/>
                <a:uFillTx/>
                <a:latin typeface="Arial"/>
                <a:ea typeface="+mn-ea"/>
                <a:cs typeface="+mn-cs"/>
              </a:rPr>
              <a:t>Quote</a:t>
            </a:r>
            <a:r>
              <a:rPr kumimoji="0" lang="sv-SE" sz="600" b="0" i="0" u="none" strike="noStrike" kern="1200" cap="none" spc="0" normalizeH="0" baseline="0" noProof="0" dirty="0">
                <a:ln>
                  <a:noFill/>
                </a:ln>
                <a:solidFill>
                  <a:srgbClr val="000000"/>
                </a:solidFill>
                <a:effectLst/>
                <a:uLnTx/>
                <a:uFillTx/>
                <a:latin typeface="Arial"/>
                <a:ea typeface="+mn-ea"/>
                <a:cs typeface="+mn-cs"/>
              </a:rPr>
              <a:t> </a:t>
            </a:r>
            <a:r>
              <a:rPr kumimoji="0" lang="sv-SE" sz="600" b="0" i="0" u="none" strike="noStrike" kern="1200" cap="none" spc="0" normalizeH="0" baseline="0" noProof="0" dirty="0" err="1">
                <a:ln>
                  <a:noFill/>
                </a:ln>
                <a:solidFill>
                  <a:srgbClr val="000000"/>
                </a:solidFill>
                <a:effectLst/>
                <a:uLnTx/>
                <a:uFillTx/>
                <a:latin typeface="Arial"/>
                <a:ea typeface="+mn-ea"/>
                <a:cs typeface="+mn-cs"/>
              </a:rPr>
              <a:t>follow-up</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Freeform 74"/>
          <p:cNvSpPr/>
          <p:nvPr/>
        </p:nvSpPr>
        <p:spPr>
          <a:xfrm>
            <a:off x="3177145" y="2803872"/>
            <a:ext cx="763660"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5. </a:t>
            </a:r>
            <a:r>
              <a:rPr kumimoji="0" lang="sv-SE" sz="600" b="0" i="0" u="none" strike="noStrike" kern="1200" cap="none" spc="0" normalizeH="0" baseline="0" noProof="0" dirty="0" err="1">
                <a:ln>
                  <a:noFill/>
                </a:ln>
                <a:solidFill>
                  <a:srgbClr val="000000"/>
                </a:solidFill>
                <a:effectLst/>
                <a:uLnTx/>
                <a:uFillTx/>
                <a:latin typeface="Arial"/>
                <a:ea typeface="+mn-ea"/>
                <a:cs typeface="+mn-cs"/>
              </a:rPr>
              <a:t>Negotiation</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76" name="Freeform 75"/>
          <p:cNvSpPr/>
          <p:nvPr/>
        </p:nvSpPr>
        <p:spPr>
          <a:xfrm>
            <a:off x="6401084" y="2800453"/>
            <a:ext cx="625618"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10. </a:t>
            </a:r>
            <a:r>
              <a:rPr kumimoji="0" lang="sv-SE" sz="600" b="0" i="0" u="none" strike="noStrike" kern="1200" cap="none" spc="0" normalizeH="0" baseline="0" noProof="0" dirty="0" err="1">
                <a:ln>
                  <a:noFill/>
                </a:ln>
                <a:solidFill>
                  <a:srgbClr val="000000"/>
                </a:solidFill>
                <a:effectLst/>
                <a:uLnTx/>
                <a:uFillTx/>
                <a:latin typeface="Arial"/>
                <a:ea typeface="+mn-ea"/>
                <a:cs typeface="+mn-cs"/>
              </a:rPr>
              <a:t>Strategic</a:t>
            </a:r>
            <a:r>
              <a:rPr kumimoji="0" lang="sv-SE" sz="600" b="0" i="0" u="none" strike="noStrike" kern="1200" cap="none" spc="0" normalizeH="0" baseline="0" noProof="0" dirty="0">
                <a:ln>
                  <a:noFill/>
                </a:ln>
                <a:solidFill>
                  <a:srgbClr val="000000"/>
                </a:solidFill>
                <a:effectLst/>
                <a:uLnTx/>
                <a:uFillTx/>
                <a:latin typeface="Arial"/>
                <a:ea typeface="+mn-ea"/>
                <a:cs typeface="+mn-cs"/>
              </a:rPr>
              <a:t> business </a:t>
            </a:r>
            <a:r>
              <a:rPr kumimoji="0" lang="sv-SE" sz="600" b="0" i="0" u="none" strike="noStrike" kern="1200" cap="none" spc="0" normalizeH="0" baseline="0" noProof="0" dirty="0" err="1">
                <a:ln>
                  <a:noFill/>
                </a:ln>
                <a:solidFill>
                  <a:srgbClr val="000000"/>
                </a:solidFill>
                <a:effectLst/>
                <a:uLnTx/>
                <a:uFillTx/>
                <a:latin typeface="Arial"/>
                <a:ea typeface="+mn-ea"/>
                <a:cs typeface="+mn-cs"/>
              </a:rPr>
              <a:t>intelligence</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78" name="Freeform 77"/>
          <p:cNvSpPr/>
          <p:nvPr/>
        </p:nvSpPr>
        <p:spPr>
          <a:xfrm>
            <a:off x="2589963" y="2806971"/>
            <a:ext cx="647820"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4. 3 Ps</a:t>
            </a:r>
            <a:br>
              <a:rPr kumimoji="0" lang="sv-SE" sz="600" b="0" i="0" u="none" strike="noStrike" kern="1200" cap="none" spc="0" normalizeH="0" baseline="0" noProof="0" dirty="0">
                <a:ln>
                  <a:noFill/>
                </a:ln>
                <a:solidFill>
                  <a:srgbClr val="000000"/>
                </a:solidFill>
                <a:effectLst/>
                <a:uLnTx/>
                <a:uFillTx/>
                <a:latin typeface="Arial"/>
                <a:ea typeface="+mn-ea"/>
                <a:cs typeface="+mn-cs"/>
              </a:rPr>
            </a:br>
            <a:r>
              <a:rPr kumimoji="0" lang="sv-SE" sz="600" b="0" i="0" u="none" strike="noStrike" kern="1200" cap="none" spc="0" normalizeH="0" baseline="0" noProof="0" dirty="0">
                <a:ln>
                  <a:noFill/>
                </a:ln>
                <a:solidFill>
                  <a:srgbClr val="000000"/>
                </a:solidFill>
                <a:effectLst/>
                <a:uLnTx/>
                <a:uFillTx/>
                <a:latin typeface="Arial"/>
                <a:ea typeface="+mn-ea"/>
                <a:cs typeface="+mn-cs"/>
              </a:rPr>
              <a:t>+ Time mgmt</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78"/>
          <p:cNvSpPr/>
          <p:nvPr/>
        </p:nvSpPr>
        <p:spPr>
          <a:xfrm>
            <a:off x="7057967" y="2800453"/>
            <a:ext cx="573047"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11. </a:t>
            </a:r>
            <a:r>
              <a:rPr kumimoji="0" lang="sv-SE" sz="600" b="0" i="0" u="none" strike="noStrike" kern="1200" cap="none" spc="0" normalizeH="0" baseline="0" noProof="0" dirty="0" err="1">
                <a:ln>
                  <a:noFill/>
                </a:ln>
                <a:solidFill>
                  <a:srgbClr val="000000">
                    <a:hueOff val="0"/>
                    <a:satOff val="0"/>
                    <a:lumOff val="0"/>
                    <a:alphaOff val="0"/>
                  </a:srgbClr>
                </a:solidFill>
                <a:effectLst/>
                <a:uLnTx/>
                <a:uFillTx/>
                <a:latin typeface="Arial"/>
                <a:ea typeface="+mn-ea"/>
                <a:cs typeface="+mn-cs"/>
              </a:rPr>
              <a:t>Complaint</a:t>
            </a:r>
            <a:r>
              <a:rPr kumimoji="0" lang="sv-SE"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 handling</a:t>
            </a:r>
            <a:endParaRPr kumimoji="0" lang="en-US" sz="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sp>
        <p:nvSpPr>
          <p:cNvPr id="81" name="Freeform 80"/>
          <p:cNvSpPr/>
          <p:nvPr/>
        </p:nvSpPr>
        <p:spPr>
          <a:xfrm>
            <a:off x="7679290" y="2803872"/>
            <a:ext cx="687860"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D53D20"/>
                </a:solidFill>
                <a:effectLst/>
                <a:uLnTx/>
                <a:uFillTx/>
                <a:latin typeface="Arial"/>
                <a:ea typeface="+mn-ea"/>
                <a:cs typeface="+mn-cs"/>
              </a:rPr>
              <a:t>12. Workshop</a:t>
            </a:r>
            <a:endParaRPr kumimoji="0" lang="en-US" sz="600" b="0" i="0" u="none" strike="noStrike" kern="1200" cap="none" spc="0" normalizeH="0" baseline="0" noProof="0" dirty="0">
              <a:ln>
                <a:noFill/>
              </a:ln>
              <a:solidFill>
                <a:srgbClr val="D53D20"/>
              </a:solidFill>
              <a:effectLst/>
              <a:uLnTx/>
              <a:uFillTx/>
              <a:latin typeface="Arial"/>
              <a:ea typeface="+mn-ea"/>
              <a:cs typeface="+mn-cs"/>
            </a:endParaRPr>
          </a:p>
        </p:txBody>
      </p:sp>
      <p:sp>
        <p:nvSpPr>
          <p:cNvPr id="82" name="Freeform 81"/>
          <p:cNvSpPr/>
          <p:nvPr/>
        </p:nvSpPr>
        <p:spPr>
          <a:xfrm>
            <a:off x="8269503" y="2800453"/>
            <a:ext cx="654834" cy="323980"/>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t"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13. </a:t>
            </a:r>
            <a:r>
              <a:rPr kumimoji="0" lang="sv-SE" sz="600" b="0" i="0" u="none" strike="noStrike" kern="1200" cap="none" spc="0" normalizeH="0" baseline="0" noProof="0" dirty="0" err="1">
                <a:ln>
                  <a:noFill/>
                </a:ln>
                <a:solidFill>
                  <a:srgbClr val="000000"/>
                </a:solidFill>
                <a:effectLst/>
                <a:uLnTx/>
                <a:uFillTx/>
                <a:latin typeface="Arial"/>
                <a:ea typeface="+mn-ea"/>
                <a:cs typeface="+mn-cs"/>
              </a:rPr>
              <a:t>Follow-up</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7"/>
          <p:cNvSpPr/>
          <p:nvPr/>
        </p:nvSpPr>
        <p:spPr>
          <a:xfrm>
            <a:off x="3818572" y="2801716"/>
            <a:ext cx="715260" cy="27699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0"/>
                <a:solidFill>
                  <a:srgbClr val="000000"/>
                </a:solidFill>
                <a:effectLst/>
                <a:uLnTx/>
                <a:uFillTx/>
                <a:latin typeface="Arial"/>
                <a:ea typeface="+mn-ea"/>
                <a:cs typeface="+mn-cs"/>
              </a:rPr>
              <a:t>6. How to pick</a:t>
            </a:r>
            <a:br>
              <a:rPr kumimoji="0" lang="en-US" sz="600" b="0" i="0" u="none" strike="noStrike" kern="1200" cap="none" spc="0" normalizeH="0" baseline="0" noProof="0" dirty="0">
                <a:ln w="0"/>
                <a:solidFill>
                  <a:srgbClr val="000000"/>
                </a:solidFill>
                <a:effectLst/>
                <a:uLnTx/>
                <a:uFillTx/>
                <a:latin typeface="Arial"/>
                <a:ea typeface="+mn-ea"/>
                <a:cs typeface="+mn-cs"/>
              </a:rPr>
            </a:br>
            <a:r>
              <a:rPr kumimoji="0" lang="en-US" sz="600" b="0" i="0" u="none" strike="noStrike" kern="1200" cap="none" spc="0" normalizeH="0" baseline="0" noProof="0" dirty="0">
                <a:ln w="0"/>
                <a:solidFill>
                  <a:srgbClr val="000000"/>
                </a:solidFill>
                <a:effectLst/>
                <a:uLnTx/>
                <a:uFillTx/>
                <a:latin typeface="Arial"/>
                <a:ea typeface="+mn-ea"/>
                <a:cs typeface="+mn-cs"/>
              </a:rPr>
              <a:t>the right factory</a:t>
            </a:r>
          </a:p>
        </p:txBody>
      </p:sp>
      <p:sp>
        <p:nvSpPr>
          <p:cNvPr id="84" name="Rectangle 83"/>
          <p:cNvSpPr/>
          <p:nvPr/>
        </p:nvSpPr>
        <p:spPr>
          <a:xfrm>
            <a:off x="8316034" y="1996719"/>
            <a:ext cx="561266" cy="215986"/>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dirty="0">
                <a:ln>
                  <a:noFill/>
                </a:ln>
                <a:solidFill>
                  <a:srgbClr val="000000"/>
                </a:solidFill>
                <a:effectLst/>
                <a:uLnTx/>
                <a:uFillTx/>
                <a:latin typeface="Arial"/>
                <a:ea typeface="+mn-ea"/>
                <a:cs typeface="+mn-cs"/>
              </a:rPr>
              <a:t>JULY</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100" name="Freeform 69">
            <a:extLst>
              <a:ext uri="{FF2B5EF4-FFF2-40B4-BE49-F238E27FC236}">
                <a16:creationId xmlns:a16="http://schemas.microsoft.com/office/drawing/2014/main" id="{8D76B28F-3775-4F04-969B-E50902247408}"/>
              </a:ext>
            </a:extLst>
          </p:cNvPr>
          <p:cNvSpPr/>
          <p:nvPr/>
        </p:nvSpPr>
        <p:spPr>
          <a:xfrm>
            <a:off x="960119" y="3524782"/>
            <a:ext cx="1588359" cy="210522"/>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b" anchorCtr="0">
            <a:noAutofit/>
          </a:bodyPr>
          <a:lstStyle/>
          <a:p>
            <a:pPr marL="0" marR="0" lvl="0" indent="0" algn="l" defTabSz="311150" rtl="0" eaLnBrk="1" fontAlgn="auto" latinLnBrk="0" hangingPunct="1">
              <a:lnSpc>
                <a:spcPct val="90000"/>
              </a:lnSpc>
              <a:spcBef>
                <a:spcPct val="0"/>
              </a:spcBef>
              <a:spcAft>
                <a:spcPct val="35000"/>
              </a:spcAft>
              <a:buClrTx/>
              <a:buSzTx/>
              <a:buFontTx/>
              <a:buNone/>
              <a:tabLst/>
              <a:defRPr/>
            </a:pPr>
            <a:r>
              <a:rPr kumimoji="0" lang="sv-SE" sz="8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Self-study &amp; SMART-goals  </a:t>
            </a:r>
            <a:endParaRPr kumimoji="0" lang="en-US" sz="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sp>
        <p:nvSpPr>
          <p:cNvPr id="103" name="Flowchart: Connector 102">
            <a:extLst>
              <a:ext uri="{FF2B5EF4-FFF2-40B4-BE49-F238E27FC236}">
                <a16:creationId xmlns:a16="http://schemas.microsoft.com/office/drawing/2014/main" id="{3259B409-B5AF-410F-BE08-44AC193E838B}"/>
              </a:ext>
            </a:extLst>
          </p:cNvPr>
          <p:cNvSpPr/>
          <p:nvPr/>
        </p:nvSpPr>
        <p:spPr>
          <a:xfrm>
            <a:off x="618579" y="3827388"/>
            <a:ext cx="273600" cy="273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5" name="Freeform 112">
            <a:extLst>
              <a:ext uri="{FF2B5EF4-FFF2-40B4-BE49-F238E27FC236}">
                <a16:creationId xmlns:a16="http://schemas.microsoft.com/office/drawing/2014/main" id="{F8F78DFB-B03D-4203-8A04-2D0EE806305B}"/>
              </a:ext>
            </a:extLst>
          </p:cNvPr>
          <p:cNvSpPr/>
          <p:nvPr/>
        </p:nvSpPr>
        <p:spPr>
          <a:xfrm>
            <a:off x="960119" y="3866877"/>
            <a:ext cx="1533355" cy="210522"/>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b" anchorCtr="0">
            <a:noAutofit/>
          </a:bodyPr>
          <a:lstStyle/>
          <a:p>
            <a:pPr marL="0" marR="0" lvl="0" indent="0" algn="l" defTabSz="311150" rtl="0" eaLnBrk="1" fontAlgn="auto" latinLnBrk="0" hangingPunct="1">
              <a:lnSpc>
                <a:spcPct val="90000"/>
              </a:lnSpc>
              <a:spcBef>
                <a:spcPct val="0"/>
              </a:spcBef>
              <a:spcAft>
                <a:spcPct val="35000"/>
              </a:spcAft>
              <a:buClrTx/>
              <a:buSzTx/>
              <a:buFontTx/>
              <a:buNone/>
              <a:tabLst/>
              <a:defRPr/>
            </a:pPr>
            <a:r>
              <a:rPr kumimoji="0" lang="sv-SE" sz="8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Online </a:t>
            </a:r>
            <a:r>
              <a:rPr kumimoji="0" lang="sv-SE" sz="800" b="1" i="0" u="none" strike="noStrike" kern="1200" cap="none" spc="0" normalizeH="0" baseline="0" noProof="0" dirty="0" err="1">
                <a:ln>
                  <a:noFill/>
                </a:ln>
                <a:solidFill>
                  <a:srgbClr val="000000">
                    <a:hueOff val="0"/>
                    <a:satOff val="0"/>
                    <a:lumOff val="0"/>
                    <a:alphaOff val="0"/>
                  </a:srgbClr>
                </a:solidFill>
                <a:effectLst/>
                <a:uLnTx/>
                <a:uFillTx/>
                <a:latin typeface="Arial"/>
                <a:ea typeface="+mn-ea"/>
                <a:cs typeface="+mn-cs"/>
              </a:rPr>
              <a:t>Clinics</a:t>
            </a:r>
            <a:r>
              <a:rPr kumimoji="0" lang="sv-SE" sz="8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 </a:t>
            </a:r>
            <a:endParaRPr kumimoji="0" lang="en-US" sz="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sp>
        <p:nvSpPr>
          <p:cNvPr id="106" name="Oval 105">
            <a:extLst>
              <a:ext uri="{FF2B5EF4-FFF2-40B4-BE49-F238E27FC236}">
                <a16:creationId xmlns:a16="http://schemas.microsoft.com/office/drawing/2014/main" id="{68168A78-35F8-405A-AD8F-A5CB4FAAA28D}"/>
              </a:ext>
            </a:extLst>
          </p:cNvPr>
          <p:cNvSpPr/>
          <p:nvPr/>
        </p:nvSpPr>
        <p:spPr>
          <a:xfrm>
            <a:off x="618579" y="4203396"/>
            <a:ext cx="273600" cy="273600"/>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8" name="Freeform 114">
            <a:extLst>
              <a:ext uri="{FF2B5EF4-FFF2-40B4-BE49-F238E27FC236}">
                <a16:creationId xmlns:a16="http://schemas.microsoft.com/office/drawing/2014/main" id="{D289DCE7-05FF-4F5B-B8FE-EB3655268645}"/>
              </a:ext>
            </a:extLst>
          </p:cNvPr>
          <p:cNvSpPr/>
          <p:nvPr/>
        </p:nvSpPr>
        <p:spPr>
          <a:xfrm>
            <a:off x="960120" y="4230285"/>
            <a:ext cx="1430517" cy="210522"/>
          </a:xfrm>
          <a:custGeom>
            <a:avLst/>
            <a:gdLst>
              <a:gd name="connsiteX0" fmla="*/ 0 w 558848"/>
              <a:gd name="connsiteY0" fmla="*/ 0 h 1625600"/>
              <a:gd name="connsiteX1" fmla="*/ 558848 w 558848"/>
              <a:gd name="connsiteY1" fmla="*/ 0 h 1625600"/>
              <a:gd name="connsiteX2" fmla="*/ 558848 w 558848"/>
              <a:gd name="connsiteY2" fmla="*/ 1625600 h 1625600"/>
              <a:gd name="connsiteX3" fmla="*/ 0 w 558848"/>
              <a:gd name="connsiteY3" fmla="*/ 1625600 h 1625600"/>
              <a:gd name="connsiteX4" fmla="*/ 0 w 558848"/>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48" h="1625600">
                <a:moveTo>
                  <a:pt x="0" y="0"/>
                </a:moveTo>
                <a:lnTo>
                  <a:pt x="558848" y="0"/>
                </a:lnTo>
                <a:lnTo>
                  <a:pt x="558848" y="1625600"/>
                </a:lnTo>
                <a:lnTo>
                  <a:pt x="0" y="162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784" tIns="49784" rIns="49784" bIns="49784" numCol="1" spcCol="1270" anchor="b" anchorCtr="0">
            <a:noAutofit/>
          </a:bodyPr>
          <a:lstStyle/>
          <a:p>
            <a:pPr marL="0" marR="0" lvl="0" indent="0" algn="l" defTabSz="311150" rtl="0" eaLnBrk="1" fontAlgn="auto" latinLnBrk="0" hangingPunct="1">
              <a:lnSpc>
                <a:spcPct val="90000"/>
              </a:lnSpc>
              <a:spcBef>
                <a:spcPct val="0"/>
              </a:spcBef>
              <a:spcAft>
                <a:spcPct val="35000"/>
              </a:spcAft>
              <a:buClrTx/>
              <a:buSzTx/>
              <a:buFontTx/>
              <a:buNone/>
              <a:tabLst/>
              <a:defRPr/>
            </a:pPr>
            <a:r>
              <a:rPr kumimoji="0" lang="sv-SE" sz="800" b="1" i="0" u="none" strike="noStrike" kern="1200" cap="none" spc="0" normalizeH="0" baseline="0" noProof="0" dirty="0" err="1">
                <a:ln>
                  <a:noFill/>
                </a:ln>
                <a:solidFill>
                  <a:srgbClr val="000000">
                    <a:hueOff val="0"/>
                    <a:satOff val="0"/>
                    <a:lumOff val="0"/>
                    <a:alphaOff val="0"/>
                  </a:srgbClr>
                </a:solidFill>
                <a:effectLst/>
                <a:uLnTx/>
                <a:uFillTx/>
                <a:latin typeface="Arial"/>
                <a:ea typeface="+mn-ea"/>
                <a:cs typeface="+mn-cs"/>
              </a:rPr>
              <a:t>Offline</a:t>
            </a:r>
            <a:r>
              <a:rPr kumimoji="0" lang="sv-SE" sz="8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 workshop </a:t>
            </a:r>
            <a:endParaRPr kumimoji="0" lang="en-US" sz="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sp>
        <p:nvSpPr>
          <p:cNvPr id="85" name="Flowchart: Connector 84">
            <a:extLst>
              <a:ext uri="{FF2B5EF4-FFF2-40B4-BE49-F238E27FC236}">
                <a16:creationId xmlns:a16="http://schemas.microsoft.com/office/drawing/2014/main" id="{2A202EFC-57EA-49F0-A1D2-323EC560A367}"/>
              </a:ext>
            </a:extLst>
          </p:cNvPr>
          <p:cNvSpPr/>
          <p:nvPr/>
        </p:nvSpPr>
        <p:spPr>
          <a:xfrm>
            <a:off x="4996189"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7" name="Flowchart: Connector 86">
            <a:extLst>
              <a:ext uri="{FF2B5EF4-FFF2-40B4-BE49-F238E27FC236}">
                <a16:creationId xmlns:a16="http://schemas.microsoft.com/office/drawing/2014/main" id="{1F238D56-96C5-4582-8AEA-9932FB44CA3C}"/>
              </a:ext>
            </a:extLst>
          </p:cNvPr>
          <p:cNvSpPr/>
          <p:nvPr/>
        </p:nvSpPr>
        <p:spPr>
          <a:xfrm>
            <a:off x="4360058"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8" name="Flowchart: Connector 87">
            <a:extLst>
              <a:ext uri="{FF2B5EF4-FFF2-40B4-BE49-F238E27FC236}">
                <a16:creationId xmlns:a16="http://schemas.microsoft.com/office/drawing/2014/main" id="{B56F3951-38FF-4881-A661-0762B1F2397B}"/>
              </a:ext>
            </a:extLst>
          </p:cNvPr>
          <p:cNvSpPr/>
          <p:nvPr/>
        </p:nvSpPr>
        <p:spPr>
          <a:xfrm>
            <a:off x="3715257"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Flowchart: Connector 90">
            <a:extLst>
              <a:ext uri="{FF2B5EF4-FFF2-40B4-BE49-F238E27FC236}">
                <a16:creationId xmlns:a16="http://schemas.microsoft.com/office/drawing/2014/main" id="{06723AE7-8F9B-45E2-8F9D-E20D9A97CD2B}"/>
              </a:ext>
            </a:extLst>
          </p:cNvPr>
          <p:cNvSpPr/>
          <p:nvPr/>
        </p:nvSpPr>
        <p:spPr>
          <a:xfrm>
            <a:off x="3070456"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3" name="Flowchart: Connector 92">
            <a:extLst>
              <a:ext uri="{FF2B5EF4-FFF2-40B4-BE49-F238E27FC236}">
                <a16:creationId xmlns:a16="http://schemas.microsoft.com/office/drawing/2014/main" id="{5528E64B-8773-4A83-BE53-AB29F908AEF9}"/>
              </a:ext>
            </a:extLst>
          </p:cNvPr>
          <p:cNvSpPr/>
          <p:nvPr/>
        </p:nvSpPr>
        <p:spPr>
          <a:xfrm>
            <a:off x="2425655"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4" name="Flowchart: Connector 93">
            <a:extLst>
              <a:ext uri="{FF2B5EF4-FFF2-40B4-BE49-F238E27FC236}">
                <a16:creationId xmlns:a16="http://schemas.microsoft.com/office/drawing/2014/main" id="{5D66F566-610C-486A-9C73-47A4C923E57E}"/>
              </a:ext>
            </a:extLst>
          </p:cNvPr>
          <p:cNvSpPr/>
          <p:nvPr/>
        </p:nvSpPr>
        <p:spPr>
          <a:xfrm>
            <a:off x="1780854"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6" name="Flowchart: Connector 95">
            <a:extLst>
              <a:ext uri="{FF2B5EF4-FFF2-40B4-BE49-F238E27FC236}">
                <a16:creationId xmlns:a16="http://schemas.microsoft.com/office/drawing/2014/main" id="{D515C81B-6BF4-4175-A9CD-650B33B01578}"/>
              </a:ext>
            </a:extLst>
          </p:cNvPr>
          <p:cNvSpPr/>
          <p:nvPr/>
        </p:nvSpPr>
        <p:spPr>
          <a:xfrm>
            <a:off x="1136053"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7" name="Flowchart: Connector 96">
            <a:extLst>
              <a:ext uri="{FF2B5EF4-FFF2-40B4-BE49-F238E27FC236}">
                <a16:creationId xmlns:a16="http://schemas.microsoft.com/office/drawing/2014/main" id="{37426D6F-EA68-4A3C-8F2D-909B03815AEC}"/>
              </a:ext>
            </a:extLst>
          </p:cNvPr>
          <p:cNvSpPr/>
          <p:nvPr/>
        </p:nvSpPr>
        <p:spPr>
          <a:xfrm>
            <a:off x="6904582"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9" name="Flowchart: Connector 98">
            <a:extLst>
              <a:ext uri="{FF2B5EF4-FFF2-40B4-BE49-F238E27FC236}">
                <a16:creationId xmlns:a16="http://schemas.microsoft.com/office/drawing/2014/main" id="{C3406AFD-6C86-4813-98D2-8470B0E2C4D1}"/>
              </a:ext>
            </a:extLst>
          </p:cNvPr>
          <p:cNvSpPr/>
          <p:nvPr/>
        </p:nvSpPr>
        <p:spPr>
          <a:xfrm>
            <a:off x="6268451"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9" name="Flowchart: Connector 108">
            <a:extLst>
              <a:ext uri="{FF2B5EF4-FFF2-40B4-BE49-F238E27FC236}">
                <a16:creationId xmlns:a16="http://schemas.microsoft.com/office/drawing/2014/main" id="{7E563764-4863-4169-8D7D-98B5B327AA8D}"/>
              </a:ext>
            </a:extLst>
          </p:cNvPr>
          <p:cNvSpPr/>
          <p:nvPr/>
        </p:nvSpPr>
        <p:spPr>
          <a:xfrm>
            <a:off x="5632320"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0" name="Flowchart: Connector 109">
            <a:extLst>
              <a:ext uri="{FF2B5EF4-FFF2-40B4-BE49-F238E27FC236}">
                <a16:creationId xmlns:a16="http://schemas.microsoft.com/office/drawing/2014/main" id="{37A8FCE1-1111-42C9-9BDA-357D06CDBC36}"/>
              </a:ext>
            </a:extLst>
          </p:cNvPr>
          <p:cNvSpPr/>
          <p:nvPr/>
        </p:nvSpPr>
        <p:spPr>
          <a:xfrm>
            <a:off x="8176844"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1" name="Flowchart: Connector 110">
            <a:extLst>
              <a:ext uri="{FF2B5EF4-FFF2-40B4-BE49-F238E27FC236}">
                <a16:creationId xmlns:a16="http://schemas.microsoft.com/office/drawing/2014/main" id="{4A660F72-572B-40CA-9B2D-6DD441EF29AD}"/>
              </a:ext>
            </a:extLst>
          </p:cNvPr>
          <p:cNvSpPr/>
          <p:nvPr/>
        </p:nvSpPr>
        <p:spPr>
          <a:xfrm>
            <a:off x="7540713" y="2440902"/>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2" name="Flowchart: Connector 111">
            <a:extLst>
              <a:ext uri="{FF2B5EF4-FFF2-40B4-BE49-F238E27FC236}">
                <a16:creationId xmlns:a16="http://schemas.microsoft.com/office/drawing/2014/main" id="{515FEFBC-7EC5-4C5D-BC69-C238EC3946DB}"/>
              </a:ext>
            </a:extLst>
          </p:cNvPr>
          <p:cNvSpPr/>
          <p:nvPr/>
        </p:nvSpPr>
        <p:spPr>
          <a:xfrm>
            <a:off x="618579" y="3465619"/>
            <a:ext cx="273600" cy="273600"/>
          </a:xfrm>
          <a:prstGeom prst="flowChartConnector">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Title 33">
            <a:extLst>
              <a:ext uri="{FF2B5EF4-FFF2-40B4-BE49-F238E27FC236}">
                <a16:creationId xmlns:a16="http://schemas.microsoft.com/office/drawing/2014/main" id="{131EACED-B69A-4E30-9707-6C286470DF88}"/>
              </a:ext>
            </a:extLst>
          </p:cNvPr>
          <p:cNvSpPr>
            <a:spLocks noGrp="1"/>
          </p:cNvSpPr>
          <p:nvPr>
            <p:ph type="title"/>
          </p:nvPr>
        </p:nvSpPr>
        <p:spPr/>
        <p:txBody>
          <a:bodyPr>
            <a:normAutofit/>
          </a:bodyPr>
          <a:lstStyle/>
          <a:p>
            <a:pPr>
              <a:spcAft>
                <a:spcPts val="1200"/>
              </a:spcAft>
            </a:pPr>
            <a:r>
              <a:rPr lang="en-GB" sz="1800" dirty="0">
                <a:latin typeface="+mn-lt"/>
              </a:rPr>
              <a:t>Focus on Performance</a:t>
            </a:r>
            <a:br>
              <a:rPr lang="en-GB" sz="1800" dirty="0">
                <a:latin typeface="+mn-lt"/>
              </a:rPr>
            </a:br>
            <a:r>
              <a:rPr lang="en-GB" sz="1600" b="0" i="1" dirty="0">
                <a:solidFill>
                  <a:schemeClr val="tx1"/>
                </a:solidFill>
                <a:latin typeface="+mn-lt"/>
              </a:rPr>
              <a:t>Crawl – Walk – Run</a:t>
            </a:r>
            <a:endParaRPr lang="en-SE" sz="1800" b="0" i="1" dirty="0">
              <a:solidFill>
                <a:schemeClr val="tx1"/>
              </a:solidFill>
              <a:latin typeface="+mn-lt"/>
            </a:endParaRPr>
          </a:p>
        </p:txBody>
      </p:sp>
      <p:sp>
        <p:nvSpPr>
          <p:cNvPr id="2" name="Star: 5 Points 1">
            <a:extLst>
              <a:ext uri="{FF2B5EF4-FFF2-40B4-BE49-F238E27FC236}">
                <a16:creationId xmlns:a16="http://schemas.microsoft.com/office/drawing/2014/main" id="{9CDC6270-F6E1-46D1-B862-56DA2FFE35F1}"/>
              </a:ext>
            </a:extLst>
          </p:cNvPr>
          <p:cNvSpPr/>
          <p:nvPr/>
        </p:nvSpPr>
        <p:spPr>
          <a:xfrm>
            <a:off x="546128" y="2457219"/>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14" name="Star: 5 Points 113">
            <a:extLst>
              <a:ext uri="{FF2B5EF4-FFF2-40B4-BE49-F238E27FC236}">
                <a16:creationId xmlns:a16="http://schemas.microsoft.com/office/drawing/2014/main" id="{0CAA0BC9-4C21-4039-97E3-94FA95AD5FB4}"/>
              </a:ext>
            </a:extLst>
          </p:cNvPr>
          <p:cNvSpPr/>
          <p:nvPr/>
        </p:nvSpPr>
        <p:spPr>
          <a:xfrm>
            <a:off x="4385272" y="2457219"/>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15" name="Star: 5 Points 114">
            <a:extLst>
              <a:ext uri="{FF2B5EF4-FFF2-40B4-BE49-F238E27FC236}">
                <a16:creationId xmlns:a16="http://schemas.microsoft.com/office/drawing/2014/main" id="{1A0447D7-058E-4812-A9D1-78B737576CA2}"/>
              </a:ext>
            </a:extLst>
          </p:cNvPr>
          <p:cNvSpPr/>
          <p:nvPr/>
        </p:nvSpPr>
        <p:spPr>
          <a:xfrm>
            <a:off x="3742323" y="2457219"/>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17" name="Star: 5 Points 116">
            <a:extLst>
              <a:ext uri="{FF2B5EF4-FFF2-40B4-BE49-F238E27FC236}">
                <a16:creationId xmlns:a16="http://schemas.microsoft.com/office/drawing/2014/main" id="{8B7BF546-2AD8-4640-AA6E-C72EB492D152}"/>
              </a:ext>
            </a:extLst>
          </p:cNvPr>
          <p:cNvSpPr/>
          <p:nvPr/>
        </p:nvSpPr>
        <p:spPr>
          <a:xfrm>
            <a:off x="3104089" y="2457219"/>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18" name="Star: 5 Points 117">
            <a:extLst>
              <a:ext uri="{FF2B5EF4-FFF2-40B4-BE49-F238E27FC236}">
                <a16:creationId xmlns:a16="http://schemas.microsoft.com/office/drawing/2014/main" id="{AFCA582E-1977-494B-BFF5-4BF4BA5201E1}"/>
              </a:ext>
            </a:extLst>
          </p:cNvPr>
          <p:cNvSpPr/>
          <p:nvPr/>
        </p:nvSpPr>
        <p:spPr>
          <a:xfrm>
            <a:off x="2460262" y="2457219"/>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21" name="Star: 5 Points 120">
            <a:extLst>
              <a:ext uri="{FF2B5EF4-FFF2-40B4-BE49-F238E27FC236}">
                <a16:creationId xmlns:a16="http://schemas.microsoft.com/office/drawing/2014/main" id="{C684B635-7C55-4DBE-B4F9-1D14A4F59182}"/>
              </a:ext>
            </a:extLst>
          </p:cNvPr>
          <p:cNvSpPr/>
          <p:nvPr/>
        </p:nvSpPr>
        <p:spPr>
          <a:xfrm>
            <a:off x="1827935" y="2457219"/>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22" name="Star: 5 Points 121">
            <a:extLst>
              <a:ext uri="{FF2B5EF4-FFF2-40B4-BE49-F238E27FC236}">
                <a16:creationId xmlns:a16="http://schemas.microsoft.com/office/drawing/2014/main" id="{823BCEAC-1F08-4170-907B-C8875B0A6526}"/>
              </a:ext>
            </a:extLst>
          </p:cNvPr>
          <p:cNvSpPr/>
          <p:nvPr/>
        </p:nvSpPr>
        <p:spPr>
          <a:xfrm>
            <a:off x="1153313" y="2457219"/>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23" name="Star: 5 Points 122">
            <a:extLst>
              <a:ext uri="{FF2B5EF4-FFF2-40B4-BE49-F238E27FC236}">
                <a16:creationId xmlns:a16="http://schemas.microsoft.com/office/drawing/2014/main" id="{8930381C-43CC-4160-9298-AE57AC58DEC7}"/>
              </a:ext>
            </a:extLst>
          </p:cNvPr>
          <p:cNvSpPr/>
          <p:nvPr/>
        </p:nvSpPr>
        <p:spPr>
          <a:xfrm>
            <a:off x="6297787" y="2457219"/>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24" name="Star: 5 Points 123">
            <a:extLst>
              <a:ext uri="{FF2B5EF4-FFF2-40B4-BE49-F238E27FC236}">
                <a16:creationId xmlns:a16="http://schemas.microsoft.com/office/drawing/2014/main" id="{8F076A4E-3870-4A3E-BDF5-D8F0A740987C}"/>
              </a:ext>
            </a:extLst>
          </p:cNvPr>
          <p:cNvSpPr/>
          <p:nvPr/>
        </p:nvSpPr>
        <p:spPr>
          <a:xfrm>
            <a:off x="5670612" y="2457219"/>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25" name="Star: 5 Points 124">
            <a:extLst>
              <a:ext uri="{FF2B5EF4-FFF2-40B4-BE49-F238E27FC236}">
                <a16:creationId xmlns:a16="http://schemas.microsoft.com/office/drawing/2014/main" id="{35C4E535-A6C4-4235-96C8-4AA5E1AF0348}"/>
              </a:ext>
            </a:extLst>
          </p:cNvPr>
          <p:cNvSpPr/>
          <p:nvPr/>
        </p:nvSpPr>
        <p:spPr>
          <a:xfrm>
            <a:off x="5023556" y="2457219"/>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26" name="Star: 5 Points 125">
            <a:extLst>
              <a:ext uri="{FF2B5EF4-FFF2-40B4-BE49-F238E27FC236}">
                <a16:creationId xmlns:a16="http://schemas.microsoft.com/office/drawing/2014/main" id="{A8A419CD-F191-4C92-8E6A-E6919084B02A}"/>
              </a:ext>
            </a:extLst>
          </p:cNvPr>
          <p:cNvSpPr/>
          <p:nvPr/>
        </p:nvSpPr>
        <p:spPr>
          <a:xfrm>
            <a:off x="7574503" y="2457219"/>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27" name="Star: 5 Points 126">
            <a:extLst>
              <a:ext uri="{FF2B5EF4-FFF2-40B4-BE49-F238E27FC236}">
                <a16:creationId xmlns:a16="http://schemas.microsoft.com/office/drawing/2014/main" id="{9F26CAEA-5E47-40CF-ABE6-D037ECC3FF78}"/>
              </a:ext>
            </a:extLst>
          </p:cNvPr>
          <p:cNvSpPr/>
          <p:nvPr/>
        </p:nvSpPr>
        <p:spPr>
          <a:xfrm>
            <a:off x="6940773" y="2457219"/>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128" name="Star: 5 Points 127">
            <a:extLst>
              <a:ext uri="{FF2B5EF4-FFF2-40B4-BE49-F238E27FC236}">
                <a16:creationId xmlns:a16="http://schemas.microsoft.com/office/drawing/2014/main" id="{4DE435CC-2CA7-4D0E-A5F7-3870CF1D25A1}"/>
              </a:ext>
            </a:extLst>
          </p:cNvPr>
          <p:cNvSpPr/>
          <p:nvPr/>
        </p:nvSpPr>
        <p:spPr>
          <a:xfrm>
            <a:off x="8210634" y="2457219"/>
            <a:ext cx="204295" cy="215986"/>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C620E86D-0E0C-410C-8C2C-DD0B4B38FB7B}"/>
              </a:ext>
            </a:extLst>
          </p:cNvPr>
          <p:cNvSpPr/>
          <p:nvPr/>
        </p:nvSpPr>
        <p:spPr>
          <a:xfrm>
            <a:off x="3492347" y="3465620"/>
            <a:ext cx="4874803" cy="1216550"/>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tx1">
                    <a:lumMod val="65000"/>
                    <a:lumOff val="35000"/>
                  </a:schemeClr>
                </a:solidFill>
              </a:rPr>
              <a:t>Self Study: </a:t>
            </a:r>
          </a:p>
          <a:p>
            <a:pPr marL="285750" indent="-285750" algn="ctr">
              <a:buFont typeface="Arial" panose="020B0604020202020204" pitchFamily="34" charset="0"/>
              <a:buChar char="•"/>
            </a:pPr>
            <a:r>
              <a:rPr lang="en-GB" sz="1400" dirty="0">
                <a:solidFill>
                  <a:schemeClr val="tx1">
                    <a:lumMod val="65000"/>
                    <a:lumOff val="35000"/>
                  </a:schemeClr>
                </a:solidFill>
              </a:rPr>
              <a:t>NCAB Academy: Our USPs </a:t>
            </a:r>
          </a:p>
          <a:p>
            <a:pPr marL="285750" indent="-285750" algn="ctr">
              <a:buFont typeface="Arial" panose="020B0604020202020204" pitchFamily="34" charset="0"/>
              <a:buChar char="•"/>
            </a:pPr>
            <a:r>
              <a:rPr lang="en-GB" sz="1400" dirty="0">
                <a:solidFill>
                  <a:schemeClr val="tx1">
                    <a:lumMod val="65000"/>
                    <a:lumOff val="35000"/>
                  </a:schemeClr>
                </a:solidFill>
              </a:rPr>
              <a:t>Personal Performance Path</a:t>
            </a:r>
          </a:p>
          <a:p>
            <a:pPr marL="285750" indent="-285750" algn="ctr">
              <a:buFont typeface="Arial" panose="020B0604020202020204" pitchFamily="34" charset="0"/>
              <a:buChar char="•"/>
            </a:pPr>
            <a:r>
              <a:rPr lang="en-GB" sz="1400" dirty="0">
                <a:solidFill>
                  <a:schemeClr val="tx1">
                    <a:lumMod val="65000"/>
                    <a:lumOff val="35000"/>
                  </a:schemeClr>
                </a:solidFill>
              </a:rPr>
              <a:t>SMART-goal</a:t>
            </a:r>
          </a:p>
          <a:p>
            <a:pPr marL="285750" indent="-285750" algn="ctr">
              <a:buFont typeface="Arial" panose="020B0604020202020204" pitchFamily="34" charset="0"/>
              <a:buChar char="•"/>
            </a:pPr>
            <a:r>
              <a:rPr lang="en-GB" sz="1400" dirty="0">
                <a:solidFill>
                  <a:schemeClr val="tx1">
                    <a:lumMod val="65000"/>
                    <a:lumOff val="35000"/>
                  </a:schemeClr>
                </a:solidFill>
              </a:rPr>
              <a:t>Read company presentation/website</a:t>
            </a:r>
            <a:endParaRPr lang="en-SE" sz="1400" dirty="0">
              <a:solidFill>
                <a:schemeClr val="tx1">
                  <a:lumMod val="65000"/>
                  <a:lumOff val="35000"/>
                </a:schemeClr>
              </a:solidFill>
            </a:endParaRPr>
          </a:p>
        </p:txBody>
      </p:sp>
      <p:sp>
        <p:nvSpPr>
          <p:cNvPr id="90" name="Oval 89">
            <a:extLst>
              <a:ext uri="{FF2B5EF4-FFF2-40B4-BE49-F238E27FC236}">
                <a16:creationId xmlns:a16="http://schemas.microsoft.com/office/drawing/2014/main" id="{D4058A69-E183-4577-91C7-D55B768FD464}"/>
              </a:ext>
            </a:extLst>
          </p:cNvPr>
          <p:cNvSpPr/>
          <p:nvPr/>
        </p:nvSpPr>
        <p:spPr>
          <a:xfrm>
            <a:off x="1077832" y="2298964"/>
            <a:ext cx="919104" cy="779751"/>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6471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heel(1)">
                                      <p:cBhvr>
                                        <p:cTn id="12" dur="1000"/>
                                        <p:tgtEl>
                                          <p:spTgt spid="90"/>
                                        </p:tgtEl>
                                      </p:cBhvr>
                                    </p:animEffect>
                                  </p:childTnLst>
                                </p:cTn>
                              </p:par>
                            </p:childTnLst>
                          </p:cTn>
                        </p:par>
                        <p:par>
                          <p:cTn id="13" fill="hold">
                            <p:stCondLst>
                              <p:cond delay="1000"/>
                            </p:stCondLst>
                            <p:childTnLst>
                              <p:par>
                                <p:cTn id="14" presetID="10" presetClass="entr" presetSubtype="0" fill="hold" grpId="0" nodeType="afterEffect">
                                  <p:stCondLst>
                                    <p:cond delay="25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500"/>
                                        <p:tgtEl>
                                          <p:spTgt spid="10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500"/>
                                        <p:tgtEl>
                                          <p:spTgt spid="10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500"/>
                                        <p:tgtEl>
                                          <p:spTgt spid="108"/>
                                        </p:tgtEl>
                                      </p:cBhvr>
                                    </p:animEffect>
                                  </p:childTnLst>
                                </p:cTn>
                              </p:par>
                              <p:par>
                                <p:cTn id="23" presetID="10" presetClass="entr" presetSubtype="0"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fade">
                                      <p:cBhvr>
                                        <p:cTn id="25" dur="500"/>
                                        <p:tgtEl>
                                          <p:spTgt spid="103"/>
                                        </p:tgtEl>
                                      </p:cBhvr>
                                    </p:animEffect>
                                  </p:childTnLst>
                                </p:cTn>
                              </p:par>
                              <p:par>
                                <p:cTn id="26" presetID="10" presetClass="entr" presetSubtype="0"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500"/>
                                        <p:tgtEl>
                                          <p:spTgt spid="106"/>
                                        </p:tgtEl>
                                      </p:cBhvr>
                                    </p:animEffect>
                                  </p:childTnLst>
                                </p:cTn>
                              </p:par>
                              <p:par>
                                <p:cTn id="29" presetID="10" presetClass="entr" presetSubtype="0"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500"/>
                                        <p:tgtEl>
                                          <p:spTgt spid="1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500"/>
                                        <p:tgtEl>
                                          <p:spTgt spid="1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6"/>
                                        </p:tgtEl>
                                        <p:attrNameLst>
                                          <p:attrName>style.visibility</p:attrName>
                                        </p:attrNameLst>
                                      </p:cBhvr>
                                      <p:to>
                                        <p:strVal val="visible"/>
                                      </p:to>
                                    </p:set>
                                    <p:animEffect transition="in" filter="fade">
                                      <p:cBhvr>
                                        <p:cTn id="39" dur="500"/>
                                        <p:tgtEl>
                                          <p:spTgt spid="1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7"/>
                                        </p:tgtEl>
                                        <p:attrNameLst>
                                          <p:attrName>style.visibility</p:attrName>
                                        </p:attrNameLst>
                                      </p:cBhvr>
                                      <p:to>
                                        <p:strVal val="visible"/>
                                      </p:to>
                                    </p:set>
                                    <p:animEffect transition="in" filter="fade">
                                      <p:cBhvr>
                                        <p:cTn id="42" dur="500"/>
                                        <p:tgtEl>
                                          <p:spTgt spid="1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fade">
                                      <p:cBhvr>
                                        <p:cTn id="45" dur="500"/>
                                        <p:tgtEl>
                                          <p:spTgt spid="1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4"/>
                                        </p:tgtEl>
                                        <p:attrNameLst>
                                          <p:attrName>style.visibility</p:attrName>
                                        </p:attrNameLst>
                                      </p:cBhvr>
                                      <p:to>
                                        <p:strVal val="visible"/>
                                      </p:to>
                                    </p:set>
                                    <p:animEffect transition="in" filter="fade">
                                      <p:cBhvr>
                                        <p:cTn id="48" dur="500"/>
                                        <p:tgtEl>
                                          <p:spTgt spid="1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5"/>
                                        </p:tgtEl>
                                        <p:attrNameLst>
                                          <p:attrName>style.visibility</p:attrName>
                                        </p:attrNameLst>
                                      </p:cBhvr>
                                      <p:to>
                                        <p:strVal val="visible"/>
                                      </p:to>
                                    </p:set>
                                    <p:animEffect transition="in" filter="fade">
                                      <p:cBhvr>
                                        <p:cTn id="51" dur="500"/>
                                        <p:tgtEl>
                                          <p:spTgt spid="1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4"/>
                                        </p:tgtEl>
                                        <p:attrNameLst>
                                          <p:attrName>style.visibility</p:attrName>
                                        </p:attrNameLst>
                                      </p:cBhvr>
                                      <p:to>
                                        <p:strVal val="visible"/>
                                      </p:to>
                                    </p:set>
                                    <p:animEffect transition="in" filter="fade">
                                      <p:cBhvr>
                                        <p:cTn id="54" dur="500"/>
                                        <p:tgtEl>
                                          <p:spTgt spid="11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fade">
                                      <p:cBhvr>
                                        <p:cTn id="57" dur="500"/>
                                        <p:tgtEl>
                                          <p:spTgt spid="1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7"/>
                                        </p:tgtEl>
                                        <p:attrNameLst>
                                          <p:attrName>style.visibility</p:attrName>
                                        </p:attrNameLst>
                                      </p:cBhvr>
                                      <p:to>
                                        <p:strVal val="visible"/>
                                      </p:to>
                                    </p:set>
                                    <p:animEffect transition="in" filter="fade">
                                      <p:cBhvr>
                                        <p:cTn id="60" dur="500"/>
                                        <p:tgtEl>
                                          <p:spTgt spid="1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500"/>
                                        <p:tgtEl>
                                          <p:spTgt spid="1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1"/>
                                        </p:tgtEl>
                                        <p:attrNameLst>
                                          <p:attrName>style.visibility</p:attrName>
                                        </p:attrNameLst>
                                      </p:cBhvr>
                                      <p:to>
                                        <p:strVal val="visible"/>
                                      </p:to>
                                    </p:set>
                                    <p:animEffect transition="in" filter="fade">
                                      <p:cBhvr>
                                        <p:cTn id="66" dur="500"/>
                                        <p:tgtEl>
                                          <p:spTgt spid="1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2"/>
                                        </p:tgtEl>
                                        <p:attrNameLst>
                                          <p:attrName>style.visibility</p:attrName>
                                        </p:attrNameLst>
                                      </p:cBhvr>
                                      <p:to>
                                        <p:strVal val="visible"/>
                                      </p:to>
                                    </p:set>
                                    <p:animEffect transition="in" filter="fade">
                                      <p:cBhvr>
                                        <p:cTn id="69" dur="500"/>
                                        <p:tgtEl>
                                          <p:spTgt spid="1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0" grpId="0"/>
      <p:bldP spid="105" grpId="0"/>
      <p:bldP spid="108" grpId="0"/>
      <p:bldP spid="2" grpId="0" animBg="1"/>
      <p:bldP spid="114" grpId="0" animBg="1"/>
      <p:bldP spid="115" grpId="0" animBg="1"/>
      <p:bldP spid="117" grpId="0" animBg="1"/>
      <p:bldP spid="118" grpId="0" animBg="1"/>
      <p:bldP spid="121" grpId="0" animBg="1"/>
      <p:bldP spid="122" grpId="0" animBg="1"/>
      <p:bldP spid="123" grpId="0" animBg="1"/>
      <p:bldP spid="124" grpId="0" animBg="1"/>
      <p:bldP spid="125" grpId="0" animBg="1"/>
      <p:bldP spid="126" grpId="0" animBg="1"/>
      <p:bldP spid="127" grpId="0" animBg="1"/>
      <p:bldP spid="128" grpId="0" animBg="1"/>
      <p:bldP spid="5" grpId="0" animBg="1"/>
      <p:bldP spid="9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920" y="1509921"/>
            <a:ext cx="6286159" cy="2123658"/>
          </a:xfrm>
          <a:prstGeom prst="rect">
            <a:avLst/>
          </a:prstGeom>
          <a:noFill/>
        </p:spPr>
        <p:txBody>
          <a:bodyPr wrap="square" lIns="91440" tIns="45720" rIns="91440" bIns="45720">
            <a:spAutoFit/>
          </a:bodyPr>
          <a:lstStyle/>
          <a:p>
            <a:pPr algn="ctr"/>
            <a:r>
              <a:rPr lang="en-US" sz="6600" b="1" cap="none" spc="0" dirty="0">
                <a:ln w="0"/>
                <a:solidFill>
                  <a:schemeClr val="accent6"/>
                </a:solidFill>
              </a:rPr>
              <a:t>What are your questions?</a:t>
            </a:r>
          </a:p>
        </p:txBody>
      </p:sp>
    </p:spTree>
    <p:extLst>
      <p:ext uri="{BB962C8B-B14F-4D97-AF65-F5344CB8AC3E}">
        <p14:creationId xmlns:p14="http://schemas.microsoft.com/office/powerpoint/2010/main" val="313451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Roleplay! Part 1</a:t>
            </a:r>
          </a:p>
        </p:txBody>
      </p:sp>
      <p:sp>
        <p:nvSpPr>
          <p:cNvPr id="3" name="Text Placeholder 2"/>
          <p:cNvSpPr>
            <a:spLocks noGrp="1"/>
          </p:cNvSpPr>
          <p:nvPr>
            <p:ph type="body" idx="11"/>
          </p:nvPr>
        </p:nvSpPr>
        <p:spPr/>
        <p:txBody>
          <a:bodyPr/>
          <a:lstStyle/>
          <a:p>
            <a:endParaRPr lang="en-US"/>
          </a:p>
        </p:txBody>
      </p:sp>
      <p:sp>
        <p:nvSpPr>
          <p:cNvPr id="4" name="Content Placeholder 3"/>
          <p:cNvSpPr>
            <a:spLocks noGrp="1"/>
          </p:cNvSpPr>
          <p:nvPr>
            <p:ph idx="1"/>
          </p:nvPr>
        </p:nvSpPr>
        <p:spPr>
          <a:xfrm>
            <a:off x="450006" y="1199627"/>
            <a:ext cx="8244001" cy="3552378"/>
          </a:xfrm>
        </p:spPr>
        <p:txBody>
          <a:bodyPr anchor="ctr">
            <a:normAutofit/>
          </a:bodyPr>
          <a:lstStyle/>
          <a:p>
            <a:pPr marL="0" indent="0" algn="ctr">
              <a:buNone/>
            </a:pPr>
            <a:r>
              <a:rPr lang="en-GB" sz="3200" dirty="0"/>
              <a:t>Listen carefully to the following roleplay. </a:t>
            </a:r>
          </a:p>
          <a:p>
            <a:pPr marL="0" indent="0" algn="ctr">
              <a:buNone/>
            </a:pPr>
            <a:r>
              <a:rPr lang="en-GB" sz="3200" dirty="0"/>
              <a:t>What do you notice? </a:t>
            </a:r>
            <a:br>
              <a:rPr lang="en-GB" sz="3200" dirty="0"/>
            </a:br>
            <a:r>
              <a:rPr lang="en-GB" sz="3200" dirty="0"/>
              <a:t>Where does it go </a:t>
            </a:r>
            <a:r>
              <a:rPr lang="en-GB" sz="3200" dirty="0">
                <a:solidFill>
                  <a:schemeClr val="accent6"/>
                </a:solidFill>
              </a:rPr>
              <a:t>wrong</a:t>
            </a:r>
            <a:r>
              <a:rPr lang="en-GB" sz="3200" dirty="0"/>
              <a:t>? </a:t>
            </a:r>
            <a:br>
              <a:rPr lang="en-GB" sz="3200" dirty="0"/>
            </a:br>
            <a:r>
              <a:rPr lang="en-GB" sz="3200" dirty="0"/>
              <a:t>Write it down. </a:t>
            </a:r>
          </a:p>
        </p:txBody>
      </p:sp>
    </p:spTree>
    <p:extLst>
      <p:ext uri="{BB962C8B-B14F-4D97-AF65-F5344CB8AC3E}">
        <p14:creationId xmlns:p14="http://schemas.microsoft.com/office/powerpoint/2010/main" val="5204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Roleplay! Part 2</a:t>
            </a:r>
          </a:p>
        </p:txBody>
      </p:sp>
      <p:sp>
        <p:nvSpPr>
          <p:cNvPr id="3" name="Text Placeholder 2"/>
          <p:cNvSpPr>
            <a:spLocks noGrp="1"/>
          </p:cNvSpPr>
          <p:nvPr>
            <p:ph type="body" idx="11"/>
          </p:nvPr>
        </p:nvSpPr>
        <p:spPr/>
        <p:txBody>
          <a:bodyPr/>
          <a:lstStyle/>
          <a:p>
            <a:endParaRPr lang="en-US"/>
          </a:p>
        </p:txBody>
      </p:sp>
      <p:sp>
        <p:nvSpPr>
          <p:cNvPr id="4" name="Content Placeholder 3"/>
          <p:cNvSpPr>
            <a:spLocks noGrp="1"/>
          </p:cNvSpPr>
          <p:nvPr>
            <p:ph idx="1"/>
          </p:nvPr>
        </p:nvSpPr>
        <p:spPr>
          <a:xfrm>
            <a:off x="450006" y="1199627"/>
            <a:ext cx="8244001" cy="3552378"/>
          </a:xfrm>
        </p:spPr>
        <p:txBody>
          <a:bodyPr anchor="ctr">
            <a:normAutofit/>
          </a:bodyPr>
          <a:lstStyle/>
          <a:p>
            <a:pPr marL="0" indent="0" algn="ctr">
              <a:buNone/>
            </a:pPr>
            <a:r>
              <a:rPr lang="en-GB" sz="3200" dirty="0"/>
              <a:t>Listen carefully to the following roleplay. </a:t>
            </a:r>
          </a:p>
          <a:p>
            <a:pPr marL="0" indent="0" algn="ctr">
              <a:buNone/>
            </a:pPr>
            <a:r>
              <a:rPr lang="en-GB" sz="3200" dirty="0"/>
              <a:t>What do you notice? </a:t>
            </a:r>
            <a:br>
              <a:rPr lang="en-GB" sz="3200" dirty="0"/>
            </a:br>
            <a:r>
              <a:rPr lang="en-GB" sz="3200" dirty="0"/>
              <a:t>What works </a:t>
            </a:r>
            <a:r>
              <a:rPr lang="en-GB" sz="3200" dirty="0">
                <a:solidFill>
                  <a:schemeClr val="accent6"/>
                </a:solidFill>
              </a:rPr>
              <a:t>well</a:t>
            </a:r>
            <a:r>
              <a:rPr lang="en-GB" sz="3200" dirty="0"/>
              <a:t>? </a:t>
            </a:r>
            <a:br>
              <a:rPr lang="en-GB" sz="3200" dirty="0"/>
            </a:br>
            <a:r>
              <a:rPr lang="en-GB" sz="3200" dirty="0"/>
              <a:t>Write it down. </a:t>
            </a:r>
          </a:p>
        </p:txBody>
      </p:sp>
    </p:spTree>
    <p:extLst>
      <p:ext uri="{BB962C8B-B14F-4D97-AF65-F5344CB8AC3E}">
        <p14:creationId xmlns:p14="http://schemas.microsoft.com/office/powerpoint/2010/main" val="412895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ruta 87">
            <a:extLst>
              <a:ext uri="{FF2B5EF4-FFF2-40B4-BE49-F238E27FC236}">
                <a16:creationId xmlns:a16="http://schemas.microsoft.com/office/drawing/2014/main" id="{253B9E9C-66A0-402B-BCC6-866796367B2C}"/>
              </a:ext>
            </a:extLst>
          </p:cNvPr>
          <p:cNvSpPr txBox="1"/>
          <p:nvPr/>
        </p:nvSpPr>
        <p:spPr>
          <a:xfrm>
            <a:off x="439894" y="829131"/>
            <a:ext cx="3484800" cy="584775"/>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sv-SE" sz="1600" b="1" i="0" u="none" strike="noStrike" kern="0" cap="none" spc="0" normalizeH="0" baseline="0" noProof="0" dirty="0">
                <a:ln>
                  <a:noFill/>
                </a:ln>
                <a:solidFill>
                  <a:schemeClr val="accent6"/>
                </a:solidFill>
                <a:effectLst/>
                <a:uLnTx/>
                <a:uFillTx/>
                <a:ea typeface="ＭＳ Ｐゴシック" pitchFamily="-123" charset="-128"/>
              </a:rPr>
              <a:t>FEATURE: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sv-SE" sz="1600" b="0" i="0" u="none" strike="noStrike" kern="0" cap="none" spc="0" normalizeH="0" baseline="0" noProof="0" dirty="0">
                <a:ln>
                  <a:noFill/>
                </a:ln>
                <a:effectLst/>
                <a:uLnTx/>
                <a:uFillTx/>
                <a:ea typeface="ＭＳ Ｐゴシック" pitchFamily="-123" charset="-128"/>
              </a:rPr>
              <a:t>”</a:t>
            </a:r>
            <a:r>
              <a:rPr kumimoji="0" lang="sv-SE" sz="1600" b="0" i="0" u="none" strike="noStrike" kern="0" cap="none" spc="0" normalizeH="0" baseline="0" noProof="0" dirty="0" err="1">
                <a:ln>
                  <a:noFill/>
                </a:ln>
                <a:effectLst/>
                <a:uLnTx/>
                <a:uFillTx/>
                <a:ea typeface="ＭＳ Ｐゴシック" pitchFamily="-123" charset="-128"/>
              </a:rPr>
              <a:t>We</a:t>
            </a:r>
            <a:r>
              <a:rPr kumimoji="0" lang="sv-SE" sz="1600" b="0" i="0" u="none" strike="noStrike" kern="0" cap="none" spc="0" normalizeH="0" baseline="0" noProof="0" dirty="0">
                <a:ln>
                  <a:noFill/>
                </a:ln>
                <a:effectLst/>
                <a:uLnTx/>
                <a:uFillTx/>
                <a:ea typeface="ＭＳ Ｐゴシック" pitchFamily="-123" charset="-128"/>
              </a:rPr>
              <a:t> </a:t>
            </a:r>
            <a:r>
              <a:rPr kumimoji="0" lang="sv-SE" sz="1600" b="0" i="0" u="none" strike="noStrike" kern="0" cap="none" spc="0" normalizeH="0" baseline="0" noProof="0" dirty="0" err="1">
                <a:ln>
                  <a:noFill/>
                </a:ln>
                <a:effectLst/>
                <a:uLnTx/>
                <a:uFillTx/>
                <a:ea typeface="ＭＳ Ｐゴシック" pitchFamily="-123" charset="-128"/>
              </a:rPr>
              <a:t>are</a:t>
            </a:r>
            <a:r>
              <a:rPr kumimoji="0" lang="sv-SE" sz="1600" b="0" i="0" u="none" strike="noStrike" kern="0" cap="none" spc="0" normalizeH="0" baseline="0" noProof="0" dirty="0">
                <a:ln>
                  <a:noFill/>
                </a:ln>
                <a:effectLst/>
                <a:uLnTx/>
                <a:uFillTx/>
                <a:ea typeface="ＭＳ Ｐゴシック" pitchFamily="-123" charset="-128"/>
              </a:rPr>
              <a:t> </a:t>
            </a:r>
            <a:r>
              <a:rPr kumimoji="0" lang="sv-SE" sz="1600" b="0" i="0" u="none" strike="noStrike" kern="0" cap="none" spc="0" normalizeH="0" baseline="0" noProof="0" dirty="0" err="1">
                <a:ln>
                  <a:noFill/>
                </a:ln>
                <a:effectLst/>
                <a:uLnTx/>
                <a:uFillTx/>
                <a:ea typeface="ＭＳ Ｐゴシック" pitchFamily="-123" charset="-128"/>
              </a:rPr>
              <a:t>local</a:t>
            </a:r>
            <a:r>
              <a:rPr kumimoji="0" lang="sv-SE" sz="1600" b="0" i="0" u="none" strike="noStrike" kern="0" cap="none" spc="0" normalizeH="0" baseline="0" noProof="0" dirty="0">
                <a:ln>
                  <a:noFill/>
                </a:ln>
                <a:effectLst/>
                <a:uLnTx/>
                <a:uFillTx/>
                <a:ea typeface="ＭＳ Ｐゴシック" pitchFamily="-123" charset="-128"/>
              </a:rPr>
              <a:t>”</a:t>
            </a:r>
            <a:endParaRPr kumimoji="0" lang="en-US" sz="1600" b="0" i="0" u="none" strike="noStrike" kern="0" cap="none" spc="0" normalizeH="0" baseline="0" noProof="0" dirty="0" err="1">
              <a:ln>
                <a:noFill/>
              </a:ln>
              <a:effectLst/>
              <a:uLnTx/>
              <a:uFillTx/>
              <a:ea typeface="ＭＳ Ｐゴシック" pitchFamily="-123" charset="-128"/>
            </a:endParaRPr>
          </a:p>
        </p:txBody>
      </p:sp>
      <p:sp>
        <p:nvSpPr>
          <p:cNvPr id="111" name="textruta 110">
            <a:extLst>
              <a:ext uri="{FF2B5EF4-FFF2-40B4-BE49-F238E27FC236}">
                <a16:creationId xmlns:a16="http://schemas.microsoft.com/office/drawing/2014/main" id="{110DA41D-E93D-47A7-8CB8-D10722026F9F}"/>
              </a:ext>
            </a:extLst>
          </p:cNvPr>
          <p:cNvSpPr txBox="1"/>
          <p:nvPr/>
        </p:nvSpPr>
        <p:spPr>
          <a:xfrm>
            <a:off x="439895" y="3687238"/>
            <a:ext cx="3484800" cy="830997"/>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sv-SE" sz="1600" b="1" i="0" u="none" strike="noStrike" kern="0" cap="none" spc="0" normalizeH="0" baseline="0" noProof="0" dirty="0">
                <a:ln>
                  <a:noFill/>
                </a:ln>
                <a:solidFill>
                  <a:schemeClr val="accent6"/>
                </a:solidFill>
                <a:effectLst/>
                <a:uLnTx/>
                <a:uFillTx/>
                <a:ea typeface="ＭＳ Ｐゴシック" pitchFamily="-123" charset="-128"/>
              </a:rPr>
              <a:t>BENEFIT:</a:t>
            </a:r>
          </a:p>
          <a:p>
            <a:pPr marL="0" marR="0" lvl="0" indent="0" algn="ctr" defTabSz="457200" eaLnBrk="1" fontAlgn="base" latinLnBrk="0" hangingPunct="1">
              <a:lnSpc>
                <a:spcPct val="100000"/>
              </a:lnSpc>
              <a:spcBef>
                <a:spcPct val="0"/>
              </a:spcBef>
              <a:spcAft>
                <a:spcPct val="0"/>
              </a:spcAft>
              <a:buClrTx/>
              <a:buSzTx/>
              <a:buFontTx/>
              <a:buNone/>
              <a:tabLst/>
              <a:defRPr/>
            </a:pPr>
            <a:r>
              <a:rPr lang="sv-SE" sz="1600" kern="0" dirty="0">
                <a:ea typeface="ＭＳ Ｐゴシック" pitchFamily="-123" charset="-128"/>
              </a:rPr>
              <a:t>”</a:t>
            </a:r>
            <a:r>
              <a:rPr lang="sv-SE" sz="1600" kern="0" dirty="0" err="1">
                <a:ea typeface="ＭＳ Ｐゴシック" pitchFamily="-123" charset="-128"/>
              </a:rPr>
              <a:t>Response</a:t>
            </a:r>
            <a:r>
              <a:rPr lang="sv-SE" sz="1600" kern="0" dirty="0">
                <a:ea typeface="ＭＳ Ｐゴシック" pitchFamily="-123" charset="-128"/>
              </a:rPr>
              <a:t> on </a:t>
            </a:r>
            <a:r>
              <a:rPr lang="sv-SE" sz="1600" kern="0" dirty="0" err="1">
                <a:ea typeface="ＭＳ Ｐゴシック" pitchFamily="-123" charset="-128"/>
              </a:rPr>
              <a:t>your</a:t>
            </a:r>
            <a:r>
              <a:rPr lang="sv-SE" sz="1600" kern="0" dirty="0">
                <a:ea typeface="ＭＳ Ｐゴシック" pitchFamily="-123" charset="-128"/>
              </a:rPr>
              <a:t> </a:t>
            </a:r>
            <a:r>
              <a:rPr kumimoji="0" lang="sv-SE" sz="1600" b="0" i="0" u="none" strike="noStrike" kern="0" cap="none" spc="0" normalizeH="0" baseline="0" noProof="0" dirty="0" err="1">
                <a:ln>
                  <a:noFill/>
                </a:ln>
                <a:effectLst/>
                <a:uLnTx/>
                <a:uFillTx/>
                <a:ea typeface="ＭＳ Ｐゴシック" pitchFamily="-123" charset="-128"/>
              </a:rPr>
              <a:t>EQs</a:t>
            </a:r>
            <a:r>
              <a:rPr kumimoji="0" lang="sv-SE" sz="1600" b="0" i="0" u="none" strike="noStrike" kern="0" cap="none" spc="0" normalizeH="0" baseline="0" noProof="0" dirty="0">
                <a:ln>
                  <a:noFill/>
                </a:ln>
                <a:effectLst/>
                <a:uLnTx/>
                <a:uFillTx/>
                <a:ea typeface="ＭＳ Ｐゴシック" pitchFamily="-123" charset="-128"/>
              </a:rPr>
              <a:t> in </a:t>
            </a:r>
            <a:r>
              <a:rPr kumimoji="0" lang="sv-SE" sz="1600" b="0" i="0" u="none" strike="noStrike" kern="0" cap="none" spc="0" normalizeH="0" baseline="0" noProof="0" dirty="0" err="1">
                <a:ln>
                  <a:noFill/>
                </a:ln>
                <a:effectLst/>
                <a:uLnTx/>
                <a:uFillTx/>
                <a:ea typeface="ＭＳ Ｐゴシック" pitchFamily="-123" charset="-128"/>
              </a:rPr>
              <a:t>your</a:t>
            </a:r>
            <a:r>
              <a:rPr kumimoji="0" lang="sv-SE" sz="1600" b="0" i="0" u="none" strike="noStrike" kern="0" cap="none" spc="0" normalizeH="0" baseline="0" noProof="0" dirty="0">
                <a:ln>
                  <a:noFill/>
                </a:ln>
                <a:effectLst/>
                <a:uLnTx/>
                <a:uFillTx/>
                <a:ea typeface="ＭＳ Ｐゴシック" pitchFamily="-123" charset="-128"/>
              </a:rPr>
              <a:t> </a:t>
            </a:r>
            <a:r>
              <a:rPr lang="sv-SE" sz="1600" kern="0" dirty="0" err="1">
                <a:ea typeface="ＭＳ Ｐゴシック" pitchFamily="-123" charset="-128"/>
              </a:rPr>
              <a:t>language</a:t>
            </a:r>
            <a:r>
              <a:rPr lang="sv-SE" sz="1600" kern="0" dirty="0">
                <a:ea typeface="ＭＳ Ｐゴシック" pitchFamily="-123" charset="-128"/>
              </a:rPr>
              <a:t> </a:t>
            </a:r>
            <a:r>
              <a:rPr lang="sv-SE" sz="1600" kern="0" dirty="0" err="1">
                <a:ea typeface="ＭＳ Ｐゴシック" pitchFamily="-123" charset="-128"/>
              </a:rPr>
              <a:t>within</a:t>
            </a:r>
            <a:r>
              <a:rPr lang="sv-SE" sz="1600" kern="0" dirty="0">
                <a:ea typeface="ＭＳ Ｐゴシック" pitchFamily="-123" charset="-128"/>
              </a:rPr>
              <a:t> </a:t>
            </a:r>
            <a:r>
              <a:rPr kumimoji="0" lang="sv-SE" sz="1600" b="0" i="0" u="none" strike="noStrike" kern="0" cap="none" spc="0" normalizeH="0" baseline="0" noProof="0" dirty="0">
                <a:ln>
                  <a:noFill/>
                </a:ln>
                <a:effectLst/>
                <a:uLnTx/>
                <a:uFillTx/>
                <a:ea typeface="ＭＳ Ｐゴシック" pitchFamily="-123" charset="-128"/>
              </a:rPr>
              <a:t>24 h”</a:t>
            </a:r>
            <a:endParaRPr kumimoji="0" lang="en-US" sz="1600" b="0" i="0" u="none" strike="noStrike" kern="0" cap="none" spc="0" normalizeH="0" baseline="0" noProof="0" dirty="0" err="1">
              <a:ln>
                <a:noFill/>
              </a:ln>
              <a:effectLst/>
              <a:uLnTx/>
              <a:uFillTx/>
              <a:ea typeface="ＭＳ Ｐゴシック" pitchFamily="-123" charset="-128"/>
            </a:endParaRPr>
          </a:p>
        </p:txBody>
      </p:sp>
      <p:sp>
        <p:nvSpPr>
          <p:cNvPr id="128" name="textruta 127">
            <a:extLst>
              <a:ext uri="{FF2B5EF4-FFF2-40B4-BE49-F238E27FC236}">
                <a16:creationId xmlns:a16="http://schemas.microsoft.com/office/drawing/2014/main" id="{DFCA4B7F-E33F-40AD-8E0A-A32005C87AFA}"/>
              </a:ext>
            </a:extLst>
          </p:cNvPr>
          <p:cNvSpPr txBox="1"/>
          <p:nvPr/>
        </p:nvSpPr>
        <p:spPr>
          <a:xfrm>
            <a:off x="439894" y="2230960"/>
            <a:ext cx="3484800" cy="584775"/>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sv-SE" sz="1600" b="1" i="0" u="none" strike="noStrike" kern="0" cap="none" spc="0" normalizeH="0" baseline="0" noProof="0" dirty="0">
                <a:ln>
                  <a:noFill/>
                </a:ln>
                <a:solidFill>
                  <a:schemeClr val="accent6"/>
                </a:solidFill>
                <a:effectLst/>
                <a:uLnTx/>
                <a:uFillTx/>
                <a:ea typeface="ＭＳ Ｐゴシック" pitchFamily="-123" charset="-128"/>
              </a:rPr>
              <a:t>ADVANTAGE:</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sv-SE" sz="1600" b="0" i="0" u="none" strike="noStrike" kern="0" cap="none" spc="0" normalizeH="0" baseline="0" noProof="0" dirty="0">
                <a:ln>
                  <a:noFill/>
                </a:ln>
                <a:effectLst/>
                <a:uLnTx/>
                <a:uFillTx/>
                <a:ea typeface="ＭＳ Ｐゴシック" pitchFamily="-123" charset="-128"/>
              </a:rPr>
              <a:t>”</a:t>
            </a:r>
            <a:r>
              <a:rPr kumimoji="0" lang="sv-SE" sz="1600" b="0" i="0" u="none" strike="noStrike" kern="0" cap="none" spc="0" normalizeH="0" baseline="0" noProof="0" dirty="0" err="1">
                <a:ln>
                  <a:noFill/>
                </a:ln>
                <a:effectLst/>
                <a:uLnTx/>
                <a:uFillTx/>
                <a:ea typeface="ＭＳ Ｐゴシック" pitchFamily="-123" charset="-128"/>
              </a:rPr>
              <a:t>We</a:t>
            </a:r>
            <a:r>
              <a:rPr kumimoji="0" lang="sv-SE" sz="1600" b="0" i="0" u="none" strike="noStrike" kern="0" cap="none" spc="0" normalizeH="0" baseline="0" noProof="0" dirty="0">
                <a:ln>
                  <a:noFill/>
                </a:ln>
                <a:effectLst/>
                <a:uLnTx/>
                <a:uFillTx/>
                <a:ea typeface="ＭＳ Ｐゴシック" pitchFamily="-123" charset="-128"/>
              </a:rPr>
              <a:t> </a:t>
            </a:r>
            <a:r>
              <a:rPr kumimoji="0" lang="sv-SE" sz="1600" b="0" i="0" u="none" strike="noStrike" kern="0" cap="none" spc="0" normalizeH="0" baseline="0" noProof="0" dirty="0" err="1">
                <a:ln>
                  <a:noFill/>
                </a:ln>
                <a:effectLst/>
                <a:uLnTx/>
                <a:uFillTx/>
                <a:ea typeface="ＭＳ Ｐゴシック" pitchFamily="-123" charset="-128"/>
              </a:rPr>
              <a:t>speak</a:t>
            </a:r>
            <a:r>
              <a:rPr kumimoji="0" lang="sv-SE" sz="1600" b="0" i="0" u="none" strike="noStrike" kern="0" cap="none" spc="0" normalizeH="0" baseline="0" noProof="0" dirty="0">
                <a:ln>
                  <a:noFill/>
                </a:ln>
                <a:effectLst/>
                <a:uLnTx/>
                <a:uFillTx/>
                <a:ea typeface="ＭＳ Ｐゴシック" pitchFamily="-123" charset="-128"/>
              </a:rPr>
              <a:t> </a:t>
            </a:r>
            <a:r>
              <a:rPr kumimoji="0" lang="sv-SE" sz="1600" b="0" i="0" u="none" strike="noStrike" kern="0" cap="none" spc="0" normalizeH="0" baseline="0" noProof="0" dirty="0" err="1">
                <a:ln>
                  <a:noFill/>
                </a:ln>
                <a:effectLst/>
                <a:uLnTx/>
                <a:uFillTx/>
                <a:ea typeface="ＭＳ Ｐゴシック" pitchFamily="-123" charset="-128"/>
              </a:rPr>
              <a:t>your</a:t>
            </a:r>
            <a:r>
              <a:rPr kumimoji="0" lang="sv-SE" sz="1600" b="0" i="0" u="none" strike="noStrike" kern="0" cap="none" spc="0" normalizeH="0" baseline="0" noProof="0" dirty="0">
                <a:ln>
                  <a:noFill/>
                </a:ln>
                <a:effectLst/>
                <a:uLnTx/>
                <a:uFillTx/>
                <a:ea typeface="ＭＳ Ｐゴシック" pitchFamily="-123" charset="-128"/>
              </a:rPr>
              <a:t> </a:t>
            </a:r>
            <a:r>
              <a:rPr kumimoji="0" lang="sv-SE" sz="1600" b="0" i="0" u="none" strike="noStrike" kern="0" cap="none" spc="0" normalizeH="0" baseline="0" noProof="0" dirty="0" err="1">
                <a:ln>
                  <a:noFill/>
                </a:ln>
                <a:effectLst/>
                <a:uLnTx/>
                <a:uFillTx/>
                <a:ea typeface="ＭＳ Ｐゴシック" pitchFamily="-123" charset="-128"/>
              </a:rPr>
              <a:t>language</a:t>
            </a:r>
            <a:r>
              <a:rPr kumimoji="0" lang="sv-SE" sz="1600" b="0" i="0" u="none" strike="noStrike" kern="0" cap="none" spc="0" normalizeH="0" baseline="0" noProof="0" dirty="0">
                <a:ln>
                  <a:noFill/>
                </a:ln>
                <a:effectLst/>
                <a:uLnTx/>
                <a:uFillTx/>
                <a:ea typeface="ＭＳ Ｐゴシック" pitchFamily="-123" charset="-128"/>
              </a:rPr>
              <a:t>” </a:t>
            </a:r>
            <a:endParaRPr kumimoji="0" lang="en-US" sz="1600" b="0" i="0" u="none" strike="noStrike" kern="0" cap="none" spc="0" normalizeH="0" baseline="0" noProof="0" dirty="0" err="1">
              <a:ln>
                <a:noFill/>
              </a:ln>
              <a:effectLst/>
              <a:uLnTx/>
              <a:uFillTx/>
              <a:ea typeface="ＭＳ Ｐゴシック" pitchFamily="-123" charset="-128"/>
            </a:endParaRPr>
          </a:p>
        </p:txBody>
      </p:sp>
      <p:sp>
        <p:nvSpPr>
          <p:cNvPr id="62" name="textruta 87">
            <a:extLst>
              <a:ext uri="{FF2B5EF4-FFF2-40B4-BE49-F238E27FC236}">
                <a16:creationId xmlns:a16="http://schemas.microsoft.com/office/drawing/2014/main" id="{253B9E9C-66A0-402B-BCC6-866796367B2C}"/>
              </a:ext>
            </a:extLst>
          </p:cNvPr>
          <p:cNvSpPr txBox="1"/>
          <p:nvPr/>
        </p:nvSpPr>
        <p:spPr>
          <a:xfrm>
            <a:off x="4542757" y="829131"/>
            <a:ext cx="3731114" cy="584775"/>
          </a:xfrm>
          <a:prstGeom prst="rect">
            <a:avLst/>
          </a:prstGeom>
          <a:noFill/>
        </p:spPr>
        <p:txBody>
          <a:bodyPr wrap="square" rtlCol="0">
            <a:spAutoFit/>
          </a:bodyPr>
          <a:lstStyle/>
          <a:p>
            <a:pPr algn="ctr" defTabSz="457200" fontAlgn="base">
              <a:spcBef>
                <a:spcPct val="0"/>
              </a:spcBef>
              <a:spcAft>
                <a:spcPct val="0"/>
              </a:spcAft>
              <a:defRPr/>
            </a:pPr>
            <a:r>
              <a:rPr lang="sv-SE" sz="1600" b="1" kern="0" dirty="0">
                <a:solidFill>
                  <a:schemeClr val="accent6"/>
                </a:solidFill>
                <a:ea typeface="ＭＳ Ｐゴシック" pitchFamily="-123" charset="-128"/>
              </a:rPr>
              <a:t>FEATURE:</a:t>
            </a:r>
          </a:p>
          <a:p>
            <a:pPr marL="0" marR="0" lvl="0" indent="0" algn="ctr" defTabSz="457200" eaLnBrk="1" fontAlgn="base" latinLnBrk="0" hangingPunct="1">
              <a:lnSpc>
                <a:spcPct val="100000"/>
              </a:lnSpc>
              <a:spcBef>
                <a:spcPct val="0"/>
              </a:spcBef>
              <a:spcAft>
                <a:spcPct val="0"/>
              </a:spcAft>
              <a:buClrTx/>
              <a:buSzTx/>
              <a:buFontTx/>
              <a:buNone/>
              <a:tabLst/>
              <a:defRPr/>
            </a:pPr>
            <a:r>
              <a:rPr lang="sv-SE" sz="1600" kern="0" dirty="0">
                <a:ea typeface="ＭＳ Ｐゴシック" pitchFamily="-123" charset="-128"/>
              </a:rPr>
              <a:t>”</a:t>
            </a:r>
            <a:r>
              <a:rPr lang="sv-SE" sz="1600" kern="0" dirty="0" err="1">
                <a:ea typeface="ＭＳ Ｐゴシック" pitchFamily="-123" charset="-128"/>
              </a:rPr>
              <a:t>We</a:t>
            </a:r>
            <a:r>
              <a:rPr lang="sv-SE" sz="1600" kern="0" dirty="0">
                <a:ea typeface="ＭＳ Ｐゴシック" pitchFamily="-123" charset="-128"/>
              </a:rPr>
              <a:t> </a:t>
            </a:r>
            <a:r>
              <a:rPr lang="sv-SE" sz="1600" kern="0" dirty="0" err="1">
                <a:ea typeface="ＭＳ Ｐゴシック" pitchFamily="-123" charset="-128"/>
              </a:rPr>
              <a:t>have</a:t>
            </a:r>
            <a:r>
              <a:rPr lang="sv-SE" sz="1600" kern="0" dirty="0">
                <a:ea typeface="ＭＳ Ｐゴシック" pitchFamily="-123" charset="-128"/>
              </a:rPr>
              <a:t> a </a:t>
            </a:r>
            <a:r>
              <a:rPr lang="sv-SE" sz="1600" kern="0" dirty="0" err="1">
                <a:ea typeface="ＭＳ Ｐゴシック" pitchFamily="-123" charset="-128"/>
              </a:rPr>
              <a:t>Factory</a:t>
            </a:r>
            <a:r>
              <a:rPr lang="sv-SE" sz="1600" kern="0" dirty="0">
                <a:ea typeface="ＭＳ Ｐゴシック" pitchFamily="-123" charset="-128"/>
              </a:rPr>
              <a:t> </a:t>
            </a:r>
            <a:r>
              <a:rPr lang="sv-SE" sz="1600" kern="0" dirty="0" err="1">
                <a:ea typeface="ＭＳ Ｐゴシック" pitchFamily="-123" charset="-128"/>
              </a:rPr>
              <a:t>Managment</a:t>
            </a:r>
            <a:r>
              <a:rPr lang="sv-SE" sz="1600" kern="0" dirty="0">
                <a:ea typeface="ＭＳ Ｐゴシック" pitchFamily="-123" charset="-128"/>
              </a:rPr>
              <a:t> team”</a:t>
            </a:r>
            <a:endParaRPr kumimoji="0" lang="en-US" sz="1600" b="0" i="0" u="none" strike="noStrike" kern="0" cap="none" spc="0" normalizeH="0" baseline="0" noProof="0" dirty="0" err="1">
              <a:ln>
                <a:noFill/>
              </a:ln>
              <a:effectLst/>
              <a:uLnTx/>
              <a:uFillTx/>
              <a:ea typeface="ＭＳ Ｐゴシック" pitchFamily="-123" charset="-128"/>
            </a:endParaRPr>
          </a:p>
        </p:txBody>
      </p:sp>
      <p:sp>
        <p:nvSpPr>
          <p:cNvPr id="135" name="textruta 110">
            <a:extLst>
              <a:ext uri="{FF2B5EF4-FFF2-40B4-BE49-F238E27FC236}">
                <a16:creationId xmlns:a16="http://schemas.microsoft.com/office/drawing/2014/main" id="{110DA41D-E93D-47A7-8CB8-D10722026F9F}"/>
              </a:ext>
            </a:extLst>
          </p:cNvPr>
          <p:cNvSpPr txBox="1"/>
          <p:nvPr/>
        </p:nvSpPr>
        <p:spPr>
          <a:xfrm>
            <a:off x="4665914" y="3687238"/>
            <a:ext cx="3484800" cy="584775"/>
          </a:xfrm>
          <a:prstGeom prst="rect">
            <a:avLst/>
          </a:prstGeom>
          <a:noFill/>
        </p:spPr>
        <p:txBody>
          <a:bodyPr wrap="square" rtlCol="0">
            <a:spAutoFit/>
          </a:bodyPr>
          <a:lstStyle/>
          <a:p>
            <a:pPr algn="ctr" defTabSz="457200" fontAlgn="base">
              <a:spcBef>
                <a:spcPct val="0"/>
              </a:spcBef>
              <a:spcAft>
                <a:spcPct val="0"/>
              </a:spcAft>
              <a:defRPr/>
            </a:pPr>
            <a:r>
              <a:rPr lang="sv-SE" sz="1600" b="1" kern="0" dirty="0">
                <a:solidFill>
                  <a:schemeClr val="accent6"/>
                </a:solidFill>
                <a:ea typeface="ＭＳ Ｐゴシック" pitchFamily="-123" charset="-128"/>
              </a:rPr>
              <a:t>BENEFIT:</a:t>
            </a:r>
          </a:p>
          <a:p>
            <a:pPr marL="0" marR="0" lvl="0" indent="0" algn="ctr" defTabSz="457200" eaLnBrk="1" fontAlgn="base" latinLnBrk="0" hangingPunct="1">
              <a:lnSpc>
                <a:spcPct val="100000"/>
              </a:lnSpc>
              <a:spcBef>
                <a:spcPct val="0"/>
              </a:spcBef>
              <a:spcAft>
                <a:spcPct val="0"/>
              </a:spcAft>
              <a:buClrTx/>
              <a:buSzTx/>
              <a:buFontTx/>
              <a:buNone/>
              <a:tabLst/>
              <a:defRPr/>
            </a:pPr>
            <a:r>
              <a:rPr lang="sv-SE" sz="1600" kern="0" dirty="0">
                <a:ea typeface="ＭＳ Ｐゴシック" pitchFamily="-123" charset="-128"/>
              </a:rPr>
              <a:t>”</a:t>
            </a:r>
            <a:r>
              <a:rPr lang="sv-SE" sz="1600" kern="0" dirty="0" err="1">
                <a:ea typeface="ＭＳ Ｐゴシック" pitchFamily="-123" charset="-128"/>
              </a:rPr>
              <a:t>You</a:t>
            </a:r>
            <a:r>
              <a:rPr lang="sv-SE" sz="1600" kern="0" dirty="0">
                <a:ea typeface="ＭＳ Ｐゴシック" pitchFamily="-123" charset="-128"/>
              </a:rPr>
              <a:t> </a:t>
            </a:r>
            <a:r>
              <a:rPr lang="sv-SE" sz="1600" kern="0" dirty="0" err="1">
                <a:ea typeface="ＭＳ Ｐゴシック" pitchFamily="-123" charset="-128"/>
              </a:rPr>
              <a:t>will</a:t>
            </a:r>
            <a:r>
              <a:rPr lang="sv-SE" sz="1600" kern="0" dirty="0">
                <a:ea typeface="ＭＳ Ｐゴシック" pitchFamily="-123" charset="-128"/>
              </a:rPr>
              <a:t> get a OTD </a:t>
            </a:r>
            <a:r>
              <a:rPr lang="sv-SE" sz="1600" kern="0" dirty="0" err="1">
                <a:ea typeface="ＭＳ Ｐゴシック" pitchFamily="-123" charset="-128"/>
              </a:rPr>
              <a:t>of</a:t>
            </a:r>
            <a:r>
              <a:rPr lang="sv-SE" sz="1600" kern="0" dirty="0">
                <a:ea typeface="ＭＳ Ｐゴシック" pitchFamily="-123" charset="-128"/>
              </a:rPr>
              <a:t> 97%” </a:t>
            </a:r>
            <a:endParaRPr kumimoji="0" lang="en-US" sz="1600" b="0" i="0" u="none" strike="noStrike" kern="0" cap="none" spc="0" normalizeH="0" baseline="0" noProof="0" dirty="0" err="1">
              <a:ln>
                <a:noFill/>
              </a:ln>
              <a:effectLst/>
              <a:uLnTx/>
              <a:uFillTx/>
              <a:ea typeface="ＭＳ Ｐゴシック" pitchFamily="-123" charset="-128"/>
            </a:endParaRPr>
          </a:p>
        </p:txBody>
      </p:sp>
      <p:sp>
        <p:nvSpPr>
          <p:cNvPr id="152" name="textruta 127">
            <a:extLst>
              <a:ext uri="{FF2B5EF4-FFF2-40B4-BE49-F238E27FC236}">
                <a16:creationId xmlns:a16="http://schemas.microsoft.com/office/drawing/2014/main" id="{DFCA4B7F-E33F-40AD-8E0A-A32005C87AFA}"/>
              </a:ext>
            </a:extLst>
          </p:cNvPr>
          <p:cNvSpPr txBox="1"/>
          <p:nvPr/>
        </p:nvSpPr>
        <p:spPr>
          <a:xfrm>
            <a:off x="4665914" y="2230960"/>
            <a:ext cx="3484800" cy="584775"/>
          </a:xfrm>
          <a:prstGeom prst="rect">
            <a:avLst/>
          </a:prstGeom>
          <a:noFill/>
        </p:spPr>
        <p:txBody>
          <a:bodyPr wrap="square" rtlCol="0">
            <a:spAutoFit/>
          </a:bodyPr>
          <a:lstStyle/>
          <a:p>
            <a:pPr algn="ctr" defTabSz="457200" fontAlgn="base">
              <a:spcBef>
                <a:spcPct val="0"/>
              </a:spcBef>
              <a:spcAft>
                <a:spcPct val="0"/>
              </a:spcAft>
              <a:defRPr/>
            </a:pPr>
            <a:r>
              <a:rPr lang="sv-SE" sz="1600" b="1" kern="0" dirty="0">
                <a:solidFill>
                  <a:schemeClr val="accent6"/>
                </a:solidFill>
                <a:ea typeface="ＭＳ Ｐゴシック" pitchFamily="-123" charset="-128"/>
              </a:rPr>
              <a:t>ADVANTAGE:</a:t>
            </a:r>
          </a:p>
          <a:p>
            <a:pPr marL="0" marR="0" lvl="0" indent="0" algn="ctr" defTabSz="457200" eaLnBrk="1" fontAlgn="base" latinLnBrk="0" hangingPunct="1">
              <a:lnSpc>
                <a:spcPct val="100000"/>
              </a:lnSpc>
              <a:spcBef>
                <a:spcPct val="0"/>
              </a:spcBef>
              <a:spcAft>
                <a:spcPct val="0"/>
              </a:spcAft>
              <a:buClrTx/>
              <a:buSzTx/>
              <a:buFontTx/>
              <a:buNone/>
              <a:tabLst/>
              <a:defRPr/>
            </a:pPr>
            <a:r>
              <a:rPr lang="sv-SE" sz="1600" kern="0" dirty="0">
                <a:ea typeface="ＭＳ Ｐゴシック" pitchFamily="-123" charset="-128"/>
              </a:rPr>
              <a:t>”</a:t>
            </a:r>
            <a:r>
              <a:rPr lang="sv-SE" sz="1600" kern="0" dirty="0" err="1">
                <a:ea typeface="ＭＳ Ｐゴシック" pitchFamily="-123" charset="-128"/>
              </a:rPr>
              <a:t>We</a:t>
            </a:r>
            <a:r>
              <a:rPr lang="sv-SE" sz="1600" kern="0" dirty="0">
                <a:ea typeface="ＭＳ Ｐゴシック" pitchFamily="-123" charset="-128"/>
              </a:rPr>
              <a:t> </a:t>
            </a:r>
            <a:r>
              <a:rPr lang="sv-SE" sz="1600" kern="0" dirty="0" err="1">
                <a:ea typeface="ＭＳ Ｐゴシック" pitchFamily="-123" charset="-128"/>
              </a:rPr>
              <a:t>have</a:t>
            </a:r>
            <a:r>
              <a:rPr lang="sv-SE" sz="1600" kern="0" dirty="0">
                <a:ea typeface="ＭＳ Ｐゴシック" pitchFamily="-123" charset="-128"/>
              </a:rPr>
              <a:t> </a:t>
            </a:r>
            <a:r>
              <a:rPr lang="sv-SE" sz="1600" kern="0" dirty="0" err="1">
                <a:ea typeface="ＭＳ Ｐゴシック" pitchFamily="-123" charset="-128"/>
              </a:rPr>
              <a:t>priority</a:t>
            </a:r>
            <a:r>
              <a:rPr lang="sv-SE" sz="1600" kern="0" dirty="0">
                <a:ea typeface="ＭＳ Ｐゴシック" pitchFamily="-123" charset="-128"/>
              </a:rPr>
              <a:t> in </a:t>
            </a:r>
            <a:r>
              <a:rPr lang="sv-SE" sz="1600" kern="0" dirty="0" err="1">
                <a:ea typeface="ＭＳ Ｐゴシック" pitchFamily="-123" charset="-128"/>
              </a:rPr>
              <a:t>factories</a:t>
            </a:r>
            <a:r>
              <a:rPr lang="sv-SE" sz="1600" kern="0" dirty="0">
                <a:ea typeface="ＭＳ Ｐゴシック" pitchFamily="-123" charset="-128"/>
              </a:rPr>
              <a:t>”</a:t>
            </a:r>
            <a:endParaRPr kumimoji="0" lang="en-US" sz="1600" b="0" i="0" u="none" strike="noStrike" kern="0" cap="none" spc="0" normalizeH="0" baseline="0" noProof="0" dirty="0" err="1">
              <a:ln>
                <a:noFill/>
              </a:ln>
              <a:effectLst/>
              <a:uLnTx/>
              <a:uFillTx/>
              <a:ea typeface="ＭＳ Ｐゴシック" pitchFamily="-123" charset="-128"/>
            </a:endParaRPr>
          </a:p>
        </p:txBody>
      </p:sp>
      <p:sp>
        <p:nvSpPr>
          <p:cNvPr id="155" name="Content Placeholder 3"/>
          <p:cNvSpPr txBox="1">
            <a:spLocks/>
          </p:cNvSpPr>
          <p:nvPr/>
        </p:nvSpPr>
        <p:spPr>
          <a:xfrm>
            <a:off x="5620430" y="4811688"/>
            <a:ext cx="4726511" cy="1221037"/>
          </a:xfrm>
          <a:prstGeom prst="rect">
            <a:avLst/>
          </a:prstGeom>
        </p:spPr>
        <p:txBody>
          <a:bodyPr vert="horz" lIns="91440" tIns="45720" rIns="91440" bIns="45720" rtlCol="0" anchor="ctr">
            <a:normAutofit/>
          </a:bodyPr>
          <a:lstStyle>
            <a:lvl1pPr marL="342892" indent="-342892" algn="l" defTabSz="685783" rtl="0" eaLnBrk="1" latinLnBrk="0" hangingPunct="1">
              <a:lnSpc>
                <a:spcPct val="120000"/>
              </a:lnSpc>
              <a:spcBef>
                <a:spcPts val="0"/>
              </a:spcBef>
              <a:spcAft>
                <a:spcPts val="900"/>
              </a:spcAft>
              <a:buFontTx/>
              <a:buBlip>
                <a:blip r:embed="rId3"/>
              </a:buBlip>
              <a:defRPr sz="2400" b="1" kern="1200">
                <a:solidFill>
                  <a:schemeClr val="tx1"/>
                </a:solidFill>
                <a:latin typeface="+mn-lt"/>
                <a:ea typeface="+mn-ea"/>
                <a:cs typeface="+mn-cs"/>
              </a:defRPr>
            </a:lvl1pPr>
            <a:lvl2pPr marL="477888" marR="0" indent="-342892" algn="l" defTabSz="685783" rtl="0" eaLnBrk="1" fontAlgn="auto" latinLnBrk="0" hangingPunct="1">
              <a:lnSpc>
                <a:spcPct val="120000"/>
              </a:lnSpc>
              <a:spcBef>
                <a:spcPts val="0"/>
              </a:spcBef>
              <a:spcAft>
                <a:spcPts val="750"/>
              </a:spcAft>
              <a:buClrTx/>
              <a:buSzTx/>
              <a:buFontTx/>
              <a:buBlip>
                <a:blip r:embed="rId3"/>
              </a:buBlip>
              <a:tabLst/>
              <a:defRPr sz="2400" b="1" kern="1200">
                <a:solidFill>
                  <a:schemeClr val="tx1"/>
                </a:solidFill>
                <a:latin typeface="+mn-lt"/>
                <a:ea typeface="+mn-ea"/>
                <a:cs typeface="+mn-cs"/>
              </a:defRPr>
            </a:lvl2pPr>
            <a:lvl3pPr marL="527162" indent="-257168" algn="l" defTabSz="685783" rtl="0" eaLnBrk="1" latinLnBrk="0" hangingPunct="1">
              <a:lnSpc>
                <a:spcPct val="120000"/>
              </a:lnSpc>
              <a:spcBef>
                <a:spcPts val="0"/>
              </a:spcBef>
              <a:spcAft>
                <a:spcPts val="600"/>
              </a:spcAft>
              <a:buFontTx/>
              <a:buBlip>
                <a:blip r:embed="rId3"/>
              </a:buBlip>
              <a:defRPr sz="2000" b="1" kern="1200">
                <a:solidFill>
                  <a:schemeClr val="tx1"/>
                </a:solidFill>
                <a:latin typeface="+mn-lt"/>
                <a:ea typeface="+mn-ea"/>
                <a:cs typeface="+mn-cs"/>
              </a:defRPr>
            </a:lvl3pPr>
            <a:lvl4pPr marL="662159" indent="-257168" algn="l" defTabSz="685783" rtl="0" eaLnBrk="1" latinLnBrk="0" hangingPunct="1">
              <a:lnSpc>
                <a:spcPct val="120000"/>
              </a:lnSpc>
              <a:spcBef>
                <a:spcPts val="0"/>
              </a:spcBef>
              <a:spcAft>
                <a:spcPts val="525"/>
              </a:spcAft>
              <a:buFont typeface="Arial" panose="020B0604020202020204" pitchFamily="34" charset="0"/>
              <a:buChar char="•"/>
              <a:defRPr sz="1500" b="1" kern="1200">
                <a:solidFill>
                  <a:schemeClr val="tx1"/>
                </a:solidFill>
                <a:latin typeface="+mn-lt"/>
                <a:ea typeface="+mn-ea"/>
                <a:cs typeface="+mn-cs"/>
              </a:defRPr>
            </a:lvl4pPr>
            <a:lvl5pPr marL="797155" indent="-257168" algn="l" defTabSz="685783" rtl="0" eaLnBrk="1" latinLnBrk="0" hangingPunct="1">
              <a:lnSpc>
                <a:spcPct val="12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5pPr>
            <a:lvl6pPr marL="932152"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6pPr>
            <a:lvl7pPr marL="1067148"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7pPr>
            <a:lvl8pPr marL="1202145"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8pPr>
            <a:lvl9pPr marL="1337141"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9pPr>
          </a:lstStyle>
          <a:p>
            <a:pPr marL="0" indent="0" algn="ctr">
              <a:lnSpc>
                <a:spcPct val="100000"/>
              </a:lnSpc>
              <a:buFontTx/>
              <a:buNone/>
            </a:pPr>
            <a:endParaRPr lang="sv-SE" sz="1200" b="0" dirty="0">
              <a:solidFill>
                <a:schemeClr val="bg1"/>
              </a:solidFill>
            </a:endParaRPr>
          </a:p>
        </p:txBody>
      </p:sp>
      <p:sp>
        <p:nvSpPr>
          <p:cNvPr id="3" name="Arrow: Down 2">
            <a:extLst>
              <a:ext uri="{FF2B5EF4-FFF2-40B4-BE49-F238E27FC236}">
                <a16:creationId xmlns:a16="http://schemas.microsoft.com/office/drawing/2014/main" id="{1AFD3A3A-66A6-4015-99F1-016A84C2FAF0}"/>
              </a:ext>
            </a:extLst>
          </p:cNvPr>
          <p:cNvSpPr/>
          <p:nvPr/>
        </p:nvSpPr>
        <p:spPr>
          <a:xfrm>
            <a:off x="1943100" y="1531890"/>
            <a:ext cx="487680" cy="58477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8" name="Arrow: Down 67">
            <a:extLst>
              <a:ext uri="{FF2B5EF4-FFF2-40B4-BE49-F238E27FC236}">
                <a16:creationId xmlns:a16="http://schemas.microsoft.com/office/drawing/2014/main" id="{360B6EAC-46B8-4AD4-BC70-2677F153864A}"/>
              </a:ext>
            </a:extLst>
          </p:cNvPr>
          <p:cNvSpPr/>
          <p:nvPr/>
        </p:nvSpPr>
        <p:spPr>
          <a:xfrm>
            <a:off x="1943100" y="2988169"/>
            <a:ext cx="487680" cy="58477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9" name="Arrow: Down 68">
            <a:extLst>
              <a:ext uri="{FF2B5EF4-FFF2-40B4-BE49-F238E27FC236}">
                <a16:creationId xmlns:a16="http://schemas.microsoft.com/office/drawing/2014/main" id="{C030C9B5-06CA-4998-943C-F660B16309AB}"/>
              </a:ext>
            </a:extLst>
          </p:cNvPr>
          <p:cNvSpPr/>
          <p:nvPr/>
        </p:nvSpPr>
        <p:spPr>
          <a:xfrm>
            <a:off x="6164474" y="1531890"/>
            <a:ext cx="487680" cy="58477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0" name="Arrow: Down 69">
            <a:extLst>
              <a:ext uri="{FF2B5EF4-FFF2-40B4-BE49-F238E27FC236}">
                <a16:creationId xmlns:a16="http://schemas.microsoft.com/office/drawing/2014/main" id="{4708C489-3BCE-402F-9AE3-1269B3E120EE}"/>
              </a:ext>
            </a:extLst>
          </p:cNvPr>
          <p:cNvSpPr/>
          <p:nvPr/>
        </p:nvSpPr>
        <p:spPr>
          <a:xfrm>
            <a:off x="6164474" y="2988169"/>
            <a:ext cx="487680" cy="58477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5" name="Speech Bubble: Oval 4">
            <a:extLst>
              <a:ext uri="{FF2B5EF4-FFF2-40B4-BE49-F238E27FC236}">
                <a16:creationId xmlns:a16="http://schemas.microsoft.com/office/drawing/2014/main" id="{F40E9A7D-1585-480B-ABF2-392EFEB3E0BA}"/>
              </a:ext>
            </a:extLst>
          </p:cNvPr>
          <p:cNvSpPr/>
          <p:nvPr/>
        </p:nvSpPr>
        <p:spPr>
          <a:xfrm>
            <a:off x="2819400" y="1481563"/>
            <a:ext cx="897467" cy="321842"/>
          </a:xfrm>
          <a:prstGeom prst="wedgeEllipseCallout">
            <a:avLst>
              <a:gd name="adj1" fmla="val -51022"/>
              <a:gd name="adj2" fmla="val -1006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FACT</a:t>
            </a:r>
            <a:endParaRPr lang="en-SE" sz="1200" b="1" dirty="0"/>
          </a:p>
        </p:txBody>
      </p:sp>
      <p:sp>
        <p:nvSpPr>
          <p:cNvPr id="73" name="Speech Bubble: Oval 72">
            <a:extLst>
              <a:ext uri="{FF2B5EF4-FFF2-40B4-BE49-F238E27FC236}">
                <a16:creationId xmlns:a16="http://schemas.microsoft.com/office/drawing/2014/main" id="{ECB9E66F-A53C-4320-A5C9-60352F7C83B4}"/>
              </a:ext>
            </a:extLst>
          </p:cNvPr>
          <p:cNvSpPr/>
          <p:nvPr/>
        </p:nvSpPr>
        <p:spPr>
          <a:xfrm>
            <a:off x="2979527" y="2988169"/>
            <a:ext cx="1321540" cy="321842"/>
          </a:xfrm>
          <a:prstGeom prst="wedgeEllipseCallout">
            <a:avLst>
              <a:gd name="adj1" fmla="val -51022"/>
              <a:gd name="adj2" fmla="val -1006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WHAT’S GOOD</a:t>
            </a:r>
            <a:endParaRPr lang="en-SE" sz="1200" b="1" dirty="0"/>
          </a:p>
        </p:txBody>
      </p:sp>
      <p:sp>
        <p:nvSpPr>
          <p:cNvPr id="74" name="Speech Bubble: Oval 73">
            <a:extLst>
              <a:ext uri="{FF2B5EF4-FFF2-40B4-BE49-F238E27FC236}">
                <a16:creationId xmlns:a16="http://schemas.microsoft.com/office/drawing/2014/main" id="{9B95549A-95EC-46A3-B057-C58080113F25}"/>
              </a:ext>
            </a:extLst>
          </p:cNvPr>
          <p:cNvSpPr/>
          <p:nvPr/>
        </p:nvSpPr>
        <p:spPr>
          <a:xfrm>
            <a:off x="3263924" y="4527255"/>
            <a:ext cx="1321540" cy="321842"/>
          </a:xfrm>
          <a:prstGeom prst="wedgeEllipseCallout">
            <a:avLst>
              <a:gd name="adj1" fmla="val -51022"/>
              <a:gd name="adj2" fmla="val -10060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WHY</a:t>
            </a:r>
            <a:endParaRPr lang="en-SE" sz="1200" b="1" dirty="0"/>
          </a:p>
        </p:txBody>
      </p:sp>
      <p:sp>
        <p:nvSpPr>
          <p:cNvPr id="6" name="Title 5">
            <a:extLst>
              <a:ext uri="{FF2B5EF4-FFF2-40B4-BE49-F238E27FC236}">
                <a16:creationId xmlns:a16="http://schemas.microsoft.com/office/drawing/2014/main" id="{DC7F7C5E-9E72-4DFD-8861-0A9EC81F05D2}"/>
              </a:ext>
            </a:extLst>
          </p:cNvPr>
          <p:cNvSpPr>
            <a:spLocks noGrp="1"/>
          </p:cNvSpPr>
          <p:nvPr>
            <p:ph type="title"/>
          </p:nvPr>
        </p:nvSpPr>
        <p:spPr>
          <a:xfrm>
            <a:off x="450000" y="258528"/>
            <a:ext cx="8244000" cy="621000"/>
          </a:xfrm>
        </p:spPr>
        <p:txBody>
          <a:bodyPr>
            <a:noAutofit/>
          </a:bodyPr>
          <a:lstStyle/>
          <a:p>
            <a:r>
              <a:rPr lang="en-GB" sz="1800" dirty="0">
                <a:solidFill>
                  <a:schemeClr val="tx1"/>
                </a:solidFill>
              </a:rPr>
              <a:t>What are the difference between features, advantages, and benefits?</a:t>
            </a:r>
            <a:endParaRPr lang="en-SE" sz="1800" dirty="0">
              <a:solidFill>
                <a:schemeClr val="tx1"/>
              </a:solidFill>
            </a:endParaRPr>
          </a:p>
        </p:txBody>
      </p:sp>
      <p:sp>
        <p:nvSpPr>
          <p:cNvPr id="78" name="Rectangle 77">
            <a:extLst>
              <a:ext uri="{FF2B5EF4-FFF2-40B4-BE49-F238E27FC236}">
                <a16:creationId xmlns:a16="http://schemas.microsoft.com/office/drawing/2014/main" id="{AA2BC281-C6F1-4115-907A-B74AA25F310F}"/>
              </a:ext>
            </a:extLst>
          </p:cNvPr>
          <p:cNvSpPr/>
          <p:nvPr/>
        </p:nvSpPr>
        <p:spPr>
          <a:xfrm>
            <a:off x="420757" y="294403"/>
            <a:ext cx="8243999" cy="188751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u="sng" dirty="0">
                <a:solidFill>
                  <a:schemeClr val="bg1"/>
                </a:solidFill>
              </a:rPr>
              <a:t>BENEFIT CHECKLIST: </a:t>
            </a:r>
          </a:p>
          <a:p>
            <a:pPr algn="ctr">
              <a:lnSpc>
                <a:spcPct val="100000"/>
              </a:lnSpc>
              <a:spcAft>
                <a:spcPts val="0"/>
              </a:spcAft>
              <a:buFont typeface="Wingdings" panose="05000000000000000000" pitchFamily="2" charset="2"/>
              <a:buChar char="ü"/>
            </a:pPr>
            <a:r>
              <a:rPr lang="sv-SE" sz="2000" dirty="0">
                <a:solidFill>
                  <a:schemeClr val="bg1"/>
                </a:solidFill>
              </a:rPr>
              <a:t> Is it specific? </a:t>
            </a:r>
          </a:p>
          <a:p>
            <a:pPr algn="ctr">
              <a:lnSpc>
                <a:spcPct val="100000"/>
              </a:lnSpc>
              <a:spcAft>
                <a:spcPts val="0"/>
              </a:spcAft>
              <a:buFont typeface="Wingdings" panose="05000000000000000000" pitchFamily="2" charset="2"/>
              <a:buChar char="ü"/>
            </a:pPr>
            <a:r>
              <a:rPr lang="sv-SE" sz="2000" dirty="0">
                <a:solidFill>
                  <a:schemeClr val="bg1"/>
                </a:solidFill>
              </a:rPr>
              <a:t> Does it show why it’s important </a:t>
            </a:r>
            <a:br>
              <a:rPr lang="sv-SE" sz="2000" dirty="0">
                <a:solidFill>
                  <a:schemeClr val="bg1"/>
                </a:solidFill>
              </a:rPr>
            </a:br>
            <a:r>
              <a:rPr lang="sv-SE" sz="2000" dirty="0">
                <a:solidFill>
                  <a:schemeClr val="bg1"/>
                </a:solidFill>
              </a:rPr>
              <a:t>for </a:t>
            </a:r>
            <a:r>
              <a:rPr lang="sv-SE" sz="2000" i="1" dirty="0">
                <a:solidFill>
                  <a:schemeClr val="bg1"/>
                </a:solidFill>
              </a:rPr>
              <a:t>this</a:t>
            </a:r>
            <a:r>
              <a:rPr lang="sv-SE" sz="2000" dirty="0">
                <a:solidFill>
                  <a:schemeClr val="bg1"/>
                </a:solidFill>
              </a:rPr>
              <a:t> customer? </a:t>
            </a:r>
          </a:p>
          <a:p>
            <a:pPr algn="ctr">
              <a:lnSpc>
                <a:spcPct val="100000"/>
              </a:lnSpc>
              <a:spcAft>
                <a:spcPts val="0"/>
              </a:spcAft>
              <a:buFont typeface="Wingdings" panose="05000000000000000000" pitchFamily="2" charset="2"/>
              <a:buChar char="ü"/>
            </a:pPr>
            <a:r>
              <a:rPr lang="sv-SE" sz="2000" dirty="0">
                <a:solidFill>
                  <a:schemeClr val="bg1"/>
                </a:solidFill>
              </a:rPr>
              <a:t> ”We” =&gt; ”you”/”I”</a:t>
            </a:r>
          </a:p>
        </p:txBody>
      </p:sp>
      <p:sp>
        <p:nvSpPr>
          <p:cNvPr id="79" name="Rectangle 78">
            <a:extLst>
              <a:ext uri="{FF2B5EF4-FFF2-40B4-BE49-F238E27FC236}">
                <a16:creationId xmlns:a16="http://schemas.microsoft.com/office/drawing/2014/main" id="{964274C8-45A7-421B-8802-FB1126FB59A5}"/>
              </a:ext>
            </a:extLst>
          </p:cNvPr>
          <p:cNvSpPr/>
          <p:nvPr/>
        </p:nvSpPr>
        <p:spPr>
          <a:xfrm>
            <a:off x="419711" y="258528"/>
            <a:ext cx="8243999" cy="3383815"/>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solidFill>
                  <a:schemeClr val="bg1"/>
                </a:solidFill>
              </a:rPr>
              <a:t>Why do we want to use benefits? </a:t>
            </a:r>
            <a:endParaRPr lang="sv-SE" sz="3200" dirty="0">
              <a:solidFill>
                <a:schemeClr val="bg1"/>
              </a:solidFill>
            </a:endParaRPr>
          </a:p>
        </p:txBody>
      </p:sp>
    </p:spTree>
    <p:extLst>
      <p:ext uri="{BB962C8B-B14F-4D97-AF65-F5344CB8AC3E}">
        <p14:creationId xmlns:p14="http://schemas.microsoft.com/office/powerpoint/2010/main" val="289460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up)">
                                      <p:cBhvr>
                                        <p:cTn id="7" dur="500"/>
                                        <p:tgtEl>
                                          <p:spTgt spid="88"/>
                                        </p:tgtEl>
                                      </p:cBhvr>
                                    </p:animEffect>
                                  </p:childTnLst>
                                </p:cTn>
                              </p:par>
                            </p:childTnLst>
                          </p:cTn>
                        </p:par>
                        <p:par>
                          <p:cTn id="8" fill="hold">
                            <p:stCondLst>
                              <p:cond delay="500"/>
                            </p:stCondLst>
                            <p:childTnLst>
                              <p:par>
                                <p:cTn id="9" presetID="22" presetClass="entr" presetSubtype="1" fill="hold" grpId="0" nodeType="after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wipe(up)">
                                      <p:cBhvr>
                                        <p:cTn id="20" dur="500"/>
                                        <p:tgtEl>
                                          <p:spTgt spid="128"/>
                                        </p:tgtEl>
                                      </p:cBhvr>
                                    </p:animEffect>
                                  </p:childTnLst>
                                </p:cTn>
                              </p:par>
                            </p:childTnLst>
                          </p:cTn>
                        </p:par>
                        <p:par>
                          <p:cTn id="21" fill="hold">
                            <p:stCondLst>
                              <p:cond delay="1000"/>
                            </p:stCondLst>
                            <p:childTnLst>
                              <p:par>
                                <p:cTn id="22" presetID="22" presetClass="entr" presetSubtype="1" fill="hold" grpId="0" nodeType="afterEffect">
                                  <p:stCondLst>
                                    <p:cond delay="750"/>
                                  </p:stCondLst>
                                  <p:childTnLst>
                                    <p:set>
                                      <p:cBhvr>
                                        <p:cTn id="23" dur="1" fill="hold">
                                          <p:stCondLst>
                                            <p:cond delay="0"/>
                                          </p:stCondLst>
                                        </p:cTn>
                                        <p:tgtEl>
                                          <p:spTgt spid="73"/>
                                        </p:tgtEl>
                                        <p:attrNameLst>
                                          <p:attrName>style.visibility</p:attrName>
                                        </p:attrNameLst>
                                      </p:cBhvr>
                                      <p:to>
                                        <p:strVal val="visible"/>
                                      </p:to>
                                    </p:set>
                                    <p:animEffect transition="in" filter="wipe(up)">
                                      <p:cBhvr>
                                        <p:cTn id="24" dur="500"/>
                                        <p:tgtEl>
                                          <p:spTgt spid="7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up)">
                                      <p:cBhvr>
                                        <p:cTn id="29" dur="500"/>
                                        <p:tgtEl>
                                          <p:spTgt spid="68"/>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wipe(up)">
                                      <p:cBhvr>
                                        <p:cTn id="33" dur="500"/>
                                        <p:tgtEl>
                                          <p:spTgt spid="111"/>
                                        </p:tgtEl>
                                      </p:cBhvr>
                                    </p:animEffect>
                                  </p:childTnLst>
                                </p:cTn>
                              </p:par>
                            </p:childTnLst>
                          </p:cTn>
                        </p:par>
                        <p:par>
                          <p:cTn id="34" fill="hold">
                            <p:stCondLst>
                              <p:cond delay="1000"/>
                            </p:stCondLst>
                            <p:childTnLst>
                              <p:par>
                                <p:cTn id="35" presetID="22" presetClass="entr" presetSubtype="1" fill="hold" grpId="0" nodeType="afterEffect">
                                  <p:stCondLst>
                                    <p:cond delay="750"/>
                                  </p:stCondLst>
                                  <p:childTnLst>
                                    <p:set>
                                      <p:cBhvr>
                                        <p:cTn id="36" dur="1" fill="hold">
                                          <p:stCondLst>
                                            <p:cond delay="0"/>
                                          </p:stCondLst>
                                        </p:cTn>
                                        <p:tgtEl>
                                          <p:spTgt spid="74"/>
                                        </p:tgtEl>
                                        <p:attrNameLst>
                                          <p:attrName>style.visibility</p:attrName>
                                        </p:attrNameLst>
                                      </p:cBhvr>
                                      <p:to>
                                        <p:strVal val="visible"/>
                                      </p:to>
                                    </p:set>
                                    <p:animEffect transition="in" filter="wipe(up)">
                                      <p:cBhvr>
                                        <p:cTn id="37" dur="500"/>
                                        <p:tgtEl>
                                          <p:spTgt spid="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up)">
                                      <p:cBhvr>
                                        <p:cTn id="42" dur="500"/>
                                        <p:tgtEl>
                                          <p:spTgt spid="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wipe(up)">
                                      <p:cBhvr>
                                        <p:cTn id="47" dur="500"/>
                                        <p:tgtEl>
                                          <p:spTgt spid="69"/>
                                        </p:tgtEl>
                                      </p:cBhvr>
                                    </p:animEffect>
                                  </p:childTnLst>
                                </p:cTn>
                              </p:par>
                            </p:childTnLst>
                          </p:cTn>
                        </p:par>
                        <p:par>
                          <p:cTn id="48" fill="hold">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152"/>
                                        </p:tgtEl>
                                        <p:attrNameLst>
                                          <p:attrName>style.visibility</p:attrName>
                                        </p:attrNameLst>
                                      </p:cBhvr>
                                      <p:to>
                                        <p:strVal val="visible"/>
                                      </p:to>
                                    </p:set>
                                    <p:animEffect transition="in" filter="wipe(up)">
                                      <p:cBhvr>
                                        <p:cTn id="51" dur="500"/>
                                        <p:tgtEl>
                                          <p:spTgt spid="1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wipe(up)">
                                      <p:cBhvr>
                                        <p:cTn id="56" dur="500"/>
                                        <p:tgtEl>
                                          <p:spTgt spid="70"/>
                                        </p:tgtEl>
                                      </p:cBhvr>
                                    </p:animEffect>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135"/>
                                        </p:tgtEl>
                                        <p:attrNameLst>
                                          <p:attrName>style.visibility</p:attrName>
                                        </p:attrNameLst>
                                      </p:cBhvr>
                                      <p:to>
                                        <p:strVal val="visible"/>
                                      </p:to>
                                    </p:set>
                                    <p:animEffect transition="in" filter="wipe(up)">
                                      <p:cBhvr>
                                        <p:cTn id="60" dur="500"/>
                                        <p:tgtEl>
                                          <p:spTgt spid="13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79"/>
                                        </p:tgtEl>
                                      </p:cBhvr>
                                    </p:animEffect>
                                    <p:set>
                                      <p:cBhvr>
                                        <p:cTn id="70" dur="1" fill="hold">
                                          <p:stCondLst>
                                            <p:cond delay="499"/>
                                          </p:stCondLst>
                                        </p:cTn>
                                        <p:tgtEl>
                                          <p:spTgt spid="79"/>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fade">
                                      <p:cBhvr>
                                        <p:cTn id="7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11" grpId="0"/>
      <p:bldP spid="128" grpId="0"/>
      <p:bldP spid="62" grpId="0"/>
      <p:bldP spid="135" grpId="0"/>
      <p:bldP spid="152" grpId="0"/>
      <p:bldP spid="3" grpId="0" animBg="1"/>
      <p:bldP spid="68" grpId="0" animBg="1"/>
      <p:bldP spid="69" grpId="0" animBg="1"/>
      <p:bldP spid="70" grpId="0" animBg="1"/>
      <p:bldP spid="5" grpId="0" animBg="1"/>
      <p:bldP spid="73" grpId="0" animBg="1"/>
      <p:bldP spid="74" grpId="0" animBg="1"/>
      <p:bldP spid="78" grpId="0" animBg="1"/>
      <p:bldP spid="79" grpId="0" animBg="1"/>
      <p:bldP spid="7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18"/>
          <p:cNvSpPr/>
          <p:nvPr/>
        </p:nvSpPr>
        <p:spPr>
          <a:xfrm>
            <a:off x="-1" y="0"/>
            <a:ext cx="9144001"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1371108" y="648000"/>
            <a:ext cx="7322892" cy="621000"/>
          </a:xfrm>
        </p:spPr>
        <p:txBody>
          <a:bodyPr>
            <a:noAutofit/>
          </a:bodyPr>
          <a:lstStyle/>
          <a:p>
            <a:r>
              <a:rPr lang="sv-SE" sz="1700" dirty="0"/>
              <a:t>Breakout room: Turn NCAB features into customer benefits</a:t>
            </a:r>
            <a:endParaRPr lang="en-US" sz="1700" b="0" i="1" dirty="0"/>
          </a:p>
        </p:txBody>
      </p:sp>
      <p:sp>
        <p:nvSpPr>
          <p:cNvPr id="3" name="Text Placeholder 2"/>
          <p:cNvSpPr>
            <a:spLocks noGrp="1"/>
          </p:cNvSpPr>
          <p:nvPr>
            <p:ph type="body" idx="11"/>
          </p:nvPr>
        </p:nvSpPr>
        <p:spPr/>
        <p:txBody>
          <a:bodyPr/>
          <a:lstStyle/>
          <a:p>
            <a:r>
              <a:rPr lang="sv-SE" dirty="0" err="1"/>
              <a:t>instruction</a:t>
            </a:r>
            <a:endParaRPr lang="en-US" dirty="0"/>
          </a:p>
        </p:txBody>
      </p:sp>
      <p:sp>
        <p:nvSpPr>
          <p:cNvPr id="4" name="Content Placeholder 3"/>
          <p:cNvSpPr>
            <a:spLocks noGrp="1"/>
          </p:cNvSpPr>
          <p:nvPr>
            <p:ph idx="1"/>
          </p:nvPr>
        </p:nvSpPr>
        <p:spPr>
          <a:xfrm>
            <a:off x="450005" y="1458003"/>
            <a:ext cx="8012925" cy="1312814"/>
          </a:xfrm>
        </p:spPr>
        <p:txBody>
          <a:bodyPr>
            <a:normAutofit fontScale="77500" lnSpcReduction="20000"/>
          </a:bodyPr>
          <a:lstStyle/>
          <a:p>
            <a:pPr marL="0" indent="0">
              <a:buNone/>
            </a:pPr>
            <a:r>
              <a:rPr lang="sv-SE" sz="2000" b="0" dirty="0" err="1"/>
              <a:t>You</a:t>
            </a:r>
            <a:r>
              <a:rPr lang="sv-SE" sz="2000" b="0" dirty="0"/>
              <a:t> </a:t>
            </a:r>
            <a:r>
              <a:rPr lang="sv-SE" sz="2000" b="0" dirty="0" err="1"/>
              <a:t>will</a:t>
            </a:r>
            <a:r>
              <a:rPr lang="sv-SE" sz="2000" b="0" dirty="0"/>
              <a:t> </a:t>
            </a:r>
            <a:r>
              <a:rPr lang="sv-SE" sz="2000" b="0" dirty="0" err="1"/>
              <a:t>soon</a:t>
            </a:r>
            <a:r>
              <a:rPr lang="sv-SE" sz="2000" b="0" dirty="0"/>
              <a:t> </a:t>
            </a:r>
            <a:r>
              <a:rPr lang="sv-SE" sz="2000" b="0" dirty="0" err="1"/>
              <a:t>see</a:t>
            </a:r>
            <a:r>
              <a:rPr lang="sv-SE" sz="2000" b="0" dirty="0"/>
              <a:t> </a:t>
            </a:r>
            <a:r>
              <a:rPr lang="sv-SE" sz="2000" b="0" dirty="0" err="1"/>
              <a:t>some</a:t>
            </a:r>
            <a:r>
              <a:rPr lang="sv-SE" sz="2000" b="0" dirty="0"/>
              <a:t> </a:t>
            </a:r>
            <a:r>
              <a:rPr lang="sv-SE" sz="2000" b="0" dirty="0" err="1"/>
              <a:t>examples</a:t>
            </a:r>
            <a:r>
              <a:rPr lang="sv-SE" sz="2000" b="0" dirty="0"/>
              <a:t> </a:t>
            </a:r>
            <a:r>
              <a:rPr lang="sv-SE" sz="2000" b="0" dirty="0" err="1"/>
              <a:t>of</a:t>
            </a:r>
            <a:r>
              <a:rPr lang="sv-SE" sz="2000" b="0" dirty="0"/>
              <a:t> features </a:t>
            </a:r>
            <a:r>
              <a:rPr lang="sv-SE" sz="2000" b="0" dirty="0" err="1"/>
              <a:t>about</a:t>
            </a:r>
            <a:r>
              <a:rPr lang="sv-SE" sz="2000" b="0" dirty="0"/>
              <a:t> NCAB. </a:t>
            </a:r>
            <a:r>
              <a:rPr lang="sv-SE" sz="2000" dirty="0"/>
              <a:t>Turn them into specific customer benefits together. </a:t>
            </a:r>
            <a:r>
              <a:rPr lang="sv-SE" sz="2000" b="0" i="1" dirty="0"/>
              <a:t>Be as specific as possible!</a:t>
            </a:r>
          </a:p>
          <a:p>
            <a:pPr marL="0" indent="0">
              <a:buNone/>
            </a:pPr>
            <a:r>
              <a:rPr lang="sv-SE" sz="2000" b="0" dirty="0"/>
              <a:t>You will be 4 people / room and you have 15 min. </a:t>
            </a:r>
            <a:r>
              <a:rPr lang="sv-SE" sz="2000" b="0" i="1" dirty="0"/>
              <a:t>Don’t stress!</a:t>
            </a:r>
          </a:p>
          <a:p>
            <a:pPr marL="0" indent="0">
              <a:buNone/>
            </a:pPr>
            <a:r>
              <a:rPr lang="sv-SE" sz="2000" dirty="0" err="1"/>
              <a:t>Example</a:t>
            </a:r>
            <a:r>
              <a:rPr lang="sv-SE" sz="2000" dirty="0"/>
              <a:t>: </a:t>
            </a:r>
          </a:p>
        </p:txBody>
      </p:sp>
      <p:pic>
        <p:nvPicPr>
          <p:cNvPr id="8" name="Picture 7"/>
          <p:cNvPicPr>
            <a:picLocks noChangeAspect="1"/>
          </p:cNvPicPr>
          <p:nvPr/>
        </p:nvPicPr>
        <p:blipFill>
          <a:blip r:embed="rId3"/>
          <a:stretch>
            <a:fillRect/>
          </a:stretch>
        </p:blipFill>
        <p:spPr>
          <a:xfrm>
            <a:off x="450000" y="680105"/>
            <a:ext cx="921108" cy="470413"/>
          </a:xfrm>
          <a:prstGeom prst="rect">
            <a:avLst/>
          </a:prstGeom>
        </p:spPr>
      </p:pic>
      <p:sp>
        <p:nvSpPr>
          <p:cNvPr id="17" name="Oval Callout 16"/>
          <p:cNvSpPr/>
          <p:nvPr/>
        </p:nvSpPr>
        <p:spPr>
          <a:xfrm>
            <a:off x="578077" y="3078302"/>
            <a:ext cx="1877739" cy="981151"/>
          </a:xfrm>
          <a:prstGeom prst="wedgeEllipseCallout">
            <a:avLst>
              <a:gd name="adj1" fmla="val -65577"/>
              <a:gd name="adj2" fmla="val 4733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a:t>We</a:t>
            </a:r>
            <a:r>
              <a:rPr lang="sv-SE" sz="1400" dirty="0"/>
              <a:t> </a:t>
            </a:r>
            <a:r>
              <a:rPr lang="sv-SE" sz="1400" dirty="0" err="1"/>
              <a:t>are</a:t>
            </a:r>
            <a:r>
              <a:rPr lang="sv-SE" sz="1400" dirty="0"/>
              <a:t> a </a:t>
            </a:r>
            <a:r>
              <a:rPr lang="sv-SE" sz="1400" dirty="0" err="1"/>
              <a:t>local</a:t>
            </a:r>
            <a:r>
              <a:rPr lang="sv-SE" sz="1400" dirty="0"/>
              <a:t> </a:t>
            </a:r>
            <a:r>
              <a:rPr lang="sv-SE" sz="1400" dirty="0" err="1"/>
              <a:t>company</a:t>
            </a:r>
            <a:r>
              <a:rPr lang="sv-SE" sz="1400" dirty="0"/>
              <a:t>.</a:t>
            </a:r>
            <a:endParaRPr lang="en-US" sz="1400" dirty="0"/>
          </a:p>
        </p:txBody>
      </p:sp>
      <p:sp>
        <p:nvSpPr>
          <p:cNvPr id="21" name="Oval Callout 20"/>
          <p:cNvSpPr/>
          <p:nvPr/>
        </p:nvSpPr>
        <p:spPr>
          <a:xfrm>
            <a:off x="1071419" y="2838914"/>
            <a:ext cx="2872121" cy="1725391"/>
          </a:xfrm>
          <a:prstGeom prst="wedgeEllipseCallout">
            <a:avLst>
              <a:gd name="adj1" fmla="val 25389"/>
              <a:gd name="adj2" fmla="val 624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With our local technical team, we can handle your EQs within 24 hours, in order to get your PCBs into production asap. </a:t>
            </a:r>
          </a:p>
        </p:txBody>
      </p:sp>
      <p:sp>
        <p:nvSpPr>
          <p:cNvPr id="18" name="Oval Callout 17"/>
          <p:cNvSpPr/>
          <p:nvPr/>
        </p:nvSpPr>
        <p:spPr>
          <a:xfrm>
            <a:off x="5200462" y="2508927"/>
            <a:ext cx="1877739" cy="981151"/>
          </a:xfrm>
          <a:prstGeom prst="wedgeEllipseCallout">
            <a:avLst>
              <a:gd name="adj1" fmla="val -65577"/>
              <a:gd name="adj2" fmla="val 4733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600"/>
              </a:spcAft>
            </a:pPr>
            <a:r>
              <a:rPr lang="sv-SE" sz="1400" dirty="0" err="1">
                <a:ln w="0"/>
              </a:rPr>
              <a:t>We</a:t>
            </a:r>
            <a:r>
              <a:rPr lang="sv-SE" sz="1400" dirty="0">
                <a:ln w="0"/>
              </a:rPr>
              <a:t> </a:t>
            </a:r>
            <a:r>
              <a:rPr lang="sv-SE" sz="1400" dirty="0" err="1">
                <a:ln w="0"/>
              </a:rPr>
              <a:t>produce</a:t>
            </a:r>
            <a:r>
              <a:rPr lang="sv-SE" sz="1400" dirty="0">
                <a:ln w="0"/>
              </a:rPr>
              <a:t> 178M PCBs per </a:t>
            </a:r>
            <a:r>
              <a:rPr lang="sv-SE" sz="1400" dirty="0" err="1">
                <a:ln w="0"/>
              </a:rPr>
              <a:t>year</a:t>
            </a:r>
            <a:endParaRPr lang="sv-SE" sz="1400" dirty="0">
              <a:ln w="0"/>
            </a:endParaRPr>
          </a:p>
        </p:txBody>
      </p:sp>
      <p:sp>
        <p:nvSpPr>
          <p:cNvPr id="19" name="Oval Callout 18"/>
          <p:cNvSpPr/>
          <p:nvPr/>
        </p:nvSpPr>
        <p:spPr>
          <a:xfrm>
            <a:off x="6049320" y="2585156"/>
            <a:ext cx="2872121" cy="1809845"/>
          </a:xfrm>
          <a:prstGeom prst="wedgeEllipseCallout">
            <a:avLst>
              <a:gd name="adj1" fmla="val 59216"/>
              <a:gd name="adj2" fmla="val 5800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With our strong purchasing power, we have strong influence in the factories, giving your order top priority with 97% delivery precision.</a:t>
            </a:r>
          </a:p>
        </p:txBody>
      </p:sp>
      <p:sp>
        <p:nvSpPr>
          <p:cNvPr id="16" name="Rectangle 15">
            <a:extLst>
              <a:ext uri="{FF2B5EF4-FFF2-40B4-BE49-F238E27FC236}">
                <a16:creationId xmlns:a16="http://schemas.microsoft.com/office/drawing/2014/main" id="{7FA15E6D-C3C0-44D5-9564-AACE3F0C59CF}"/>
              </a:ext>
            </a:extLst>
          </p:cNvPr>
          <p:cNvSpPr/>
          <p:nvPr/>
        </p:nvSpPr>
        <p:spPr>
          <a:xfrm>
            <a:off x="449996" y="511077"/>
            <a:ext cx="8243999" cy="188751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u="sng" dirty="0">
                <a:solidFill>
                  <a:schemeClr val="bg1"/>
                </a:solidFill>
              </a:rPr>
              <a:t>BENEFIT CHECKLIST: </a:t>
            </a:r>
          </a:p>
          <a:p>
            <a:pPr algn="ctr">
              <a:lnSpc>
                <a:spcPct val="100000"/>
              </a:lnSpc>
              <a:spcAft>
                <a:spcPts val="0"/>
              </a:spcAft>
              <a:buFont typeface="Wingdings" panose="05000000000000000000" pitchFamily="2" charset="2"/>
              <a:buChar char="ü"/>
            </a:pPr>
            <a:r>
              <a:rPr lang="sv-SE" sz="2000" dirty="0">
                <a:solidFill>
                  <a:schemeClr val="bg1"/>
                </a:solidFill>
              </a:rPr>
              <a:t> Is it specific? </a:t>
            </a:r>
          </a:p>
          <a:p>
            <a:pPr algn="ctr">
              <a:lnSpc>
                <a:spcPct val="100000"/>
              </a:lnSpc>
              <a:spcAft>
                <a:spcPts val="0"/>
              </a:spcAft>
              <a:buFont typeface="Wingdings" panose="05000000000000000000" pitchFamily="2" charset="2"/>
              <a:buChar char="ü"/>
            </a:pPr>
            <a:r>
              <a:rPr lang="sv-SE" sz="2000" dirty="0">
                <a:solidFill>
                  <a:schemeClr val="bg1"/>
                </a:solidFill>
              </a:rPr>
              <a:t> Does it show why it’s important </a:t>
            </a:r>
            <a:br>
              <a:rPr lang="sv-SE" sz="2000" dirty="0">
                <a:solidFill>
                  <a:schemeClr val="bg1"/>
                </a:solidFill>
              </a:rPr>
            </a:br>
            <a:r>
              <a:rPr lang="sv-SE" sz="2000" dirty="0">
                <a:solidFill>
                  <a:schemeClr val="bg1"/>
                </a:solidFill>
              </a:rPr>
              <a:t>for </a:t>
            </a:r>
            <a:r>
              <a:rPr lang="sv-SE" sz="2000" i="1" dirty="0">
                <a:solidFill>
                  <a:schemeClr val="bg1"/>
                </a:solidFill>
              </a:rPr>
              <a:t>this</a:t>
            </a:r>
            <a:r>
              <a:rPr lang="sv-SE" sz="2000" dirty="0">
                <a:solidFill>
                  <a:schemeClr val="bg1"/>
                </a:solidFill>
              </a:rPr>
              <a:t> customer? </a:t>
            </a:r>
          </a:p>
          <a:p>
            <a:pPr algn="ctr">
              <a:lnSpc>
                <a:spcPct val="100000"/>
              </a:lnSpc>
              <a:spcAft>
                <a:spcPts val="0"/>
              </a:spcAft>
              <a:buFont typeface="Wingdings" panose="05000000000000000000" pitchFamily="2" charset="2"/>
              <a:buChar char="ü"/>
            </a:pPr>
            <a:r>
              <a:rPr lang="sv-SE" sz="2000" dirty="0">
                <a:solidFill>
                  <a:schemeClr val="bg1"/>
                </a:solidFill>
              </a:rPr>
              <a:t> ”We” =&gt; ”you”/”I”</a:t>
            </a:r>
          </a:p>
        </p:txBody>
      </p:sp>
      <p:sp>
        <p:nvSpPr>
          <p:cNvPr id="12" name="Speech Bubble: Rectangle with Corners Rounded 11">
            <a:extLst>
              <a:ext uri="{FF2B5EF4-FFF2-40B4-BE49-F238E27FC236}">
                <a16:creationId xmlns:a16="http://schemas.microsoft.com/office/drawing/2014/main" id="{D05943EB-BA36-41B4-8BEF-8FF8DAD95A56}"/>
              </a:ext>
            </a:extLst>
          </p:cNvPr>
          <p:cNvSpPr/>
          <p:nvPr/>
        </p:nvSpPr>
        <p:spPr>
          <a:xfrm>
            <a:off x="7452343" y="154126"/>
            <a:ext cx="1576124" cy="488966"/>
          </a:xfrm>
          <a:prstGeom prst="wedgeRoundRectCallout">
            <a:avLst>
              <a:gd name="adj1" fmla="val 40809"/>
              <a:gd name="adj2" fmla="val -71911"/>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Why do we do this?</a:t>
            </a:r>
            <a:endParaRPr lang="en-SE" sz="1200" dirty="0"/>
          </a:p>
        </p:txBody>
      </p:sp>
    </p:spTree>
    <p:extLst>
      <p:ext uri="{BB962C8B-B14F-4D97-AF65-F5344CB8AC3E}">
        <p14:creationId xmlns:p14="http://schemas.microsoft.com/office/powerpoint/2010/main" val="111847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18" grpId="0" animBg="1"/>
      <p:bldP spid="19" grpId="0" animBg="1"/>
      <p:bldP spid="16"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18"/>
          <p:cNvSpPr/>
          <p:nvPr/>
        </p:nvSpPr>
        <p:spPr>
          <a:xfrm>
            <a:off x="0" y="-132347"/>
            <a:ext cx="9144000" cy="52758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354584" y="139117"/>
            <a:ext cx="8244000" cy="392145"/>
          </a:xfrm>
        </p:spPr>
        <p:txBody>
          <a:bodyPr>
            <a:normAutofit fontScale="90000"/>
          </a:bodyPr>
          <a:lstStyle/>
          <a:p>
            <a:r>
              <a:rPr lang="sv-SE" sz="1600" dirty="0"/>
              <a:t>Turn these NCAB features into specific customer benefits. </a:t>
            </a:r>
            <a:r>
              <a:rPr lang="sv-SE" sz="1600" b="0" i="1" dirty="0"/>
              <a:t>Be as specific as possible!</a:t>
            </a:r>
            <a:br>
              <a:rPr lang="sv-SE" sz="1600" b="0" i="1" dirty="0"/>
            </a:br>
            <a:r>
              <a:rPr lang="sv-SE" sz="1600" dirty="0"/>
              <a:t> (15 min)</a:t>
            </a:r>
            <a:endParaRPr lang="en-US" sz="1600" dirty="0"/>
          </a:p>
        </p:txBody>
      </p:sp>
      <p:sp>
        <p:nvSpPr>
          <p:cNvPr id="7" name="Content Placeholder 3"/>
          <p:cNvSpPr txBox="1">
            <a:spLocks/>
          </p:cNvSpPr>
          <p:nvPr/>
        </p:nvSpPr>
        <p:spPr>
          <a:xfrm>
            <a:off x="354584" y="802725"/>
            <a:ext cx="8244001" cy="4201658"/>
          </a:xfrm>
          <a:prstGeom prst="rect">
            <a:avLst/>
          </a:prstGeom>
        </p:spPr>
        <p:txBody>
          <a:bodyPr vert="horz" lIns="91440" tIns="45720" rIns="91440" bIns="45720" numCol="2" rtlCol="0">
            <a:noAutofit/>
          </a:bodyPr>
          <a:lstStyle>
            <a:lvl1pPr marL="342892" indent="-342892" algn="l" defTabSz="685783" rtl="0" eaLnBrk="1" latinLnBrk="0" hangingPunct="1">
              <a:lnSpc>
                <a:spcPct val="120000"/>
              </a:lnSpc>
              <a:spcBef>
                <a:spcPts val="0"/>
              </a:spcBef>
              <a:spcAft>
                <a:spcPts val="900"/>
              </a:spcAft>
              <a:buFontTx/>
              <a:buBlip>
                <a:blip r:embed="rId2"/>
              </a:buBlip>
              <a:defRPr sz="2400" b="1" kern="1200">
                <a:solidFill>
                  <a:schemeClr val="tx1"/>
                </a:solidFill>
                <a:latin typeface="+mn-lt"/>
                <a:ea typeface="+mn-ea"/>
                <a:cs typeface="+mn-cs"/>
              </a:defRPr>
            </a:lvl1pPr>
            <a:lvl2pPr marL="477888" marR="0" indent="-342892" algn="l" defTabSz="685783" rtl="0" eaLnBrk="1" fontAlgn="auto" latinLnBrk="0" hangingPunct="1">
              <a:lnSpc>
                <a:spcPct val="120000"/>
              </a:lnSpc>
              <a:spcBef>
                <a:spcPts val="0"/>
              </a:spcBef>
              <a:spcAft>
                <a:spcPts val="750"/>
              </a:spcAft>
              <a:buClrTx/>
              <a:buSzTx/>
              <a:buFontTx/>
              <a:buBlip>
                <a:blip r:embed="rId2"/>
              </a:buBlip>
              <a:tabLst/>
              <a:defRPr sz="2400" b="1" kern="1200">
                <a:solidFill>
                  <a:schemeClr val="tx1"/>
                </a:solidFill>
                <a:latin typeface="+mn-lt"/>
                <a:ea typeface="+mn-ea"/>
                <a:cs typeface="+mn-cs"/>
              </a:defRPr>
            </a:lvl2pPr>
            <a:lvl3pPr marL="527162" indent="-257168" algn="l" defTabSz="685783" rtl="0" eaLnBrk="1" latinLnBrk="0" hangingPunct="1">
              <a:lnSpc>
                <a:spcPct val="120000"/>
              </a:lnSpc>
              <a:spcBef>
                <a:spcPts val="0"/>
              </a:spcBef>
              <a:spcAft>
                <a:spcPts val="600"/>
              </a:spcAft>
              <a:buFontTx/>
              <a:buBlip>
                <a:blip r:embed="rId2"/>
              </a:buBlip>
              <a:defRPr sz="2000" b="1" kern="1200">
                <a:solidFill>
                  <a:schemeClr val="tx1"/>
                </a:solidFill>
                <a:latin typeface="+mn-lt"/>
                <a:ea typeface="+mn-ea"/>
                <a:cs typeface="+mn-cs"/>
              </a:defRPr>
            </a:lvl3pPr>
            <a:lvl4pPr marL="662159" indent="-257168" algn="l" defTabSz="685783" rtl="0" eaLnBrk="1" latinLnBrk="0" hangingPunct="1">
              <a:lnSpc>
                <a:spcPct val="120000"/>
              </a:lnSpc>
              <a:spcBef>
                <a:spcPts val="0"/>
              </a:spcBef>
              <a:spcAft>
                <a:spcPts val="525"/>
              </a:spcAft>
              <a:buFont typeface="Arial" panose="020B0604020202020204" pitchFamily="34" charset="0"/>
              <a:buChar char="•"/>
              <a:defRPr sz="1500" b="1" kern="1200">
                <a:solidFill>
                  <a:schemeClr val="tx1"/>
                </a:solidFill>
                <a:latin typeface="+mn-lt"/>
                <a:ea typeface="+mn-ea"/>
                <a:cs typeface="+mn-cs"/>
              </a:defRPr>
            </a:lvl4pPr>
            <a:lvl5pPr marL="797155" indent="-257168" algn="l" defTabSz="685783" rtl="0" eaLnBrk="1" latinLnBrk="0" hangingPunct="1">
              <a:lnSpc>
                <a:spcPct val="12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5pPr>
            <a:lvl6pPr marL="932152"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6pPr>
            <a:lvl7pPr marL="1067148"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7pPr>
            <a:lvl8pPr marL="1202145"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8pPr>
            <a:lvl9pPr marL="1337141"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9pPr>
          </a:lstStyle>
          <a:p>
            <a:pPr marL="342900" indent="-342900">
              <a:lnSpc>
                <a:spcPct val="100000"/>
              </a:lnSpc>
              <a:spcAft>
                <a:spcPts val="600"/>
              </a:spcAft>
              <a:buFont typeface="+mj-lt"/>
              <a:buAutoNum type="arabicPeriod"/>
            </a:pPr>
            <a:r>
              <a:rPr lang="sv-SE" sz="1500" dirty="0" err="1">
                <a:ln w="0"/>
              </a:rPr>
              <a:t>We</a:t>
            </a:r>
            <a:r>
              <a:rPr lang="sv-SE" sz="1500" dirty="0">
                <a:ln w="0"/>
              </a:rPr>
              <a:t> </a:t>
            </a:r>
            <a:r>
              <a:rPr lang="sv-SE" sz="1500" dirty="0" err="1">
                <a:ln w="0"/>
              </a:rPr>
              <a:t>produce</a:t>
            </a:r>
            <a:r>
              <a:rPr lang="sv-SE" sz="1500" dirty="0">
                <a:ln w="0"/>
              </a:rPr>
              <a:t> 178M PCBs per </a:t>
            </a:r>
            <a:r>
              <a:rPr lang="sv-SE" sz="1500" dirty="0" err="1">
                <a:ln w="0"/>
              </a:rPr>
              <a:t>year</a:t>
            </a:r>
            <a:endParaRPr lang="sv-SE" sz="1500" dirty="0">
              <a:ln w="0"/>
            </a:endParaRPr>
          </a:p>
          <a:p>
            <a:pPr marL="342900" indent="-342900">
              <a:lnSpc>
                <a:spcPct val="100000"/>
              </a:lnSpc>
              <a:spcAft>
                <a:spcPts val="600"/>
              </a:spcAft>
              <a:buFont typeface="+mj-lt"/>
              <a:buAutoNum type="arabicPeriod"/>
            </a:pPr>
            <a:r>
              <a:rPr lang="sv-SE" sz="1500" dirty="0" err="1">
                <a:ln w="0"/>
              </a:rPr>
              <a:t>We</a:t>
            </a:r>
            <a:r>
              <a:rPr lang="sv-SE" sz="1500" dirty="0">
                <a:ln w="0"/>
              </a:rPr>
              <a:t> </a:t>
            </a:r>
            <a:r>
              <a:rPr lang="sv-SE" sz="1500" dirty="0" err="1">
                <a:ln w="0"/>
              </a:rPr>
              <a:t>are</a:t>
            </a:r>
            <a:r>
              <a:rPr lang="sv-SE" sz="1500" dirty="0">
                <a:ln w="0"/>
              </a:rPr>
              <a:t> present in 17 </a:t>
            </a:r>
            <a:r>
              <a:rPr lang="sv-SE" sz="1500" dirty="0" err="1">
                <a:ln w="0"/>
              </a:rPr>
              <a:t>countries</a:t>
            </a:r>
            <a:endParaRPr lang="sv-SE" sz="1500" dirty="0">
              <a:ln w="0"/>
            </a:endParaRPr>
          </a:p>
          <a:p>
            <a:pPr marL="342900" indent="-342900">
              <a:lnSpc>
                <a:spcPct val="100000"/>
              </a:lnSpc>
              <a:spcAft>
                <a:spcPts val="600"/>
              </a:spcAft>
              <a:buFont typeface="+mj-lt"/>
              <a:buAutoNum type="arabicPeriod"/>
            </a:pPr>
            <a:r>
              <a:rPr lang="sv-SE" sz="1500" dirty="0">
                <a:ln w="0"/>
              </a:rPr>
              <a:t>Our quality performance is 99.3%</a:t>
            </a:r>
          </a:p>
          <a:p>
            <a:pPr marL="342900" indent="-342900">
              <a:lnSpc>
                <a:spcPct val="100000"/>
              </a:lnSpc>
              <a:spcAft>
                <a:spcPts val="600"/>
              </a:spcAft>
              <a:buFont typeface="+mj-lt"/>
              <a:buAutoNum type="arabicPeriod"/>
            </a:pPr>
            <a:r>
              <a:rPr lang="en-US" sz="1500" dirty="0">
                <a:ln w="0"/>
              </a:rPr>
              <a:t>We have 100+ technicians worldwide</a:t>
            </a:r>
          </a:p>
          <a:p>
            <a:pPr marL="342900" indent="-342900">
              <a:lnSpc>
                <a:spcPct val="100000"/>
              </a:lnSpc>
              <a:spcAft>
                <a:spcPts val="600"/>
              </a:spcAft>
              <a:buFont typeface="+mj-lt"/>
              <a:buAutoNum type="arabicPeriod"/>
            </a:pPr>
            <a:r>
              <a:rPr lang="sv-SE" sz="1500" dirty="0">
                <a:ln w="0"/>
              </a:rPr>
              <a:t>We work with 27 factories</a:t>
            </a:r>
          </a:p>
          <a:p>
            <a:pPr marL="342900" indent="-342900">
              <a:lnSpc>
                <a:spcPct val="100000"/>
              </a:lnSpc>
              <a:spcAft>
                <a:spcPts val="600"/>
              </a:spcAft>
              <a:buFont typeface="+mj-lt"/>
              <a:buAutoNum type="arabicPeriod"/>
            </a:pPr>
            <a:r>
              <a:rPr lang="sv-SE" sz="1500" dirty="0" err="1">
                <a:ln w="0"/>
              </a:rPr>
              <a:t>We</a:t>
            </a:r>
            <a:r>
              <a:rPr lang="sv-SE" sz="1500" dirty="0">
                <a:ln w="0"/>
              </a:rPr>
              <a:t> </a:t>
            </a:r>
            <a:r>
              <a:rPr lang="sv-SE" sz="1500" dirty="0" err="1">
                <a:ln w="0"/>
              </a:rPr>
              <a:t>have</a:t>
            </a:r>
            <a:r>
              <a:rPr lang="sv-SE" sz="1500" dirty="0">
                <a:ln w="0"/>
              </a:rPr>
              <a:t> a </a:t>
            </a:r>
            <a:r>
              <a:rPr lang="sv-SE" sz="1500" dirty="0" err="1">
                <a:ln w="0"/>
              </a:rPr>
              <a:t>wide</a:t>
            </a:r>
            <a:r>
              <a:rPr lang="sv-SE" sz="1500" dirty="0">
                <a:ln w="0"/>
              </a:rPr>
              <a:t> PCB portfolio</a:t>
            </a:r>
          </a:p>
          <a:p>
            <a:pPr marL="342900" indent="-342900">
              <a:lnSpc>
                <a:spcPct val="100000"/>
              </a:lnSpc>
              <a:spcAft>
                <a:spcPts val="600"/>
              </a:spcAft>
              <a:buFont typeface="+mj-lt"/>
              <a:buAutoNum type="arabicPeriod"/>
            </a:pPr>
            <a:r>
              <a:rPr lang="sv-SE" sz="1500" dirty="0">
                <a:ln w="0"/>
              </a:rPr>
              <a:t>We have an FM team of 80+ specialists</a:t>
            </a:r>
          </a:p>
          <a:p>
            <a:pPr marL="342900" indent="-342900">
              <a:lnSpc>
                <a:spcPct val="100000"/>
              </a:lnSpc>
              <a:spcAft>
                <a:spcPts val="600"/>
              </a:spcAft>
              <a:buFont typeface="+mj-lt"/>
              <a:buAutoNum type="arabicPeriod"/>
            </a:pPr>
            <a:r>
              <a:rPr lang="sv-SE" sz="1500" dirty="0" err="1">
                <a:ln w="0"/>
              </a:rPr>
              <a:t>We</a:t>
            </a:r>
            <a:r>
              <a:rPr lang="sv-SE" sz="1500" dirty="0">
                <a:ln w="0"/>
              </a:rPr>
              <a:t> </a:t>
            </a:r>
            <a:r>
              <a:rPr lang="sv-SE" sz="1500" dirty="0" err="1">
                <a:ln w="0"/>
              </a:rPr>
              <a:t>have</a:t>
            </a:r>
            <a:r>
              <a:rPr lang="sv-SE" sz="1500" dirty="0">
                <a:ln w="0"/>
              </a:rPr>
              <a:t> a </a:t>
            </a:r>
            <a:r>
              <a:rPr lang="sv-SE" sz="1500" dirty="0" err="1">
                <a:ln w="0"/>
              </a:rPr>
              <a:t>Purchasing</a:t>
            </a:r>
            <a:r>
              <a:rPr lang="sv-SE" sz="1500" dirty="0">
                <a:ln w="0"/>
              </a:rPr>
              <a:t> Power </a:t>
            </a:r>
            <a:r>
              <a:rPr lang="sv-SE" sz="1500" dirty="0" err="1">
                <a:ln w="0"/>
              </a:rPr>
              <a:t>of</a:t>
            </a:r>
            <a:r>
              <a:rPr lang="sv-SE" sz="1500" dirty="0">
                <a:ln w="0"/>
              </a:rPr>
              <a:t> </a:t>
            </a:r>
            <a:r>
              <a:rPr lang="sv-SE" sz="1500" dirty="0" err="1">
                <a:ln w="0"/>
              </a:rPr>
              <a:t>more</a:t>
            </a:r>
            <a:r>
              <a:rPr lang="sv-SE" sz="1500" dirty="0">
                <a:ln w="0"/>
              </a:rPr>
              <a:t> </a:t>
            </a:r>
            <a:r>
              <a:rPr lang="sv-SE" sz="1500" dirty="0" err="1">
                <a:ln w="0"/>
              </a:rPr>
              <a:t>than</a:t>
            </a:r>
            <a:r>
              <a:rPr lang="sv-SE" sz="1500" dirty="0">
                <a:ln w="0"/>
              </a:rPr>
              <a:t> $230,000,000 </a:t>
            </a:r>
          </a:p>
          <a:p>
            <a:pPr marL="342900" indent="-342900">
              <a:lnSpc>
                <a:spcPct val="100000"/>
              </a:lnSpc>
              <a:spcAft>
                <a:spcPts val="600"/>
              </a:spcAft>
              <a:buFont typeface="+mj-lt"/>
              <a:buAutoNum type="arabicPeriod"/>
            </a:pPr>
            <a:r>
              <a:rPr lang="sv-SE" sz="1500" dirty="0">
                <a:ln w="0"/>
              </a:rPr>
              <a:t>We use ISO 26000</a:t>
            </a:r>
          </a:p>
          <a:p>
            <a:pPr marL="342900" indent="-342900">
              <a:lnSpc>
                <a:spcPct val="100000"/>
              </a:lnSpc>
              <a:spcAft>
                <a:spcPts val="600"/>
              </a:spcAft>
              <a:buFont typeface="+mj-lt"/>
              <a:buAutoNum type="arabicPeriod"/>
            </a:pPr>
            <a:r>
              <a:rPr lang="sv-SE" sz="1500" dirty="0" err="1">
                <a:ln w="0"/>
              </a:rPr>
              <a:t>We</a:t>
            </a:r>
            <a:r>
              <a:rPr lang="sv-SE" sz="1500" dirty="0">
                <a:ln w="0"/>
              </a:rPr>
              <a:t> </a:t>
            </a:r>
            <a:r>
              <a:rPr lang="sv-SE" sz="1500" dirty="0" err="1">
                <a:ln w="0"/>
              </a:rPr>
              <a:t>are</a:t>
            </a:r>
            <a:r>
              <a:rPr lang="sv-SE" sz="1500" dirty="0">
                <a:ln w="0"/>
              </a:rPr>
              <a:t> </a:t>
            </a:r>
            <a:r>
              <a:rPr lang="sv-SE" sz="1500" dirty="0" err="1">
                <a:ln w="0"/>
              </a:rPr>
              <a:t>financially</a:t>
            </a:r>
            <a:r>
              <a:rPr lang="sv-SE" sz="1500" dirty="0">
                <a:ln w="0"/>
              </a:rPr>
              <a:t> </a:t>
            </a:r>
            <a:r>
              <a:rPr lang="sv-SE" sz="1500" dirty="0" err="1">
                <a:ln w="0"/>
              </a:rPr>
              <a:t>stable</a:t>
            </a:r>
            <a:r>
              <a:rPr lang="sv-SE" sz="1500" dirty="0">
                <a:ln w="0"/>
              </a:rPr>
              <a:t> </a:t>
            </a:r>
          </a:p>
          <a:p>
            <a:pPr marL="342900" indent="-342900">
              <a:lnSpc>
                <a:spcPct val="100000"/>
              </a:lnSpc>
              <a:spcAft>
                <a:spcPts val="600"/>
              </a:spcAft>
              <a:buFont typeface="+mj-lt"/>
              <a:buAutoNum type="arabicPeriod"/>
            </a:pPr>
            <a:r>
              <a:rPr lang="sv-SE" sz="1500" dirty="0" err="1">
                <a:ln w="0"/>
              </a:rPr>
              <a:t>We</a:t>
            </a:r>
            <a:r>
              <a:rPr lang="sv-SE" sz="1500" dirty="0">
                <a:ln w="0"/>
              </a:rPr>
              <a:t> </a:t>
            </a:r>
            <a:r>
              <a:rPr lang="sv-SE" sz="1500" dirty="0" err="1">
                <a:ln w="0"/>
              </a:rPr>
              <a:t>always</a:t>
            </a:r>
            <a:r>
              <a:rPr lang="sv-SE" sz="1500" dirty="0">
                <a:ln w="0"/>
              </a:rPr>
              <a:t> </a:t>
            </a:r>
            <a:r>
              <a:rPr lang="sv-SE" sz="1500" dirty="0" err="1">
                <a:ln w="0"/>
              </a:rPr>
              <a:t>have</a:t>
            </a:r>
            <a:r>
              <a:rPr lang="sv-SE" sz="1500" dirty="0">
                <a:ln w="0"/>
              </a:rPr>
              <a:t> the </a:t>
            </a:r>
            <a:r>
              <a:rPr lang="sv-SE" sz="1500" dirty="0" err="1">
                <a:ln w="0"/>
              </a:rPr>
              <a:t>latest</a:t>
            </a:r>
            <a:r>
              <a:rPr lang="sv-SE" sz="1500" dirty="0">
                <a:ln w="0"/>
              </a:rPr>
              <a:t> </a:t>
            </a:r>
            <a:r>
              <a:rPr lang="sv-SE" sz="1500" dirty="0" err="1">
                <a:ln w="0"/>
              </a:rPr>
              <a:t>technology</a:t>
            </a:r>
            <a:r>
              <a:rPr lang="sv-SE" sz="1500" dirty="0">
                <a:ln w="0"/>
              </a:rPr>
              <a:t> </a:t>
            </a:r>
          </a:p>
          <a:p>
            <a:pPr marL="342900" indent="-342900">
              <a:lnSpc>
                <a:spcPct val="100000"/>
              </a:lnSpc>
              <a:spcAft>
                <a:spcPts val="600"/>
              </a:spcAft>
              <a:buFont typeface="+mj-lt"/>
              <a:buAutoNum type="arabicPeriod"/>
            </a:pPr>
            <a:r>
              <a:rPr lang="sv-SE" sz="1500" dirty="0">
                <a:ln w="0"/>
              </a:rPr>
              <a:t>We are a local company that takes full commercial responsibility </a:t>
            </a:r>
          </a:p>
          <a:p>
            <a:pPr marL="342900" indent="-342900">
              <a:lnSpc>
                <a:spcPct val="100000"/>
              </a:lnSpc>
              <a:spcAft>
                <a:spcPts val="600"/>
              </a:spcAft>
              <a:buFont typeface="+mj-lt"/>
              <a:buAutoNum type="arabicPeriod"/>
            </a:pPr>
            <a:r>
              <a:rPr lang="sv-SE" sz="1500" dirty="0">
                <a:ln w="0"/>
              </a:rPr>
              <a:t>We have local technical &amp; engineering support </a:t>
            </a:r>
          </a:p>
          <a:p>
            <a:pPr marL="342900" indent="-342900">
              <a:lnSpc>
                <a:spcPct val="100000"/>
              </a:lnSpc>
              <a:spcAft>
                <a:spcPts val="600"/>
              </a:spcAft>
              <a:buFont typeface="+mj-lt"/>
              <a:buAutoNum type="arabicPeriod"/>
            </a:pPr>
            <a:r>
              <a:rPr lang="sv-SE" sz="1500" dirty="0">
                <a:ln w="0"/>
              </a:rPr>
              <a:t>We have flexible logistical solutions </a:t>
            </a:r>
          </a:p>
          <a:p>
            <a:pPr marL="342900" indent="-342900">
              <a:lnSpc>
                <a:spcPct val="100000"/>
              </a:lnSpc>
              <a:spcAft>
                <a:spcPts val="600"/>
              </a:spcAft>
              <a:buFont typeface="+mj-lt"/>
              <a:buAutoNum type="arabicPeriod"/>
            </a:pPr>
            <a:r>
              <a:rPr lang="sv-SE" sz="1500" dirty="0">
                <a:ln w="0"/>
              </a:rPr>
              <a:t>We have an efficient complaint management process </a:t>
            </a:r>
          </a:p>
          <a:p>
            <a:pPr marL="342900" indent="-342900">
              <a:lnSpc>
                <a:spcPct val="100000"/>
              </a:lnSpc>
              <a:spcAft>
                <a:spcPts val="600"/>
              </a:spcAft>
              <a:buFont typeface="+mj-lt"/>
              <a:buAutoNum type="arabicPeriod"/>
            </a:pPr>
            <a:r>
              <a:rPr lang="sv-SE" sz="1500" dirty="0">
                <a:ln w="0"/>
              </a:rPr>
              <a:t>We don’t own any factories</a:t>
            </a:r>
          </a:p>
          <a:p>
            <a:pPr marL="342900" indent="-342900">
              <a:lnSpc>
                <a:spcPct val="100000"/>
              </a:lnSpc>
              <a:spcAft>
                <a:spcPts val="600"/>
              </a:spcAft>
              <a:buFont typeface="+mj-lt"/>
              <a:buAutoNum type="arabicPeriod"/>
            </a:pPr>
            <a:r>
              <a:rPr lang="sv-SE" sz="1500" dirty="0">
                <a:ln w="0"/>
              </a:rPr>
              <a:t>Annual audits and monthly factory meetings </a:t>
            </a:r>
          </a:p>
          <a:p>
            <a:pPr marL="342900" indent="-342900">
              <a:lnSpc>
                <a:spcPct val="100000"/>
              </a:lnSpc>
              <a:spcAft>
                <a:spcPts val="600"/>
              </a:spcAft>
              <a:buFont typeface="+mj-lt"/>
              <a:buAutoNum type="arabicPeriod"/>
            </a:pPr>
            <a:endParaRPr lang="sv-SE" sz="1500" dirty="0">
              <a:ln w="0"/>
            </a:endParaRPr>
          </a:p>
          <a:p>
            <a:pPr marL="342900" indent="-342900">
              <a:lnSpc>
                <a:spcPct val="100000"/>
              </a:lnSpc>
              <a:spcAft>
                <a:spcPts val="600"/>
              </a:spcAft>
              <a:buFont typeface="+mj-lt"/>
              <a:buAutoNum type="arabicPeriod"/>
            </a:pPr>
            <a:endParaRPr lang="sv-SE" sz="1500" dirty="0">
              <a:ln w="0"/>
            </a:endParaRPr>
          </a:p>
          <a:p>
            <a:pPr marL="342900" indent="-342900">
              <a:lnSpc>
                <a:spcPct val="100000"/>
              </a:lnSpc>
              <a:spcAft>
                <a:spcPts val="600"/>
              </a:spcAft>
              <a:buFont typeface="+mj-lt"/>
              <a:buAutoNum type="arabicPeriod"/>
            </a:pPr>
            <a:endParaRPr lang="sv-SE" sz="1500" dirty="0">
              <a:ln w="0"/>
            </a:endParaRPr>
          </a:p>
        </p:txBody>
      </p:sp>
      <p:sp>
        <p:nvSpPr>
          <p:cNvPr id="8" name="Rectangle 7">
            <a:extLst>
              <a:ext uri="{FF2B5EF4-FFF2-40B4-BE49-F238E27FC236}">
                <a16:creationId xmlns:a16="http://schemas.microsoft.com/office/drawing/2014/main" id="{D3839C38-4173-4ED3-8307-92BB3C327F39}"/>
              </a:ext>
            </a:extLst>
          </p:cNvPr>
          <p:cNvSpPr/>
          <p:nvPr/>
        </p:nvSpPr>
        <p:spPr>
          <a:xfrm>
            <a:off x="4476584" y="3414481"/>
            <a:ext cx="3918799" cy="1475019"/>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u="sng" dirty="0">
                <a:solidFill>
                  <a:schemeClr val="bg1"/>
                </a:solidFill>
              </a:rPr>
              <a:t>BENEFIT CHECKLIST: </a:t>
            </a:r>
          </a:p>
          <a:p>
            <a:pPr algn="ctr">
              <a:lnSpc>
                <a:spcPct val="100000"/>
              </a:lnSpc>
              <a:spcAft>
                <a:spcPts val="0"/>
              </a:spcAft>
              <a:buFont typeface="Wingdings" panose="05000000000000000000" pitchFamily="2" charset="2"/>
              <a:buChar char="ü"/>
            </a:pPr>
            <a:r>
              <a:rPr lang="sv-SE" sz="1600" dirty="0">
                <a:solidFill>
                  <a:schemeClr val="bg1"/>
                </a:solidFill>
              </a:rPr>
              <a:t> Is it specific? </a:t>
            </a:r>
          </a:p>
          <a:p>
            <a:pPr algn="ctr">
              <a:lnSpc>
                <a:spcPct val="100000"/>
              </a:lnSpc>
              <a:spcAft>
                <a:spcPts val="0"/>
              </a:spcAft>
              <a:buFont typeface="Wingdings" panose="05000000000000000000" pitchFamily="2" charset="2"/>
              <a:buChar char="ü"/>
            </a:pPr>
            <a:r>
              <a:rPr lang="sv-SE" sz="1600" dirty="0">
                <a:solidFill>
                  <a:schemeClr val="bg1"/>
                </a:solidFill>
              </a:rPr>
              <a:t> Does it show why it’s important </a:t>
            </a:r>
            <a:br>
              <a:rPr lang="sv-SE" sz="1600" dirty="0">
                <a:solidFill>
                  <a:schemeClr val="bg1"/>
                </a:solidFill>
              </a:rPr>
            </a:br>
            <a:r>
              <a:rPr lang="sv-SE" sz="1600" dirty="0">
                <a:solidFill>
                  <a:schemeClr val="bg1"/>
                </a:solidFill>
              </a:rPr>
              <a:t>for </a:t>
            </a:r>
            <a:r>
              <a:rPr lang="sv-SE" sz="1600" i="1" dirty="0">
                <a:solidFill>
                  <a:schemeClr val="bg1"/>
                </a:solidFill>
              </a:rPr>
              <a:t>this</a:t>
            </a:r>
            <a:r>
              <a:rPr lang="sv-SE" sz="1600" dirty="0">
                <a:solidFill>
                  <a:schemeClr val="bg1"/>
                </a:solidFill>
              </a:rPr>
              <a:t> customer? </a:t>
            </a:r>
          </a:p>
          <a:p>
            <a:pPr algn="ctr">
              <a:lnSpc>
                <a:spcPct val="100000"/>
              </a:lnSpc>
              <a:spcAft>
                <a:spcPts val="0"/>
              </a:spcAft>
              <a:buFont typeface="Wingdings" panose="05000000000000000000" pitchFamily="2" charset="2"/>
              <a:buChar char="ü"/>
            </a:pPr>
            <a:r>
              <a:rPr lang="sv-SE" sz="1600" dirty="0">
                <a:solidFill>
                  <a:schemeClr val="bg1"/>
                </a:solidFill>
              </a:rPr>
              <a:t> ”We” =&gt; ”You”/”I”</a:t>
            </a:r>
          </a:p>
        </p:txBody>
      </p:sp>
    </p:spTree>
    <p:extLst>
      <p:ext uri="{BB962C8B-B14F-4D97-AF65-F5344CB8AC3E}">
        <p14:creationId xmlns:p14="http://schemas.microsoft.com/office/powerpoint/2010/main" val="324254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24717" y="432978"/>
            <a:ext cx="5894562" cy="276998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600" b="1" i="0" u="none" strike="noStrike" kern="1200" cap="none" spc="0" normalizeH="0" baseline="0" noProof="0" dirty="0">
                <a:ln w="0"/>
                <a:solidFill>
                  <a:srgbClr val="D53D20"/>
                </a:solidFill>
                <a:effectLst/>
                <a:uLnTx/>
                <a:uFillTx/>
                <a:latin typeface="Arial"/>
                <a:ea typeface="+mn-ea"/>
                <a:cs typeface="+mn-cs"/>
              </a:rPr>
              <a:t>Break!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w="0"/>
                <a:solidFill>
                  <a:srgbClr val="000000"/>
                </a:solidFill>
                <a:effectLst/>
                <a:uLnTx/>
                <a:uFillTx/>
                <a:latin typeface="Arial"/>
                <a:ea typeface="+mn-ea"/>
                <a:cs typeface="+mn-cs"/>
              </a:rPr>
              <a:t>Please open </a:t>
            </a:r>
            <a:r>
              <a:rPr kumimoji="0" lang="sv-SE" sz="2800" b="1" i="0" u="none" strike="noStrike" kern="1200" cap="none" spc="0" normalizeH="0" baseline="0" noProof="0" dirty="0">
                <a:ln w="0"/>
                <a:solidFill>
                  <a:srgbClr val="D53D20"/>
                </a:solidFill>
                <a:effectLst/>
                <a:uLnTx/>
                <a:uFillTx/>
                <a:latin typeface="Arial"/>
                <a:ea typeface="+mn-ea"/>
                <a:cs typeface="+mn-cs"/>
              </a:rPr>
              <a:t>My Profile</a:t>
            </a:r>
            <a:r>
              <a:rPr kumimoji="0" lang="sv-SE" sz="2800" b="1" i="0" u="none" strike="noStrike" kern="1200" cap="none" spc="0" normalizeH="0" baseline="0" noProof="0" dirty="0">
                <a:ln w="0"/>
                <a:solidFill>
                  <a:srgbClr val="000000"/>
                </a:solidFill>
                <a:effectLst/>
                <a:uLnTx/>
                <a:uFillTx/>
                <a:latin typeface="Arial"/>
                <a:ea typeface="+mn-ea"/>
                <a:cs typeface="+mn-cs"/>
              </a:rPr>
              <a:t> in Sympa </a:t>
            </a:r>
            <a:br>
              <a:rPr kumimoji="0" lang="sv-SE" sz="2800" b="1" i="0" u="none" strike="noStrike" kern="1200" cap="none" spc="0" normalizeH="0" baseline="0" noProof="0" dirty="0">
                <a:ln w="0"/>
                <a:solidFill>
                  <a:srgbClr val="000000"/>
                </a:solidFill>
                <a:effectLst/>
                <a:uLnTx/>
                <a:uFillTx/>
                <a:latin typeface="Arial"/>
                <a:ea typeface="+mn-ea"/>
                <a:cs typeface="+mn-cs"/>
              </a:rPr>
            </a:br>
            <a:r>
              <a:rPr kumimoji="0" lang="sv-SE" sz="2800" b="1" i="0" u="none" strike="noStrike" kern="1200" cap="none" spc="0" normalizeH="0" baseline="0" noProof="0" dirty="0">
                <a:ln w="0"/>
                <a:solidFill>
                  <a:srgbClr val="000000"/>
                </a:solidFill>
                <a:effectLst/>
                <a:uLnTx/>
                <a:uFillTx/>
                <a:latin typeface="Arial"/>
                <a:ea typeface="+mn-ea"/>
                <a:cs typeface="+mn-cs"/>
              </a:rPr>
              <a:t>&gt; ”Learning &amp; Development” </a:t>
            </a:r>
            <a:br>
              <a:rPr kumimoji="0" lang="sv-SE" sz="2800" b="1" i="0" u="none" strike="noStrike" kern="1200" cap="none" spc="0" normalizeH="0" baseline="0" noProof="0" dirty="0">
                <a:ln w="0"/>
                <a:solidFill>
                  <a:srgbClr val="000000"/>
                </a:solidFill>
                <a:effectLst/>
                <a:uLnTx/>
                <a:uFillTx/>
                <a:latin typeface="Arial"/>
                <a:ea typeface="+mn-ea"/>
                <a:cs typeface="+mn-cs"/>
              </a:rPr>
            </a:br>
            <a:r>
              <a:rPr kumimoji="0" lang="sv-SE" sz="2800" b="1" i="0" u="none" strike="noStrike" kern="1200" cap="none" spc="0" normalizeH="0" baseline="0" noProof="0" dirty="0">
                <a:ln w="0"/>
                <a:solidFill>
                  <a:srgbClr val="000000"/>
                </a:solidFill>
                <a:effectLst/>
                <a:uLnTx/>
                <a:uFillTx/>
                <a:latin typeface="Arial"/>
                <a:ea typeface="+mn-ea"/>
                <a:cs typeface="+mn-cs"/>
              </a:rPr>
              <a:t>&gt; ”</a:t>
            </a:r>
            <a:r>
              <a:rPr kumimoji="0" lang="sv-SE" sz="2800" b="1" i="0" u="none" strike="noStrike" kern="1200" cap="none" spc="0" normalizeH="0" baseline="0" noProof="0" dirty="0">
                <a:ln w="0"/>
                <a:solidFill>
                  <a:srgbClr val="D53D20"/>
                </a:solidFill>
                <a:effectLst/>
                <a:uLnTx/>
                <a:uFillTx/>
                <a:latin typeface="Arial"/>
                <a:ea typeface="+mn-ea"/>
                <a:cs typeface="+mn-cs"/>
              </a:rPr>
              <a:t>Goals &amp; Coaching</a:t>
            </a:r>
            <a:r>
              <a:rPr kumimoji="0" lang="sv-SE" sz="2800" b="1" i="0" u="none" strike="noStrike" kern="1200" cap="none" spc="0" normalizeH="0" baseline="0" noProof="0" dirty="0">
                <a:ln w="0"/>
                <a:solidFill>
                  <a:srgbClr val="00000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w="0"/>
                <a:solidFill>
                  <a:srgbClr val="000000"/>
                </a:solidFill>
                <a:effectLst/>
                <a:uLnTx/>
                <a:uFillTx/>
                <a:latin typeface="Arial"/>
                <a:ea typeface="+mn-ea"/>
                <a:cs typeface="+mn-cs"/>
                <a:hlinkClick r:id="rId2"/>
              </a:rPr>
              <a:t>www.symahr.net/ncab</a:t>
            </a:r>
            <a:r>
              <a:rPr kumimoji="0" lang="sv-SE" sz="2400" b="1" i="0" u="none" strike="noStrike" kern="1200" cap="none" spc="0" normalizeH="0" baseline="0" noProof="0" dirty="0">
                <a:ln w="0"/>
                <a:solidFill>
                  <a:srgbClr val="000000"/>
                </a:solidFill>
                <a:effectLst/>
                <a:uLnTx/>
                <a:uFillTx/>
                <a:latin typeface="Arial"/>
                <a:ea typeface="+mn-ea"/>
                <a:cs typeface="+mn-cs"/>
              </a:rPr>
              <a:t> </a:t>
            </a:r>
            <a:endParaRPr kumimoji="0" lang="en-US" sz="900" b="1" i="0" u="none" strike="noStrike" kern="1200" cap="none" spc="0" normalizeH="0" baseline="0" noProof="0" dirty="0">
              <a:ln w="0"/>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id="{800A45AE-BA65-4C2C-86AA-1BDD9771A55F}"/>
              </a:ext>
            </a:extLst>
          </p:cNvPr>
          <p:cNvPicPr>
            <a:picLocks noChangeAspect="1"/>
          </p:cNvPicPr>
          <p:nvPr/>
        </p:nvPicPr>
        <p:blipFill>
          <a:blip r:embed="rId3"/>
          <a:stretch>
            <a:fillRect/>
          </a:stretch>
        </p:blipFill>
        <p:spPr>
          <a:xfrm>
            <a:off x="1802223" y="3202967"/>
            <a:ext cx="5539549" cy="1808340"/>
          </a:xfrm>
          <a:prstGeom prst="rect">
            <a:avLst/>
          </a:prstGeom>
        </p:spPr>
      </p:pic>
    </p:spTree>
    <p:extLst>
      <p:ext uri="{BB962C8B-B14F-4D97-AF65-F5344CB8AC3E}">
        <p14:creationId xmlns:p14="http://schemas.microsoft.com/office/powerpoint/2010/main" val="355349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18"/>
          <p:cNvSpPr/>
          <p:nvPr/>
        </p:nvSpPr>
        <p:spPr>
          <a:xfrm>
            <a:off x="-1" y="-66674"/>
            <a:ext cx="9305925" cy="52101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a:solidFill>
                <a:srgbClr val="FFFFFF"/>
              </a:solidFill>
              <a:latin typeface="Arial"/>
            </a:endParaRPr>
          </a:p>
        </p:txBody>
      </p:sp>
      <p:sp>
        <p:nvSpPr>
          <p:cNvPr id="2" name="Title 1"/>
          <p:cNvSpPr>
            <a:spLocks noGrp="1"/>
          </p:cNvSpPr>
          <p:nvPr>
            <p:ph type="title"/>
          </p:nvPr>
        </p:nvSpPr>
        <p:spPr>
          <a:xfrm>
            <a:off x="1371108" y="355909"/>
            <a:ext cx="7322892" cy="470413"/>
          </a:xfrm>
        </p:spPr>
        <p:txBody>
          <a:bodyPr anchor="ctr">
            <a:noAutofit/>
          </a:bodyPr>
          <a:lstStyle/>
          <a:p>
            <a:r>
              <a:rPr lang="en-US" sz="1800" dirty="0"/>
              <a:t>Breakout room: Show our added value</a:t>
            </a:r>
          </a:p>
        </p:txBody>
      </p:sp>
      <p:sp>
        <p:nvSpPr>
          <p:cNvPr id="4" name="Content Placeholder 3"/>
          <p:cNvSpPr>
            <a:spLocks noGrp="1"/>
          </p:cNvSpPr>
          <p:nvPr>
            <p:ph idx="1"/>
          </p:nvPr>
        </p:nvSpPr>
        <p:spPr>
          <a:xfrm>
            <a:off x="450000" y="1071155"/>
            <a:ext cx="8071699" cy="3411945"/>
          </a:xfrm>
        </p:spPr>
        <p:txBody>
          <a:bodyPr>
            <a:noAutofit/>
          </a:bodyPr>
          <a:lstStyle/>
          <a:p>
            <a:pPr marL="0" indent="0">
              <a:lnSpc>
                <a:spcPct val="100000"/>
              </a:lnSpc>
              <a:buNone/>
            </a:pPr>
            <a:r>
              <a:rPr lang="en-US" sz="1800" b="0" dirty="0"/>
              <a:t>When a customer compares our quote/price with a competitor – </a:t>
            </a:r>
            <a:br>
              <a:rPr lang="en-US" sz="1800" b="0" dirty="0"/>
            </a:br>
            <a:r>
              <a:rPr lang="en-US" sz="1800" dirty="0">
                <a:solidFill>
                  <a:schemeClr val="accent6"/>
                </a:solidFill>
              </a:rPr>
              <a:t>What can we ask, that highlights our added value (and how we reduce their total costs)? </a:t>
            </a:r>
          </a:p>
          <a:p>
            <a:pPr marL="0" indent="0">
              <a:lnSpc>
                <a:spcPct val="100000"/>
              </a:lnSpc>
              <a:buNone/>
            </a:pPr>
            <a:endParaRPr lang="en-US" sz="1800" b="0" dirty="0"/>
          </a:p>
          <a:p>
            <a:pPr marL="0" indent="0">
              <a:lnSpc>
                <a:spcPct val="100000"/>
              </a:lnSpc>
              <a:buNone/>
            </a:pPr>
            <a:endParaRPr lang="en-US" sz="1800" b="0" dirty="0"/>
          </a:p>
          <a:p>
            <a:pPr marL="0" indent="0">
              <a:lnSpc>
                <a:spcPct val="100000"/>
              </a:lnSpc>
              <a:buNone/>
            </a:pPr>
            <a:endParaRPr lang="en-US" sz="1800" b="0" dirty="0"/>
          </a:p>
          <a:p>
            <a:pPr marL="0" indent="0">
              <a:lnSpc>
                <a:spcPct val="100000"/>
              </a:lnSpc>
              <a:buNone/>
            </a:pPr>
            <a:endParaRPr lang="en-US" sz="1800" b="0" dirty="0"/>
          </a:p>
          <a:p>
            <a:pPr marL="0" indent="0">
              <a:lnSpc>
                <a:spcPct val="100000"/>
              </a:lnSpc>
              <a:buNone/>
            </a:pPr>
            <a:r>
              <a:rPr lang="en-US" sz="1800" b="0" dirty="0"/>
              <a:t>Discuss, and together </a:t>
            </a:r>
            <a:r>
              <a:rPr lang="en-US" sz="1800" dirty="0"/>
              <a:t>agree on &amp; write down </a:t>
            </a:r>
            <a:r>
              <a:rPr lang="en-US" sz="1800" dirty="0">
                <a:solidFill>
                  <a:schemeClr val="accent6"/>
                </a:solidFill>
              </a:rPr>
              <a:t>your top 3-5 questions</a:t>
            </a:r>
            <a:r>
              <a:rPr lang="en-US" sz="1800" b="0" dirty="0"/>
              <a:t>. Also decide on </a:t>
            </a:r>
            <a:r>
              <a:rPr lang="en-US" sz="1800" dirty="0"/>
              <a:t>who will present them </a:t>
            </a:r>
            <a:r>
              <a:rPr lang="en-US" sz="1800" b="0" dirty="0"/>
              <a:t>in the big group, where we will summarize. </a:t>
            </a:r>
          </a:p>
          <a:p>
            <a:pPr marL="0" indent="0">
              <a:lnSpc>
                <a:spcPct val="100000"/>
              </a:lnSpc>
              <a:buNone/>
            </a:pPr>
            <a:r>
              <a:rPr lang="en-US" sz="1800" b="0" dirty="0"/>
              <a:t>5 different groups and you have 5 minutes to discuss. </a:t>
            </a:r>
          </a:p>
        </p:txBody>
      </p:sp>
      <p:pic>
        <p:nvPicPr>
          <p:cNvPr id="8" name="Picture 7"/>
          <p:cNvPicPr>
            <a:picLocks noChangeAspect="1"/>
          </p:cNvPicPr>
          <p:nvPr/>
        </p:nvPicPr>
        <p:blipFill>
          <a:blip r:embed="rId3"/>
          <a:stretch>
            <a:fillRect/>
          </a:stretch>
        </p:blipFill>
        <p:spPr>
          <a:xfrm>
            <a:off x="450000" y="355909"/>
            <a:ext cx="921108" cy="470413"/>
          </a:xfrm>
          <a:prstGeom prst="rect">
            <a:avLst/>
          </a:prstGeom>
        </p:spPr>
      </p:pic>
      <p:sp>
        <p:nvSpPr>
          <p:cNvPr id="13" name="Title 1"/>
          <p:cNvSpPr txBox="1">
            <a:spLocks/>
          </p:cNvSpPr>
          <p:nvPr/>
        </p:nvSpPr>
        <p:spPr>
          <a:xfrm>
            <a:off x="450000" y="5302078"/>
            <a:ext cx="8244000" cy="527186"/>
          </a:xfrm>
          <a:prstGeom prst="rect">
            <a:avLst/>
          </a:prstGeom>
        </p:spPr>
        <p:txBody>
          <a:bodyPr vert="horz" lIns="91440" tIns="45720" rIns="91440" bIns="45720" rtlCol="0" anchor="t">
            <a:normAutofit fontScale="97500"/>
          </a:bodyPr>
          <a:lstStyle>
            <a:lvl1pPr algn="l" defTabSz="685783" rtl="0" eaLnBrk="1" latinLnBrk="0" hangingPunct="1">
              <a:lnSpc>
                <a:spcPct val="100000"/>
              </a:lnSpc>
              <a:spcBef>
                <a:spcPct val="0"/>
              </a:spcBef>
              <a:buNone/>
              <a:defRPr sz="2400" b="1" kern="1200">
                <a:solidFill>
                  <a:schemeClr val="accent6"/>
                </a:solidFill>
                <a:latin typeface="+mj-lt"/>
                <a:ea typeface="+mj-ea"/>
                <a:cs typeface="+mj-cs"/>
              </a:defRPr>
            </a:lvl1pPr>
          </a:lstStyle>
          <a:p>
            <a:pPr defTabSz="514337">
              <a:defRPr/>
            </a:pPr>
            <a:endParaRPr lang="en-US" sz="1600" dirty="0">
              <a:solidFill>
                <a:srgbClr val="D53D20"/>
              </a:solidFill>
              <a:latin typeface="Arial"/>
            </a:endParaRPr>
          </a:p>
        </p:txBody>
      </p:sp>
      <p:grpSp>
        <p:nvGrpSpPr>
          <p:cNvPr id="9" name="Grupp 107">
            <a:extLst>
              <a:ext uri="{FF2B5EF4-FFF2-40B4-BE49-F238E27FC236}">
                <a16:creationId xmlns:a16="http://schemas.microsoft.com/office/drawing/2014/main" id="{BBAFB8AD-556D-47EF-AC47-9B6AD041138C}"/>
              </a:ext>
            </a:extLst>
          </p:cNvPr>
          <p:cNvGrpSpPr/>
          <p:nvPr/>
        </p:nvGrpSpPr>
        <p:grpSpPr>
          <a:xfrm>
            <a:off x="527673" y="2164801"/>
            <a:ext cx="1099512" cy="1263902"/>
            <a:chOff x="6988537" y="765647"/>
            <a:chExt cx="1362670" cy="1566406"/>
          </a:xfrm>
        </p:grpSpPr>
        <p:grpSp>
          <p:nvGrpSpPr>
            <p:cNvPr id="11" name="Grupp 108">
              <a:extLst>
                <a:ext uri="{FF2B5EF4-FFF2-40B4-BE49-F238E27FC236}">
                  <a16:creationId xmlns:a16="http://schemas.microsoft.com/office/drawing/2014/main" id="{5D424418-5FA7-447F-8C2B-9614014CFAF5}"/>
                </a:ext>
              </a:extLst>
            </p:cNvPr>
            <p:cNvGrpSpPr/>
            <p:nvPr/>
          </p:nvGrpSpPr>
          <p:grpSpPr>
            <a:xfrm>
              <a:off x="7244588" y="765647"/>
              <a:ext cx="870415" cy="906005"/>
              <a:chOff x="7244588" y="765647"/>
              <a:chExt cx="870415" cy="906005"/>
            </a:xfrm>
          </p:grpSpPr>
          <p:sp>
            <p:nvSpPr>
              <p:cNvPr id="23" name="Frihandsfigur: Form 119">
                <a:extLst>
                  <a:ext uri="{FF2B5EF4-FFF2-40B4-BE49-F238E27FC236}">
                    <a16:creationId xmlns:a16="http://schemas.microsoft.com/office/drawing/2014/main" id="{21774711-8E60-4539-8CC2-4A1F24D50C42}"/>
                  </a:ext>
                </a:extLst>
              </p:cNvPr>
              <p:cNvSpPr/>
              <p:nvPr/>
            </p:nvSpPr>
            <p:spPr>
              <a:xfrm>
                <a:off x="7361864" y="1005714"/>
                <a:ext cx="629066" cy="548241"/>
              </a:xfrm>
              <a:custGeom>
                <a:avLst/>
                <a:gdLst>
                  <a:gd name="connsiteX0" fmla="*/ 284924 w 284924"/>
                  <a:gd name="connsiteY0" fmla="*/ 95917 h 248316"/>
                  <a:gd name="connsiteX1" fmla="*/ 276733 w 284924"/>
                  <a:gd name="connsiteY1" fmla="*/ 62675 h 248316"/>
                  <a:gd name="connsiteX2" fmla="*/ 266065 w 284924"/>
                  <a:gd name="connsiteY2" fmla="*/ 53150 h 248316"/>
                  <a:gd name="connsiteX3" fmla="*/ 247015 w 284924"/>
                  <a:gd name="connsiteY3" fmla="*/ 36481 h 248316"/>
                  <a:gd name="connsiteX4" fmla="*/ 230727 w 284924"/>
                  <a:gd name="connsiteY4" fmla="*/ 0 h 248316"/>
                  <a:gd name="connsiteX5" fmla="*/ 144050 w 284924"/>
                  <a:gd name="connsiteY5" fmla="*/ 57150 h 248316"/>
                  <a:gd name="connsiteX6" fmla="*/ 42894 w 284924"/>
                  <a:gd name="connsiteY6" fmla="*/ 85725 h 248316"/>
                  <a:gd name="connsiteX7" fmla="*/ 3270 w 284924"/>
                  <a:gd name="connsiteY7" fmla="*/ 95726 h 248316"/>
                  <a:gd name="connsiteX8" fmla="*/ 3270 w 284924"/>
                  <a:gd name="connsiteY8" fmla="*/ 130112 h 248316"/>
                  <a:gd name="connsiteX9" fmla="*/ 142049 w 284924"/>
                  <a:gd name="connsiteY9" fmla="*/ 248317 h 248316"/>
                  <a:gd name="connsiteX10" fmla="*/ 284924 w 284924"/>
                  <a:gd name="connsiteY10" fmla="*/ 95917 h 24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924" h="248316">
                    <a:moveTo>
                      <a:pt x="284924" y="95917"/>
                    </a:moveTo>
                    <a:cubicBezTo>
                      <a:pt x="284416" y="84404"/>
                      <a:pt x="281632" y="73105"/>
                      <a:pt x="276733" y="62675"/>
                    </a:cubicBezTo>
                    <a:cubicBezTo>
                      <a:pt x="273943" y="58733"/>
                      <a:pt x="270296" y="55476"/>
                      <a:pt x="266065" y="53150"/>
                    </a:cubicBezTo>
                    <a:cubicBezTo>
                      <a:pt x="258780" y="48761"/>
                      <a:pt x="252331" y="43119"/>
                      <a:pt x="247015" y="36481"/>
                    </a:cubicBezTo>
                    <a:cubicBezTo>
                      <a:pt x="239351" y="25447"/>
                      <a:pt x="233826" y="13072"/>
                      <a:pt x="230727" y="0"/>
                    </a:cubicBezTo>
                    <a:cubicBezTo>
                      <a:pt x="204134" y="22328"/>
                      <a:pt x="175049" y="41504"/>
                      <a:pt x="144050" y="57150"/>
                    </a:cubicBezTo>
                    <a:cubicBezTo>
                      <a:pt x="111871" y="71464"/>
                      <a:pt x="77806" y="81087"/>
                      <a:pt x="42894" y="85725"/>
                    </a:cubicBezTo>
                    <a:cubicBezTo>
                      <a:pt x="26797" y="88582"/>
                      <a:pt x="6699" y="92107"/>
                      <a:pt x="3270" y="95726"/>
                    </a:cubicBezTo>
                    <a:cubicBezTo>
                      <a:pt x="-2445" y="103156"/>
                      <a:pt x="508" y="122111"/>
                      <a:pt x="3270" y="130112"/>
                    </a:cubicBezTo>
                    <a:cubicBezTo>
                      <a:pt x="19558" y="198787"/>
                      <a:pt x="77851" y="248317"/>
                      <a:pt x="142049" y="248317"/>
                    </a:cubicBezTo>
                    <a:cubicBezTo>
                      <a:pt x="218249" y="248317"/>
                      <a:pt x="284924" y="177070"/>
                      <a:pt x="284924" y="95917"/>
                    </a:cubicBezTo>
                    <a:close/>
                  </a:path>
                </a:pathLst>
              </a:custGeom>
              <a:solidFill>
                <a:schemeClr val="accent3"/>
              </a:solidFill>
              <a:ln w="9525" cap="flat">
                <a:noFill/>
                <a:prstDash val="solid"/>
                <a:miter/>
              </a:ln>
            </p:spPr>
            <p:txBody>
              <a:bodyPr rtlCol="0" anchor="ctr"/>
              <a:lstStyle/>
              <a:p>
                <a:endParaRPr lang="en-US"/>
              </a:p>
            </p:txBody>
          </p:sp>
          <p:sp>
            <p:nvSpPr>
              <p:cNvPr id="24" name="Bild 34" descr="Glasögon">
                <a:extLst>
                  <a:ext uri="{FF2B5EF4-FFF2-40B4-BE49-F238E27FC236}">
                    <a16:creationId xmlns:a16="http://schemas.microsoft.com/office/drawing/2014/main" id="{4E34EFB5-9A2C-4CD1-BE6D-DBF09D0A0922}"/>
                  </a:ext>
                </a:extLst>
              </p:cNvPr>
              <p:cNvSpPr/>
              <p:nvPr/>
            </p:nvSpPr>
            <p:spPr>
              <a:xfrm>
                <a:off x="7341327" y="1137823"/>
                <a:ext cx="683872" cy="256452"/>
              </a:xfrm>
              <a:custGeom>
                <a:avLst/>
                <a:gdLst>
                  <a:gd name="connsiteX0" fmla="*/ 1055931 w 1063180"/>
                  <a:gd name="connsiteY0" fmla="*/ 45910 h 398692"/>
                  <a:gd name="connsiteX1" fmla="*/ 821548 w 1063180"/>
                  <a:gd name="connsiteY1" fmla="*/ 0 h 398692"/>
                  <a:gd name="connsiteX2" fmla="*/ 531590 w 1063180"/>
                  <a:gd name="connsiteY2" fmla="*/ 47118 h 398692"/>
                  <a:gd name="connsiteX3" fmla="*/ 241632 w 1063180"/>
                  <a:gd name="connsiteY3" fmla="*/ 0 h 398692"/>
                  <a:gd name="connsiteX4" fmla="*/ 7249 w 1063180"/>
                  <a:gd name="connsiteY4" fmla="*/ 45910 h 398692"/>
                  <a:gd name="connsiteX5" fmla="*/ 0 w 1063180"/>
                  <a:gd name="connsiteY5" fmla="*/ 55575 h 398692"/>
                  <a:gd name="connsiteX6" fmla="*/ 0 w 1063180"/>
                  <a:gd name="connsiteY6" fmla="*/ 105110 h 398692"/>
                  <a:gd name="connsiteX7" fmla="*/ 9665 w 1063180"/>
                  <a:gd name="connsiteY7" fmla="*/ 128065 h 398692"/>
                  <a:gd name="connsiteX8" fmla="*/ 24163 w 1063180"/>
                  <a:gd name="connsiteY8" fmla="*/ 140146 h 398692"/>
                  <a:gd name="connsiteX9" fmla="*/ 53159 w 1063180"/>
                  <a:gd name="connsiteY9" fmla="*/ 295999 h 398692"/>
                  <a:gd name="connsiteX10" fmla="*/ 253713 w 1063180"/>
                  <a:gd name="connsiteY10" fmla="*/ 398692 h 398692"/>
                  <a:gd name="connsiteX11" fmla="*/ 506219 w 1063180"/>
                  <a:gd name="connsiteY11" fmla="*/ 176391 h 398692"/>
                  <a:gd name="connsiteX12" fmla="*/ 531590 w 1063180"/>
                  <a:gd name="connsiteY12" fmla="*/ 157061 h 398692"/>
                  <a:gd name="connsiteX13" fmla="*/ 556961 w 1063180"/>
                  <a:gd name="connsiteY13" fmla="*/ 176391 h 398692"/>
                  <a:gd name="connsiteX14" fmla="*/ 809467 w 1063180"/>
                  <a:gd name="connsiteY14" fmla="*/ 398692 h 398692"/>
                  <a:gd name="connsiteX15" fmla="*/ 1010021 w 1063180"/>
                  <a:gd name="connsiteY15" fmla="*/ 295999 h 398692"/>
                  <a:gd name="connsiteX16" fmla="*/ 1039017 w 1063180"/>
                  <a:gd name="connsiteY16" fmla="*/ 140146 h 398692"/>
                  <a:gd name="connsiteX17" fmla="*/ 1053515 w 1063180"/>
                  <a:gd name="connsiteY17" fmla="*/ 129273 h 398692"/>
                  <a:gd name="connsiteX18" fmla="*/ 1063180 w 1063180"/>
                  <a:gd name="connsiteY18" fmla="*/ 106318 h 398692"/>
                  <a:gd name="connsiteX19" fmla="*/ 1063180 w 1063180"/>
                  <a:gd name="connsiteY19" fmla="*/ 56783 h 398692"/>
                  <a:gd name="connsiteX20" fmla="*/ 1055931 w 1063180"/>
                  <a:gd name="connsiteY20" fmla="*/ 45910 h 398692"/>
                  <a:gd name="connsiteX21" fmla="*/ 433729 w 1063180"/>
                  <a:gd name="connsiteY21" fmla="*/ 166726 h 398692"/>
                  <a:gd name="connsiteX22" fmla="*/ 253713 w 1063180"/>
                  <a:gd name="connsiteY22" fmla="*/ 338284 h 398692"/>
                  <a:gd name="connsiteX23" fmla="*/ 112359 w 1063180"/>
                  <a:gd name="connsiteY23" fmla="*/ 273044 h 398692"/>
                  <a:gd name="connsiteX24" fmla="*/ 96653 w 1063180"/>
                  <a:gd name="connsiteY24" fmla="*/ 126857 h 398692"/>
                  <a:gd name="connsiteX25" fmla="*/ 124440 w 1063180"/>
                  <a:gd name="connsiteY25" fmla="*/ 90612 h 398692"/>
                  <a:gd name="connsiteX26" fmla="*/ 241632 w 1063180"/>
                  <a:gd name="connsiteY26" fmla="*/ 72490 h 398692"/>
                  <a:gd name="connsiteX27" fmla="*/ 385403 w 1063180"/>
                  <a:gd name="connsiteY27" fmla="*/ 91820 h 398692"/>
                  <a:gd name="connsiteX28" fmla="*/ 433729 w 1063180"/>
                  <a:gd name="connsiteY28" fmla="*/ 166726 h 398692"/>
                  <a:gd name="connsiteX29" fmla="*/ 950821 w 1063180"/>
                  <a:gd name="connsiteY29" fmla="*/ 273044 h 398692"/>
                  <a:gd name="connsiteX30" fmla="*/ 809467 w 1063180"/>
                  <a:gd name="connsiteY30" fmla="*/ 338284 h 398692"/>
                  <a:gd name="connsiteX31" fmla="*/ 629451 w 1063180"/>
                  <a:gd name="connsiteY31" fmla="*/ 166726 h 398692"/>
                  <a:gd name="connsiteX32" fmla="*/ 676569 w 1063180"/>
                  <a:gd name="connsiteY32" fmla="*/ 91820 h 398692"/>
                  <a:gd name="connsiteX33" fmla="*/ 820340 w 1063180"/>
                  <a:gd name="connsiteY33" fmla="*/ 72490 h 398692"/>
                  <a:gd name="connsiteX34" fmla="*/ 937532 w 1063180"/>
                  <a:gd name="connsiteY34" fmla="*/ 90612 h 398692"/>
                  <a:gd name="connsiteX35" fmla="*/ 965319 w 1063180"/>
                  <a:gd name="connsiteY35" fmla="*/ 126857 h 398692"/>
                  <a:gd name="connsiteX36" fmla="*/ 950821 w 1063180"/>
                  <a:gd name="connsiteY36" fmla="*/ 273044 h 39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3180" h="398692">
                    <a:moveTo>
                      <a:pt x="1055931" y="45910"/>
                    </a:moveTo>
                    <a:cubicBezTo>
                      <a:pt x="1029352" y="36245"/>
                      <a:pt x="913369" y="0"/>
                      <a:pt x="821548" y="0"/>
                    </a:cubicBezTo>
                    <a:cubicBezTo>
                      <a:pt x="745434" y="0"/>
                      <a:pt x="571459" y="38661"/>
                      <a:pt x="531590" y="47118"/>
                    </a:cubicBezTo>
                    <a:cubicBezTo>
                      <a:pt x="491721" y="38661"/>
                      <a:pt x="317746" y="0"/>
                      <a:pt x="241632" y="0"/>
                    </a:cubicBezTo>
                    <a:cubicBezTo>
                      <a:pt x="151020" y="0"/>
                      <a:pt x="35037" y="36245"/>
                      <a:pt x="7249" y="45910"/>
                    </a:cubicBezTo>
                    <a:cubicBezTo>
                      <a:pt x="3624" y="47118"/>
                      <a:pt x="0" y="50743"/>
                      <a:pt x="0" y="55575"/>
                    </a:cubicBezTo>
                    <a:lnTo>
                      <a:pt x="0" y="105110"/>
                    </a:lnTo>
                    <a:cubicBezTo>
                      <a:pt x="0" y="113567"/>
                      <a:pt x="2416" y="123232"/>
                      <a:pt x="9665" y="128065"/>
                    </a:cubicBezTo>
                    <a:lnTo>
                      <a:pt x="24163" y="140146"/>
                    </a:lnTo>
                    <a:cubicBezTo>
                      <a:pt x="25371" y="188473"/>
                      <a:pt x="31412" y="260962"/>
                      <a:pt x="53159" y="295999"/>
                    </a:cubicBezTo>
                    <a:cubicBezTo>
                      <a:pt x="80947" y="344325"/>
                      <a:pt x="166726" y="398692"/>
                      <a:pt x="253713" y="398692"/>
                    </a:cubicBezTo>
                    <a:cubicBezTo>
                      <a:pt x="407150" y="398692"/>
                      <a:pt x="479639" y="282709"/>
                      <a:pt x="506219" y="176391"/>
                    </a:cubicBezTo>
                    <a:cubicBezTo>
                      <a:pt x="508635" y="165518"/>
                      <a:pt x="519509" y="157061"/>
                      <a:pt x="531590" y="157061"/>
                    </a:cubicBezTo>
                    <a:cubicBezTo>
                      <a:pt x="543672" y="157061"/>
                      <a:pt x="553337" y="165518"/>
                      <a:pt x="556961" y="176391"/>
                    </a:cubicBezTo>
                    <a:cubicBezTo>
                      <a:pt x="584749" y="282709"/>
                      <a:pt x="657239" y="398692"/>
                      <a:pt x="809467" y="398692"/>
                    </a:cubicBezTo>
                    <a:cubicBezTo>
                      <a:pt x="896454" y="398692"/>
                      <a:pt x="982234" y="344325"/>
                      <a:pt x="1010021" y="295999"/>
                    </a:cubicBezTo>
                    <a:cubicBezTo>
                      <a:pt x="1030560" y="259754"/>
                      <a:pt x="1036601" y="188473"/>
                      <a:pt x="1039017" y="140146"/>
                    </a:cubicBezTo>
                    <a:lnTo>
                      <a:pt x="1053515" y="129273"/>
                    </a:lnTo>
                    <a:cubicBezTo>
                      <a:pt x="1060764" y="124440"/>
                      <a:pt x="1063180" y="113567"/>
                      <a:pt x="1063180" y="106318"/>
                    </a:cubicBezTo>
                    <a:lnTo>
                      <a:pt x="1063180" y="56783"/>
                    </a:lnTo>
                    <a:cubicBezTo>
                      <a:pt x="1061972" y="50743"/>
                      <a:pt x="1059556" y="47118"/>
                      <a:pt x="1055931" y="45910"/>
                    </a:cubicBezTo>
                    <a:close/>
                    <a:moveTo>
                      <a:pt x="433729" y="166726"/>
                    </a:moveTo>
                    <a:cubicBezTo>
                      <a:pt x="413191" y="239215"/>
                      <a:pt x="382987" y="338284"/>
                      <a:pt x="253713" y="338284"/>
                    </a:cubicBezTo>
                    <a:cubicBezTo>
                      <a:pt x="198138" y="338284"/>
                      <a:pt x="137730" y="311705"/>
                      <a:pt x="112359" y="273044"/>
                    </a:cubicBezTo>
                    <a:cubicBezTo>
                      <a:pt x="95445" y="246464"/>
                      <a:pt x="96653" y="182432"/>
                      <a:pt x="96653" y="126857"/>
                    </a:cubicBezTo>
                    <a:cubicBezTo>
                      <a:pt x="96653" y="109942"/>
                      <a:pt x="107526" y="95445"/>
                      <a:pt x="124440" y="90612"/>
                    </a:cubicBezTo>
                    <a:cubicBezTo>
                      <a:pt x="160685" y="80947"/>
                      <a:pt x="204179" y="72490"/>
                      <a:pt x="241632" y="72490"/>
                    </a:cubicBezTo>
                    <a:cubicBezTo>
                      <a:pt x="270628" y="72490"/>
                      <a:pt x="328619" y="80947"/>
                      <a:pt x="385403" y="91820"/>
                    </a:cubicBezTo>
                    <a:cubicBezTo>
                      <a:pt x="420439" y="97861"/>
                      <a:pt x="443395" y="132897"/>
                      <a:pt x="433729" y="166726"/>
                    </a:cubicBezTo>
                    <a:close/>
                    <a:moveTo>
                      <a:pt x="950821" y="273044"/>
                    </a:moveTo>
                    <a:cubicBezTo>
                      <a:pt x="925450" y="311705"/>
                      <a:pt x="865042" y="338284"/>
                      <a:pt x="809467" y="338284"/>
                    </a:cubicBezTo>
                    <a:cubicBezTo>
                      <a:pt x="681402" y="338284"/>
                      <a:pt x="649990" y="239215"/>
                      <a:pt x="629451" y="166726"/>
                    </a:cubicBezTo>
                    <a:cubicBezTo>
                      <a:pt x="619786" y="132897"/>
                      <a:pt x="642741" y="97861"/>
                      <a:pt x="676569" y="91820"/>
                    </a:cubicBezTo>
                    <a:cubicBezTo>
                      <a:pt x="733353" y="80947"/>
                      <a:pt x="791344" y="72490"/>
                      <a:pt x="820340" y="72490"/>
                    </a:cubicBezTo>
                    <a:cubicBezTo>
                      <a:pt x="859001" y="72490"/>
                      <a:pt x="901287" y="80947"/>
                      <a:pt x="937532" y="90612"/>
                    </a:cubicBezTo>
                    <a:cubicBezTo>
                      <a:pt x="954446" y="95445"/>
                      <a:pt x="965319" y="109942"/>
                      <a:pt x="965319" y="126857"/>
                    </a:cubicBezTo>
                    <a:cubicBezTo>
                      <a:pt x="966528" y="182432"/>
                      <a:pt x="967736" y="246464"/>
                      <a:pt x="950821" y="273044"/>
                    </a:cubicBezTo>
                    <a:close/>
                  </a:path>
                </a:pathLst>
              </a:custGeom>
              <a:solidFill>
                <a:schemeClr val="bg1">
                  <a:lumMod val="50000"/>
                </a:schemeClr>
              </a:solidFill>
              <a:ln w="12005" cap="flat">
                <a:noFill/>
                <a:prstDash val="solid"/>
                <a:miter/>
              </a:ln>
            </p:spPr>
            <p:txBody>
              <a:bodyPr rtlCol="0" anchor="ctr"/>
              <a:lstStyle/>
              <a:p>
                <a:endParaRPr lang="en-US"/>
              </a:p>
            </p:txBody>
          </p:sp>
          <p:sp>
            <p:nvSpPr>
              <p:cNvPr id="25" name="Frihandsfigur: Form 121">
                <a:extLst>
                  <a:ext uri="{FF2B5EF4-FFF2-40B4-BE49-F238E27FC236}">
                    <a16:creationId xmlns:a16="http://schemas.microsoft.com/office/drawing/2014/main" id="{746ED55D-FFA5-4E7E-87B4-A731241CFE8C}"/>
                  </a:ext>
                </a:extLst>
              </p:cNvPr>
              <p:cNvSpPr/>
              <p:nvPr/>
            </p:nvSpPr>
            <p:spPr>
              <a:xfrm>
                <a:off x="7244588" y="765647"/>
                <a:ext cx="870415" cy="906005"/>
              </a:xfrm>
              <a:custGeom>
                <a:avLst/>
                <a:gdLst>
                  <a:gd name="connsiteX0" fmla="*/ 358140 w 394239"/>
                  <a:gd name="connsiteY0" fmla="*/ 324666 h 410359"/>
                  <a:gd name="connsiteX1" fmla="*/ 383191 w 394239"/>
                  <a:gd name="connsiteY1" fmla="*/ 144262 h 410359"/>
                  <a:gd name="connsiteX2" fmla="*/ 343567 w 394239"/>
                  <a:gd name="connsiteY2" fmla="*/ 59680 h 410359"/>
                  <a:gd name="connsiteX3" fmla="*/ 294132 w 394239"/>
                  <a:gd name="connsiteY3" fmla="*/ 59013 h 410359"/>
                  <a:gd name="connsiteX4" fmla="*/ 216694 w 394239"/>
                  <a:gd name="connsiteY4" fmla="*/ 6721 h 410359"/>
                  <a:gd name="connsiteX5" fmla="*/ 71342 w 394239"/>
                  <a:gd name="connsiteY5" fmla="*/ 25295 h 410359"/>
                  <a:gd name="connsiteX6" fmla="*/ 15811 w 394239"/>
                  <a:gd name="connsiteY6" fmla="*/ 165408 h 410359"/>
                  <a:gd name="connsiteX7" fmla="*/ 21145 w 394239"/>
                  <a:gd name="connsiteY7" fmla="*/ 355908 h 410359"/>
                  <a:gd name="connsiteX8" fmla="*/ 0 w 394239"/>
                  <a:gd name="connsiteY8" fmla="*/ 408771 h 410359"/>
                  <a:gd name="connsiteX9" fmla="*/ 89059 w 394239"/>
                  <a:gd name="connsiteY9" fmla="*/ 399246 h 410359"/>
                  <a:gd name="connsiteX10" fmla="*/ 134588 w 394239"/>
                  <a:gd name="connsiteY10" fmla="*/ 363432 h 410359"/>
                  <a:gd name="connsiteX11" fmla="*/ 38005 w 394239"/>
                  <a:gd name="connsiteY11" fmla="*/ 243989 h 410359"/>
                  <a:gd name="connsiteX12" fmla="*/ 41719 w 394239"/>
                  <a:gd name="connsiteY12" fmla="*/ 192744 h 410359"/>
                  <a:gd name="connsiteX13" fmla="*/ 93155 w 394239"/>
                  <a:gd name="connsiteY13" fmla="*/ 175695 h 410359"/>
                  <a:gd name="connsiteX14" fmla="*/ 188976 w 394239"/>
                  <a:gd name="connsiteY14" fmla="*/ 148739 h 410359"/>
                  <a:gd name="connsiteX15" fmla="*/ 283464 w 394239"/>
                  <a:gd name="connsiteY15" fmla="*/ 83969 h 410359"/>
                  <a:gd name="connsiteX16" fmla="*/ 296934 w 394239"/>
                  <a:gd name="connsiteY16" fmla="*/ 84072 h 410359"/>
                  <a:gd name="connsiteX17" fmla="*/ 299561 w 394239"/>
                  <a:gd name="connsiteY17" fmla="*/ 89303 h 410359"/>
                  <a:gd name="connsiteX18" fmla="*/ 315563 w 394239"/>
                  <a:gd name="connsiteY18" fmla="*/ 133499 h 410359"/>
                  <a:gd name="connsiteX19" fmla="*/ 329660 w 394239"/>
                  <a:gd name="connsiteY19" fmla="*/ 145881 h 410359"/>
                  <a:gd name="connsiteX20" fmla="*/ 345662 w 394239"/>
                  <a:gd name="connsiteY20" fmla="*/ 160836 h 410359"/>
                  <a:gd name="connsiteX21" fmla="*/ 357092 w 394239"/>
                  <a:gd name="connsiteY21" fmla="*/ 204079 h 410359"/>
                  <a:gd name="connsiteX22" fmla="*/ 251555 w 394239"/>
                  <a:gd name="connsiteY22" fmla="*/ 364290 h 410359"/>
                  <a:gd name="connsiteX23" fmla="*/ 296609 w 394239"/>
                  <a:gd name="connsiteY23" fmla="*/ 400485 h 410359"/>
                  <a:gd name="connsiteX24" fmla="*/ 394240 w 394239"/>
                  <a:gd name="connsiteY24" fmla="*/ 392579 h 410359"/>
                  <a:gd name="connsiteX25" fmla="*/ 358140 w 394239"/>
                  <a:gd name="connsiteY25" fmla="*/ 324666 h 41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4239" h="410359">
                    <a:moveTo>
                      <a:pt x="358140" y="324666"/>
                    </a:moveTo>
                    <a:cubicBezTo>
                      <a:pt x="349377" y="290376"/>
                      <a:pt x="382905" y="204651"/>
                      <a:pt x="383191" y="144262"/>
                    </a:cubicBezTo>
                    <a:cubicBezTo>
                      <a:pt x="383191" y="95970"/>
                      <a:pt x="369475" y="74349"/>
                      <a:pt x="343567" y="59680"/>
                    </a:cubicBezTo>
                    <a:cubicBezTo>
                      <a:pt x="328612" y="51203"/>
                      <a:pt x="294132" y="59013"/>
                      <a:pt x="294132" y="59013"/>
                    </a:cubicBezTo>
                    <a:cubicBezTo>
                      <a:pt x="294132" y="59013"/>
                      <a:pt x="276320" y="25295"/>
                      <a:pt x="216694" y="6721"/>
                    </a:cubicBezTo>
                    <a:cubicBezTo>
                      <a:pt x="167698" y="-6618"/>
                      <a:pt x="115410" y="63"/>
                      <a:pt x="71342" y="25295"/>
                    </a:cubicBezTo>
                    <a:cubicBezTo>
                      <a:pt x="34480" y="49107"/>
                      <a:pt x="16669" y="75301"/>
                      <a:pt x="15811" y="165408"/>
                    </a:cubicBezTo>
                    <a:cubicBezTo>
                      <a:pt x="15049" y="247989"/>
                      <a:pt x="26384" y="321332"/>
                      <a:pt x="21145" y="355908"/>
                    </a:cubicBezTo>
                    <a:cubicBezTo>
                      <a:pt x="18730" y="375046"/>
                      <a:pt x="11450" y="393247"/>
                      <a:pt x="0" y="408771"/>
                    </a:cubicBezTo>
                    <a:cubicBezTo>
                      <a:pt x="0" y="408771"/>
                      <a:pt x="57150" y="416106"/>
                      <a:pt x="89059" y="399246"/>
                    </a:cubicBezTo>
                    <a:cubicBezTo>
                      <a:pt x="105116" y="388473"/>
                      <a:pt x="120336" y="376501"/>
                      <a:pt x="134588" y="363432"/>
                    </a:cubicBezTo>
                    <a:cubicBezTo>
                      <a:pt x="85704" y="340633"/>
                      <a:pt x="50068" y="296562"/>
                      <a:pt x="38005" y="243989"/>
                    </a:cubicBezTo>
                    <a:cubicBezTo>
                      <a:pt x="36767" y="239417"/>
                      <a:pt x="28480" y="209508"/>
                      <a:pt x="41719" y="192744"/>
                    </a:cubicBezTo>
                    <a:cubicBezTo>
                      <a:pt x="48959" y="183219"/>
                      <a:pt x="65532" y="180552"/>
                      <a:pt x="93155" y="175695"/>
                    </a:cubicBezTo>
                    <a:cubicBezTo>
                      <a:pt x="126220" y="171339"/>
                      <a:pt x="158489" y="162262"/>
                      <a:pt x="188976" y="148739"/>
                    </a:cubicBezTo>
                    <a:cubicBezTo>
                      <a:pt x="223247" y="131505"/>
                      <a:pt x="255030" y="109718"/>
                      <a:pt x="283464" y="83969"/>
                    </a:cubicBezTo>
                    <a:cubicBezTo>
                      <a:pt x="287212" y="80278"/>
                      <a:pt x="293242" y="80324"/>
                      <a:pt x="296934" y="84072"/>
                    </a:cubicBezTo>
                    <a:cubicBezTo>
                      <a:pt x="298337" y="85497"/>
                      <a:pt x="299256" y="87326"/>
                      <a:pt x="299561" y="89303"/>
                    </a:cubicBezTo>
                    <a:cubicBezTo>
                      <a:pt x="301829" y="104972"/>
                      <a:pt x="307275" y="120011"/>
                      <a:pt x="315563" y="133499"/>
                    </a:cubicBezTo>
                    <a:cubicBezTo>
                      <a:pt x="319446" y="138473"/>
                      <a:pt x="324227" y="142673"/>
                      <a:pt x="329660" y="145881"/>
                    </a:cubicBezTo>
                    <a:cubicBezTo>
                      <a:pt x="335993" y="149676"/>
                      <a:pt x="341448" y="154773"/>
                      <a:pt x="345662" y="160836"/>
                    </a:cubicBezTo>
                    <a:cubicBezTo>
                      <a:pt x="352540" y="174259"/>
                      <a:pt x="356439" y="189010"/>
                      <a:pt x="357092" y="204079"/>
                    </a:cubicBezTo>
                    <a:cubicBezTo>
                      <a:pt x="356469" y="273587"/>
                      <a:pt x="315172" y="336279"/>
                      <a:pt x="251555" y="364290"/>
                    </a:cubicBezTo>
                    <a:cubicBezTo>
                      <a:pt x="263557" y="374862"/>
                      <a:pt x="279273" y="387912"/>
                      <a:pt x="296609" y="400485"/>
                    </a:cubicBezTo>
                    <a:cubicBezTo>
                      <a:pt x="325184" y="421154"/>
                      <a:pt x="394240" y="392579"/>
                      <a:pt x="394240" y="392579"/>
                    </a:cubicBezTo>
                    <a:cubicBezTo>
                      <a:pt x="394240" y="392579"/>
                      <a:pt x="371951" y="379244"/>
                      <a:pt x="358140" y="324666"/>
                    </a:cubicBezTo>
                    <a:close/>
                  </a:path>
                </a:pathLst>
              </a:custGeom>
              <a:solidFill>
                <a:schemeClr val="tx1"/>
              </a:solidFill>
              <a:ln w="9525" cap="flat">
                <a:noFill/>
                <a:prstDash val="solid"/>
                <a:miter/>
              </a:ln>
            </p:spPr>
            <p:txBody>
              <a:bodyPr rtlCol="0" anchor="ctr"/>
              <a:lstStyle/>
              <a:p>
                <a:endParaRPr lang="en-US" dirty="0"/>
              </a:p>
            </p:txBody>
          </p:sp>
        </p:grpSp>
        <p:grpSp>
          <p:nvGrpSpPr>
            <p:cNvPr id="12" name="Grupp 109">
              <a:extLst>
                <a:ext uri="{FF2B5EF4-FFF2-40B4-BE49-F238E27FC236}">
                  <a16:creationId xmlns:a16="http://schemas.microsoft.com/office/drawing/2014/main" id="{784B478C-126F-47D9-AA08-B0E8648E93D5}"/>
                </a:ext>
              </a:extLst>
            </p:cNvPr>
            <p:cNvGrpSpPr/>
            <p:nvPr/>
          </p:nvGrpSpPr>
          <p:grpSpPr>
            <a:xfrm>
              <a:off x="6988537" y="1511909"/>
              <a:ext cx="1362670" cy="820144"/>
              <a:chOff x="10070538" y="1503401"/>
              <a:chExt cx="1362670" cy="820144"/>
            </a:xfrm>
          </p:grpSpPr>
          <p:sp>
            <p:nvSpPr>
              <p:cNvPr id="14" name="Frihandsfigur: Form 110">
                <a:extLst>
                  <a:ext uri="{FF2B5EF4-FFF2-40B4-BE49-F238E27FC236}">
                    <a16:creationId xmlns:a16="http://schemas.microsoft.com/office/drawing/2014/main" id="{7AB9B4CF-FE2D-44CB-88BB-386F74CB19FB}"/>
                  </a:ext>
                </a:extLst>
              </p:cNvPr>
              <p:cNvSpPr/>
              <p:nvPr/>
            </p:nvSpPr>
            <p:spPr>
              <a:xfrm>
                <a:off x="10084540" y="1650597"/>
                <a:ext cx="1345896" cy="672948"/>
              </a:xfrm>
              <a:custGeom>
                <a:avLst/>
                <a:gdLst>
                  <a:gd name="connsiteX0" fmla="*/ 609600 w 609600"/>
                  <a:gd name="connsiteY0" fmla="*/ 152400 h 304800"/>
                  <a:gd name="connsiteX1" fmla="*/ 579120 w 609600"/>
                  <a:gd name="connsiteY1" fmla="*/ 91440 h 304800"/>
                  <a:gd name="connsiteX2" fmla="*/ 430530 w 609600"/>
                  <a:gd name="connsiteY2" fmla="*/ 19050 h 304800"/>
                  <a:gd name="connsiteX3" fmla="*/ 304800 w 609600"/>
                  <a:gd name="connsiteY3" fmla="*/ 0 h 304800"/>
                  <a:gd name="connsiteX4" fmla="*/ 179070 w 609600"/>
                  <a:gd name="connsiteY4" fmla="*/ 19050 h 304800"/>
                  <a:gd name="connsiteX5" fmla="*/ 30480 w 609600"/>
                  <a:gd name="connsiteY5" fmla="*/ 91440 h 304800"/>
                  <a:gd name="connsiteX6" fmla="*/ 0 w 609600"/>
                  <a:gd name="connsiteY6" fmla="*/ 152400 h 304800"/>
                  <a:gd name="connsiteX7" fmla="*/ 0 w 609600"/>
                  <a:gd name="connsiteY7" fmla="*/ 304800 h 304800"/>
                  <a:gd name="connsiteX8" fmla="*/ 609600 w 609600"/>
                  <a:gd name="connsiteY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304800">
                    <a:moveTo>
                      <a:pt x="609600" y="152400"/>
                    </a:moveTo>
                    <a:cubicBezTo>
                      <a:pt x="609103" y="128536"/>
                      <a:pt x="597913" y="106157"/>
                      <a:pt x="579120" y="91440"/>
                    </a:cubicBezTo>
                    <a:cubicBezTo>
                      <a:pt x="537210" y="57150"/>
                      <a:pt x="483870" y="34290"/>
                      <a:pt x="430530" y="19050"/>
                    </a:cubicBezTo>
                    <a:cubicBezTo>
                      <a:pt x="389779" y="6575"/>
                      <a:pt x="347417" y="157"/>
                      <a:pt x="304800" y="0"/>
                    </a:cubicBezTo>
                    <a:cubicBezTo>
                      <a:pt x="262230" y="734"/>
                      <a:pt x="219947" y="7141"/>
                      <a:pt x="179070" y="19050"/>
                    </a:cubicBezTo>
                    <a:cubicBezTo>
                      <a:pt x="125800" y="34595"/>
                      <a:pt x="75555" y="59073"/>
                      <a:pt x="30480" y="91440"/>
                    </a:cubicBezTo>
                    <a:cubicBezTo>
                      <a:pt x="11687" y="106157"/>
                      <a:pt x="497" y="128536"/>
                      <a:pt x="0" y="152400"/>
                    </a:cubicBezTo>
                    <a:lnTo>
                      <a:pt x="0" y="304800"/>
                    </a:lnTo>
                    <a:lnTo>
                      <a:pt x="609600" y="304800"/>
                    </a:lnTo>
                    <a:close/>
                  </a:path>
                </a:pathLst>
              </a:custGeom>
              <a:solidFill>
                <a:schemeClr val="accent3"/>
              </a:solidFill>
              <a:ln w="9525" cap="flat">
                <a:noFill/>
                <a:prstDash val="solid"/>
                <a:miter/>
              </a:ln>
            </p:spPr>
            <p:txBody>
              <a:bodyPr rtlCol="0" anchor="ctr"/>
              <a:lstStyle/>
              <a:p>
                <a:endParaRPr lang="en-US"/>
              </a:p>
            </p:txBody>
          </p:sp>
          <p:grpSp>
            <p:nvGrpSpPr>
              <p:cNvPr id="15" name="Grupp 111">
                <a:extLst>
                  <a:ext uri="{FF2B5EF4-FFF2-40B4-BE49-F238E27FC236}">
                    <a16:creationId xmlns:a16="http://schemas.microsoft.com/office/drawing/2014/main" id="{681E7736-2436-43D9-B923-AB408EC45683}"/>
                  </a:ext>
                </a:extLst>
              </p:cNvPr>
              <p:cNvGrpSpPr/>
              <p:nvPr/>
            </p:nvGrpSpPr>
            <p:grpSpPr>
              <a:xfrm>
                <a:off x="10538891" y="1503401"/>
                <a:ext cx="454895" cy="439437"/>
                <a:chOff x="10060977" y="1277222"/>
                <a:chExt cx="763296" cy="737359"/>
              </a:xfrm>
            </p:grpSpPr>
            <p:sp>
              <p:nvSpPr>
                <p:cNvPr id="19" name="Cirkel: ihålig 115">
                  <a:extLst>
                    <a:ext uri="{FF2B5EF4-FFF2-40B4-BE49-F238E27FC236}">
                      <a16:creationId xmlns:a16="http://schemas.microsoft.com/office/drawing/2014/main" id="{C33F2B23-DA34-4043-8617-0C804D1D9D65}"/>
                    </a:ext>
                  </a:extLst>
                </p:cNvPr>
                <p:cNvSpPr/>
                <p:nvPr/>
              </p:nvSpPr>
              <p:spPr bwMode="auto">
                <a:xfrm flipH="1">
                  <a:off x="10359544" y="1835263"/>
                  <a:ext cx="178761" cy="179318"/>
                </a:xfrm>
                <a:prstGeom prst="donut">
                  <a:avLst/>
                </a:prstGeom>
                <a:solidFill>
                  <a:schemeClr val="accent2"/>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a:endParaRPr lang="en-US" sz="1200" b="1" spc="100" noProof="0" dirty="0">
                    <a:latin typeface="Arial"/>
                    <a:cs typeface="Arial"/>
                  </a:endParaRPr>
                </a:p>
              </p:txBody>
            </p:sp>
            <p:grpSp>
              <p:nvGrpSpPr>
                <p:cNvPr id="20" name="Grupp 116">
                  <a:extLst>
                    <a:ext uri="{FF2B5EF4-FFF2-40B4-BE49-F238E27FC236}">
                      <a16:creationId xmlns:a16="http://schemas.microsoft.com/office/drawing/2014/main" id="{A1ABDFB5-E8B7-4F24-894B-C2CEB4A42381}"/>
                    </a:ext>
                  </a:extLst>
                </p:cNvPr>
                <p:cNvGrpSpPr/>
                <p:nvPr/>
              </p:nvGrpSpPr>
              <p:grpSpPr>
                <a:xfrm>
                  <a:off x="10060977" y="1277222"/>
                  <a:ext cx="763296" cy="558041"/>
                  <a:chOff x="10160406" y="2160706"/>
                  <a:chExt cx="763296" cy="558041"/>
                </a:xfrm>
              </p:grpSpPr>
              <p:sp>
                <p:nvSpPr>
                  <p:cNvPr id="21" name="Båge 117">
                    <a:extLst>
                      <a:ext uri="{FF2B5EF4-FFF2-40B4-BE49-F238E27FC236}">
                        <a16:creationId xmlns:a16="http://schemas.microsoft.com/office/drawing/2014/main" id="{5F4FD867-CF64-41B8-869B-19E81BC7229A}"/>
                      </a:ext>
                    </a:extLst>
                  </p:cNvPr>
                  <p:cNvSpPr/>
                  <p:nvPr/>
                </p:nvSpPr>
                <p:spPr>
                  <a:xfrm flipV="1">
                    <a:off x="10160406" y="2160706"/>
                    <a:ext cx="706879" cy="549730"/>
                  </a:xfrm>
                  <a:prstGeom prst="arc">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Båge 118">
                    <a:extLst>
                      <a:ext uri="{FF2B5EF4-FFF2-40B4-BE49-F238E27FC236}">
                        <a16:creationId xmlns:a16="http://schemas.microsoft.com/office/drawing/2014/main" id="{D74CD24F-9CDC-4C61-B029-5F62639BB874}"/>
                      </a:ext>
                    </a:extLst>
                  </p:cNvPr>
                  <p:cNvSpPr/>
                  <p:nvPr/>
                </p:nvSpPr>
                <p:spPr>
                  <a:xfrm flipH="1" flipV="1">
                    <a:off x="10216823" y="2169017"/>
                    <a:ext cx="706879" cy="549730"/>
                  </a:xfrm>
                  <a:prstGeom prst="arc">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16" name="Rektangel 112">
                <a:extLst>
                  <a:ext uri="{FF2B5EF4-FFF2-40B4-BE49-F238E27FC236}">
                    <a16:creationId xmlns:a16="http://schemas.microsoft.com/office/drawing/2014/main" id="{726C72DD-4F08-4548-88EA-623BF221B5DA}"/>
                  </a:ext>
                </a:extLst>
              </p:cNvPr>
              <p:cNvSpPr/>
              <p:nvPr/>
            </p:nvSpPr>
            <p:spPr bwMode="auto">
              <a:xfrm>
                <a:off x="10557426" y="2054309"/>
                <a:ext cx="428759" cy="261026"/>
              </a:xfrm>
              <a:prstGeom prst="rect">
                <a:avLst/>
              </a:prstGeom>
              <a:solidFill>
                <a:schemeClr val="bg1">
                  <a:lumMod val="50000"/>
                </a:schemeClr>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a:endParaRPr lang="en-US" sz="1200" b="1" spc="100" dirty="0" err="1">
                  <a:latin typeface="Arial"/>
                  <a:cs typeface="Arial"/>
                </a:endParaRPr>
              </a:p>
            </p:txBody>
          </p:sp>
          <p:sp>
            <p:nvSpPr>
              <p:cNvPr id="17" name="Frihandsfigur: Form 113">
                <a:extLst>
                  <a:ext uri="{FF2B5EF4-FFF2-40B4-BE49-F238E27FC236}">
                    <a16:creationId xmlns:a16="http://schemas.microsoft.com/office/drawing/2014/main" id="{A74300D6-CEA2-4418-81A9-4019816D3611}"/>
                  </a:ext>
                </a:extLst>
              </p:cNvPr>
              <p:cNvSpPr/>
              <p:nvPr/>
            </p:nvSpPr>
            <p:spPr>
              <a:xfrm>
                <a:off x="10070538" y="1677122"/>
                <a:ext cx="583435" cy="646423"/>
              </a:xfrm>
              <a:custGeom>
                <a:avLst/>
                <a:gdLst>
                  <a:gd name="connsiteX0" fmla="*/ 202597 w 235934"/>
                  <a:gd name="connsiteY0" fmla="*/ 0 h 291655"/>
                  <a:gd name="connsiteX1" fmla="*/ 179070 w 235934"/>
                  <a:gd name="connsiteY1" fmla="*/ 5905 h 291655"/>
                  <a:gd name="connsiteX2" fmla="*/ 30480 w 235934"/>
                  <a:gd name="connsiteY2" fmla="*/ 78295 h 291655"/>
                  <a:gd name="connsiteX3" fmla="*/ 0 w 235934"/>
                  <a:gd name="connsiteY3" fmla="*/ 139255 h 291655"/>
                  <a:gd name="connsiteX4" fmla="*/ 0 w 235934"/>
                  <a:gd name="connsiteY4" fmla="*/ 291656 h 291655"/>
                  <a:gd name="connsiteX5" fmla="*/ 235934 w 235934"/>
                  <a:gd name="connsiteY5" fmla="*/ 291656 h 29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934" h="291655">
                    <a:moveTo>
                      <a:pt x="202597" y="0"/>
                    </a:moveTo>
                    <a:cubicBezTo>
                      <a:pt x="194786" y="1810"/>
                      <a:pt x="186880" y="3810"/>
                      <a:pt x="179070" y="5905"/>
                    </a:cubicBezTo>
                    <a:cubicBezTo>
                      <a:pt x="125800" y="21450"/>
                      <a:pt x="75555" y="45929"/>
                      <a:pt x="30480" y="78295"/>
                    </a:cubicBezTo>
                    <a:cubicBezTo>
                      <a:pt x="11687" y="93013"/>
                      <a:pt x="497" y="115392"/>
                      <a:pt x="0" y="139255"/>
                    </a:cubicBezTo>
                    <a:lnTo>
                      <a:pt x="0" y="291656"/>
                    </a:lnTo>
                    <a:lnTo>
                      <a:pt x="235934" y="291656"/>
                    </a:lnTo>
                    <a:close/>
                  </a:path>
                </a:pathLst>
              </a:custGeom>
              <a:solidFill>
                <a:srgbClr val="000000"/>
              </a:solidFill>
              <a:ln w="9525" cap="flat">
                <a:noFill/>
                <a:prstDash val="solid"/>
                <a:miter/>
              </a:ln>
            </p:spPr>
            <p:txBody>
              <a:bodyPr rtlCol="0" anchor="ctr"/>
              <a:lstStyle/>
              <a:p>
                <a:endParaRPr lang="en-US" dirty="0"/>
              </a:p>
            </p:txBody>
          </p:sp>
          <p:sp>
            <p:nvSpPr>
              <p:cNvPr id="18" name="Frihandsfigur: Form 114">
                <a:extLst>
                  <a:ext uri="{FF2B5EF4-FFF2-40B4-BE49-F238E27FC236}">
                    <a16:creationId xmlns:a16="http://schemas.microsoft.com/office/drawing/2014/main" id="{0DCA2506-228F-406E-8C0E-EAABFE757C56}"/>
                  </a:ext>
                </a:extLst>
              </p:cNvPr>
              <p:cNvSpPr/>
              <p:nvPr/>
            </p:nvSpPr>
            <p:spPr>
              <a:xfrm>
                <a:off x="10877441" y="1676436"/>
                <a:ext cx="555767" cy="647109"/>
              </a:xfrm>
              <a:custGeom>
                <a:avLst/>
                <a:gdLst>
                  <a:gd name="connsiteX0" fmla="*/ 205454 w 235934"/>
                  <a:gd name="connsiteY0" fmla="*/ 78772 h 292131"/>
                  <a:gd name="connsiteX1" fmla="*/ 56864 w 235934"/>
                  <a:gd name="connsiteY1" fmla="*/ 6382 h 292131"/>
                  <a:gd name="connsiteX2" fmla="*/ 33338 w 235934"/>
                  <a:gd name="connsiteY2" fmla="*/ 0 h 292131"/>
                  <a:gd name="connsiteX3" fmla="*/ 0 w 235934"/>
                  <a:gd name="connsiteY3" fmla="*/ 292132 h 292131"/>
                  <a:gd name="connsiteX4" fmla="*/ 235934 w 235934"/>
                  <a:gd name="connsiteY4" fmla="*/ 292132 h 292131"/>
                  <a:gd name="connsiteX5" fmla="*/ 235934 w 235934"/>
                  <a:gd name="connsiteY5" fmla="*/ 139732 h 292131"/>
                  <a:gd name="connsiteX6" fmla="*/ 205454 w 235934"/>
                  <a:gd name="connsiteY6" fmla="*/ 78772 h 292131"/>
                  <a:gd name="connsiteX7" fmla="*/ 169259 w 235934"/>
                  <a:gd name="connsiteY7" fmla="*/ 187357 h 292131"/>
                  <a:gd name="connsiteX8" fmla="*/ 74009 w 235934"/>
                  <a:gd name="connsiteY8" fmla="*/ 187357 h 292131"/>
                  <a:gd name="connsiteX9" fmla="*/ 74009 w 235934"/>
                  <a:gd name="connsiteY9" fmla="*/ 168307 h 292131"/>
                  <a:gd name="connsiteX10" fmla="*/ 169259 w 235934"/>
                  <a:gd name="connsiteY10" fmla="*/ 168307 h 29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34" h="292131">
                    <a:moveTo>
                      <a:pt x="205454" y="78772"/>
                    </a:moveTo>
                    <a:cubicBezTo>
                      <a:pt x="163544" y="44482"/>
                      <a:pt x="110204" y="21622"/>
                      <a:pt x="56864" y="6382"/>
                    </a:cubicBezTo>
                    <a:cubicBezTo>
                      <a:pt x="49244" y="4096"/>
                      <a:pt x="41339" y="2000"/>
                      <a:pt x="33338" y="0"/>
                    </a:cubicBezTo>
                    <a:lnTo>
                      <a:pt x="0" y="292132"/>
                    </a:lnTo>
                    <a:lnTo>
                      <a:pt x="235934" y="292132"/>
                    </a:lnTo>
                    <a:lnTo>
                      <a:pt x="235934" y="139732"/>
                    </a:lnTo>
                    <a:cubicBezTo>
                      <a:pt x="235437" y="115868"/>
                      <a:pt x="224247" y="93489"/>
                      <a:pt x="205454" y="78772"/>
                    </a:cubicBezTo>
                    <a:close/>
                    <a:moveTo>
                      <a:pt x="169259" y="187357"/>
                    </a:moveTo>
                    <a:lnTo>
                      <a:pt x="74009" y="187357"/>
                    </a:lnTo>
                    <a:lnTo>
                      <a:pt x="74009" y="168307"/>
                    </a:lnTo>
                    <a:lnTo>
                      <a:pt x="169259" y="168307"/>
                    </a:lnTo>
                    <a:close/>
                  </a:path>
                </a:pathLst>
              </a:custGeom>
              <a:solidFill>
                <a:srgbClr val="000000"/>
              </a:solidFill>
              <a:ln w="9525" cap="flat">
                <a:noFill/>
                <a:prstDash val="solid"/>
                <a:miter/>
              </a:ln>
            </p:spPr>
            <p:txBody>
              <a:bodyPr rtlCol="0" anchor="ctr"/>
              <a:lstStyle/>
              <a:p>
                <a:endParaRPr lang="en-US" dirty="0"/>
              </a:p>
            </p:txBody>
          </p:sp>
        </p:grpSp>
      </p:grpSp>
      <p:sp>
        <p:nvSpPr>
          <p:cNvPr id="26" name="Pratbubbla: oval 130">
            <a:extLst>
              <a:ext uri="{FF2B5EF4-FFF2-40B4-BE49-F238E27FC236}">
                <a16:creationId xmlns:a16="http://schemas.microsoft.com/office/drawing/2014/main" id="{63DB3A1D-C3BB-4FCF-9B2B-FBF4F72C13D1}"/>
              </a:ext>
            </a:extLst>
          </p:cNvPr>
          <p:cNvSpPr/>
          <p:nvPr/>
        </p:nvSpPr>
        <p:spPr bwMode="auto">
          <a:xfrm>
            <a:off x="1895077" y="2105001"/>
            <a:ext cx="2772606" cy="1160292"/>
          </a:xfrm>
          <a:prstGeom prst="wedgeEllipseCallout">
            <a:avLst>
              <a:gd name="adj1" fmla="val -63624"/>
              <a:gd name="adj2" fmla="val 1601"/>
            </a:avLst>
          </a:prstGeom>
          <a:solidFill>
            <a:schemeClr val="accent4"/>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a:r>
              <a:rPr lang="sv-SE" sz="1600" b="1" spc="100" dirty="0">
                <a:solidFill>
                  <a:schemeClr val="tx1"/>
                </a:solidFill>
                <a:latin typeface="Arial"/>
                <a:cs typeface="Arial"/>
              </a:rPr>
              <a:t>I have received quotes for 20% less than you!</a:t>
            </a:r>
            <a:endParaRPr lang="en-US" sz="1600" b="1" spc="100" noProof="0" dirty="0">
              <a:solidFill>
                <a:schemeClr val="tx1"/>
              </a:solidFill>
              <a:latin typeface="Arial"/>
              <a:cs typeface="Arial"/>
            </a:endParaRPr>
          </a:p>
        </p:txBody>
      </p:sp>
      <p:sp>
        <p:nvSpPr>
          <p:cNvPr id="27" name="Pratbubbla: oval 130">
            <a:extLst>
              <a:ext uri="{FF2B5EF4-FFF2-40B4-BE49-F238E27FC236}">
                <a16:creationId xmlns:a16="http://schemas.microsoft.com/office/drawing/2014/main" id="{A2281AC8-8247-4C01-A1BA-751743B611F8}"/>
              </a:ext>
            </a:extLst>
          </p:cNvPr>
          <p:cNvSpPr/>
          <p:nvPr/>
        </p:nvSpPr>
        <p:spPr bwMode="auto">
          <a:xfrm>
            <a:off x="4958383" y="2004469"/>
            <a:ext cx="3657944" cy="1424234"/>
          </a:xfrm>
          <a:prstGeom prst="wedgeEllipseCallout">
            <a:avLst>
              <a:gd name="adj1" fmla="val 53156"/>
              <a:gd name="adj2" fmla="val 48521"/>
            </a:avLst>
          </a:prstGeom>
          <a:solidFill>
            <a:schemeClr val="accent2"/>
          </a:solidFill>
          <a:ln w="25400">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nchorCtr="0"/>
          <a:lstStyle/>
          <a:p>
            <a:pPr algn="ctr"/>
            <a:r>
              <a:rPr lang="sv-SE" sz="1600" b="1" spc="100" dirty="0">
                <a:solidFill>
                  <a:schemeClr val="tx1"/>
                </a:solidFill>
                <a:latin typeface="Arial"/>
                <a:cs typeface="Arial"/>
              </a:rPr>
              <a:t>Ah, interesting!</a:t>
            </a:r>
          </a:p>
          <a:p>
            <a:pPr algn="ctr"/>
            <a:r>
              <a:rPr lang="en-US" sz="1600" b="1" spc="100" dirty="0">
                <a:solidFill>
                  <a:schemeClr val="tx1"/>
                </a:solidFill>
                <a:cs typeface="Arial"/>
              </a:rPr>
              <a:t>What materials have been quoted?</a:t>
            </a:r>
          </a:p>
          <a:p>
            <a:pPr algn="ctr"/>
            <a:r>
              <a:rPr lang="sv-SE" sz="1600" b="1" spc="100" dirty="0">
                <a:solidFill>
                  <a:schemeClr val="tx1"/>
                </a:solidFill>
                <a:cs typeface="Arial"/>
              </a:rPr>
              <a:t>And how about X-outs?</a:t>
            </a:r>
            <a:endParaRPr lang="sv-SE" sz="1600" b="1" spc="100" noProof="0" dirty="0">
              <a:solidFill>
                <a:schemeClr val="tx1"/>
              </a:solidFill>
              <a:latin typeface="Arial"/>
              <a:cs typeface="Arial"/>
            </a:endParaRPr>
          </a:p>
        </p:txBody>
      </p:sp>
      <p:sp>
        <p:nvSpPr>
          <p:cNvPr id="28" name="Speech Bubble: Rectangle with Corners Rounded 27">
            <a:extLst>
              <a:ext uri="{FF2B5EF4-FFF2-40B4-BE49-F238E27FC236}">
                <a16:creationId xmlns:a16="http://schemas.microsoft.com/office/drawing/2014/main" id="{B50D7226-77B4-4564-9235-01F051493E1D}"/>
              </a:ext>
            </a:extLst>
          </p:cNvPr>
          <p:cNvSpPr/>
          <p:nvPr/>
        </p:nvSpPr>
        <p:spPr>
          <a:xfrm>
            <a:off x="7452343" y="154126"/>
            <a:ext cx="1576124" cy="488966"/>
          </a:xfrm>
          <a:prstGeom prst="wedgeRoundRectCallout">
            <a:avLst>
              <a:gd name="adj1" fmla="val 40809"/>
              <a:gd name="adj2" fmla="val -71911"/>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Why do we do this?</a:t>
            </a:r>
            <a:endParaRPr lang="en-SE" sz="1200" dirty="0"/>
          </a:p>
        </p:txBody>
      </p:sp>
    </p:spTree>
    <p:extLst>
      <p:ext uri="{BB962C8B-B14F-4D97-AF65-F5344CB8AC3E}">
        <p14:creationId xmlns:p14="http://schemas.microsoft.com/office/powerpoint/2010/main" val="275390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18"/>
          <p:cNvSpPr/>
          <p:nvPr/>
        </p:nvSpPr>
        <p:spPr>
          <a:xfrm>
            <a:off x="-1" y="-66674"/>
            <a:ext cx="9305925" cy="52101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a:solidFill>
                <a:srgbClr val="FFFFFF"/>
              </a:solidFill>
              <a:latin typeface="Arial"/>
            </a:endParaRPr>
          </a:p>
        </p:txBody>
      </p:sp>
      <p:sp>
        <p:nvSpPr>
          <p:cNvPr id="4" name="Content Placeholder 3"/>
          <p:cNvSpPr>
            <a:spLocks noGrp="1"/>
          </p:cNvSpPr>
          <p:nvPr>
            <p:ph idx="1"/>
          </p:nvPr>
        </p:nvSpPr>
        <p:spPr>
          <a:xfrm>
            <a:off x="450000" y="1153392"/>
            <a:ext cx="8244000" cy="3990109"/>
          </a:xfrm>
        </p:spPr>
        <p:txBody>
          <a:bodyPr>
            <a:noAutofit/>
          </a:bodyPr>
          <a:lstStyle/>
          <a:p>
            <a:pPr marL="0" indent="0">
              <a:lnSpc>
                <a:spcPct val="100000"/>
              </a:lnSpc>
              <a:buNone/>
            </a:pPr>
            <a:r>
              <a:rPr lang="en-US" sz="1500" dirty="0"/>
              <a:t>Highlight-added-value-question-checklist:</a:t>
            </a:r>
          </a:p>
          <a:p>
            <a:pPr>
              <a:lnSpc>
                <a:spcPct val="100000"/>
              </a:lnSpc>
              <a:spcAft>
                <a:spcPts val="0"/>
              </a:spcAft>
              <a:buFont typeface="+mj-lt"/>
              <a:buAutoNum type="arabicPeriod"/>
            </a:pPr>
            <a:r>
              <a:rPr lang="en-US" sz="1500" b="0" dirty="0"/>
              <a:t>…</a:t>
            </a:r>
          </a:p>
          <a:p>
            <a:pPr>
              <a:lnSpc>
                <a:spcPct val="100000"/>
              </a:lnSpc>
              <a:spcAft>
                <a:spcPts val="0"/>
              </a:spcAft>
              <a:buFont typeface="+mj-lt"/>
              <a:buAutoNum type="arabicPeriod"/>
            </a:pPr>
            <a:r>
              <a:rPr lang="en-US" sz="1500" b="0" dirty="0"/>
              <a:t>…</a:t>
            </a:r>
          </a:p>
          <a:p>
            <a:pPr>
              <a:lnSpc>
                <a:spcPct val="100000"/>
              </a:lnSpc>
              <a:spcAft>
                <a:spcPts val="0"/>
              </a:spcAft>
              <a:buFont typeface="+mj-lt"/>
              <a:buAutoNum type="arabicPeriod"/>
            </a:pPr>
            <a:r>
              <a:rPr lang="en-US" sz="1500" b="0" dirty="0"/>
              <a:t>…</a:t>
            </a:r>
          </a:p>
        </p:txBody>
      </p:sp>
      <p:pic>
        <p:nvPicPr>
          <p:cNvPr id="8" name="Picture 7"/>
          <p:cNvPicPr>
            <a:picLocks noChangeAspect="1"/>
          </p:cNvPicPr>
          <p:nvPr/>
        </p:nvPicPr>
        <p:blipFill>
          <a:blip r:embed="rId3"/>
          <a:stretch>
            <a:fillRect/>
          </a:stretch>
        </p:blipFill>
        <p:spPr>
          <a:xfrm>
            <a:off x="450000" y="355909"/>
            <a:ext cx="921108" cy="470413"/>
          </a:xfrm>
          <a:prstGeom prst="rect">
            <a:avLst/>
          </a:prstGeom>
        </p:spPr>
      </p:pic>
      <p:sp>
        <p:nvSpPr>
          <p:cNvPr id="2" name="Title 1"/>
          <p:cNvSpPr>
            <a:spLocks noGrp="1"/>
          </p:cNvSpPr>
          <p:nvPr>
            <p:ph type="title"/>
          </p:nvPr>
        </p:nvSpPr>
        <p:spPr>
          <a:xfrm>
            <a:off x="1371108" y="355909"/>
            <a:ext cx="7322892" cy="470413"/>
          </a:xfrm>
        </p:spPr>
        <p:txBody>
          <a:bodyPr anchor="ctr">
            <a:noAutofit/>
          </a:bodyPr>
          <a:lstStyle/>
          <a:p>
            <a:r>
              <a:rPr lang="en-US" sz="1600" dirty="0"/>
              <a:t>When a customer compares our quote/price with a competitor – </a:t>
            </a:r>
            <a:br>
              <a:rPr lang="en-US" sz="1600" dirty="0"/>
            </a:br>
            <a:r>
              <a:rPr lang="en-US" sz="1600" dirty="0"/>
              <a:t>What can we ask, that highlights our added value (and how we reduce their total costs)? </a:t>
            </a:r>
          </a:p>
        </p:txBody>
      </p:sp>
      <p:sp>
        <p:nvSpPr>
          <p:cNvPr id="5" name="Scroll: Vertical 4">
            <a:extLst>
              <a:ext uri="{FF2B5EF4-FFF2-40B4-BE49-F238E27FC236}">
                <a16:creationId xmlns:a16="http://schemas.microsoft.com/office/drawing/2014/main" id="{C0B8848E-7D09-44B0-90DD-02D3E6057368}"/>
              </a:ext>
            </a:extLst>
          </p:cNvPr>
          <p:cNvSpPr/>
          <p:nvPr/>
        </p:nvSpPr>
        <p:spPr>
          <a:xfrm>
            <a:off x="1533033" y="5338608"/>
            <a:ext cx="4405745" cy="5095007"/>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t>Do they allow x-outs? </a:t>
            </a:r>
          </a:p>
          <a:p>
            <a:pPr marL="171450" indent="-171450">
              <a:buFont typeface="Arial" panose="020B0604020202020204" pitchFamily="34" charset="0"/>
              <a:buChar char="•"/>
            </a:pPr>
            <a:r>
              <a:rPr lang="en-US" sz="1100" dirty="0"/>
              <a:t>How do they meet the other quality requirements you have? </a:t>
            </a:r>
          </a:p>
          <a:p>
            <a:pPr marL="171450" indent="-171450">
              <a:buFont typeface="Arial" panose="020B0604020202020204" pitchFamily="34" charset="0"/>
              <a:buChar char="•"/>
            </a:pPr>
            <a:r>
              <a:rPr lang="en-US" sz="1100" dirty="0"/>
              <a:t>What materials have been quoted? </a:t>
            </a:r>
          </a:p>
          <a:p>
            <a:pPr marL="171450" indent="-171450">
              <a:buFont typeface="Arial" panose="020B0604020202020204" pitchFamily="34" charset="0"/>
              <a:buChar char="•"/>
            </a:pPr>
            <a:r>
              <a:rPr lang="en-US" sz="1100" dirty="0"/>
              <a:t>What is the delivery time and method? </a:t>
            </a:r>
          </a:p>
          <a:p>
            <a:pPr marL="171450" indent="-171450">
              <a:buFont typeface="Arial" panose="020B0604020202020204" pitchFamily="34" charset="0"/>
              <a:buChar char="•"/>
            </a:pPr>
            <a:r>
              <a:rPr lang="en-US" sz="1100" dirty="0"/>
              <a:t>Are tooling costs included? </a:t>
            </a:r>
          </a:p>
          <a:p>
            <a:pPr marL="171450" indent="-171450">
              <a:buFont typeface="Arial" panose="020B0604020202020204" pitchFamily="34" charset="0"/>
              <a:buChar char="•"/>
            </a:pPr>
            <a:r>
              <a:rPr lang="en-US" sz="1100" dirty="0"/>
              <a:t>How do they handle claims? </a:t>
            </a:r>
          </a:p>
          <a:p>
            <a:pPr marL="171450" indent="-171450">
              <a:buFont typeface="Arial" panose="020B0604020202020204" pitchFamily="34" charset="0"/>
              <a:buChar char="•"/>
            </a:pPr>
            <a:r>
              <a:rPr lang="en-US" sz="1100" dirty="0"/>
              <a:t>What demands are put on their factories in terms of environment, health and safety? </a:t>
            </a:r>
          </a:p>
          <a:p>
            <a:pPr marL="171450" indent="-171450">
              <a:buFont typeface="Arial" panose="020B0604020202020204" pitchFamily="34" charset="0"/>
              <a:buChar char="•"/>
            </a:pPr>
            <a:r>
              <a:rPr lang="en-US" sz="1100" dirty="0"/>
              <a:t>How are they meeting your needs in this RFQ? </a:t>
            </a:r>
          </a:p>
          <a:p>
            <a:pPr marL="171450" indent="-171450">
              <a:buFont typeface="Arial" panose="020B0604020202020204" pitchFamily="34" charset="0"/>
              <a:buChar char="•"/>
            </a:pPr>
            <a:r>
              <a:rPr lang="en-US" sz="1100" dirty="0"/>
              <a:t>How do they meet your technical specifications?</a:t>
            </a:r>
          </a:p>
          <a:p>
            <a:pPr marL="171450" indent="-171450">
              <a:buFont typeface="Arial" panose="020B0604020202020204" pitchFamily="34" charset="0"/>
              <a:buChar char="•"/>
            </a:pPr>
            <a:r>
              <a:rPr lang="en-US" sz="1100" dirty="0"/>
              <a:t>What record does the other company have on delivering on time?</a:t>
            </a:r>
          </a:p>
          <a:p>
            <a:pPr marL="171450" indent="-171450">
              <a:buFont typeface="Arial" panose="020B0604020202020204" pitchFamily="34" charset="0"/>
              <a:buChar char="•"/>
            </a:pPr>
            <a:r>
              <a:rPr lang="en-US" sz="1100" dirty="0"/>
              <a:t>What kind of audits do the others conduct?</a:t>
            </a:r>
          </a:p>
          <a:p>
            <a:pPr marL="171450" indent="-171450">
              <a:buFont typeface="Arial" panose="020B0604020202020204" pitchFamily="34" charset="0"/>
              <a:buChar char="•"/>
            </a:pPr>
            <a:r>
              <a:rPr lang="en-US" sz="1100" dirty="0"/>
              <a:t>How are chemicals stored and handled in production?</a:t>
            </a:r>
          </a:p>
          <a:p>
            <a:pPr marL="171450" indent="-171450">
              <a:buFont typeface="Arial" panose="020B0604020202020204" pitchFamily="34" charset="0"/>
              <a:buChar char="•"/>
            </a:pPr>
            <a:r>
              <a:rPr lang="en-US" sz="1100" dirty="0"/>
              <a:t>How are emergency leakages handled?</a:t>
            </a:r>
          </a:p>
          <a:p>
            <a:pPr marL="171450" indent="-171450">
              <a:buFont typeface="Arial" panose="020B0604020202020204" pitchFamily="34" charset="0"/>
              <a:buChar char="•"/>
            </a:pPr>
            <a:r>
              <a:rPr lang="en-US" sz="1100" dirty="0"/>
              <a:t>How do they manage wastewater and air emission?</a:t>
            </a:r>
          </a:p>
          <a:p>
            <a:pPr marL="171450" indent="-171450">
              <a:buFont typeface="Arial" panose="020B0604020202020204" pitchFamily="34" charset="0"/>
              <a:buChar char="•"/>
            </a:pPr>
            <a:r>
              <a:rPr lang="en-US" sz="1100" dirty="0"/>
              <a:t>Do they report on conflict minerals according to RMI?</a:t>
            </a:r>
          </a:p>
          <a:p>
            <a:pPr marL="171450" indent="-171450">
              <a:buFont typeface="Arial" panose="020B0604020202020204" pitchFamily="34" charset="0"/>
              <a:buChar char="•"/>
            </a:pPr>
            <a:r>
              <a:rPr lang="en-US" sz="1100" dirty="0"/>
              <a:t>Do they follow local regulations on overtime work, minimum wages, insurance payments?</a:t>
            </a:r>
          </a:p>
          <a:p>
            <a:pPr marL="171450" indent="-171450">
              <a:buFont typeface="Arial" panose="020B0604020202020204" pitchFamily="34" charset="0"/>
              <a:buChar char="•"/>
            </a:pPr>
            <a:r>
              <a:rPr lang="en-US" sz="1100" dirty="0"/>
              <a:t>How are the gaps handled? </a:t>
            </a:r>
          </a:p>
        </p:txBody>
      </p:sp>
    </p:spTree>
    <p:extLst>
      <p:ext uri="{BB962C8B-B14F-4D97-AF65-F5344CB8AC3E}">
        <p14:creationId xmlns:p14="http://schemas.microsoft.com/office/powerpoint/2010/main" val="339677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ktangel 18"/>
          <p:cNvSpPr/>
          <p:nvPr/>
        </p:nvSpPr>
        <p:spPr>
          <a:xfrm>
            <a:off x="-1" y="-66674"/>
            <a:ext cx="9305925" cy="52101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a:solidFill>
                <a:srgbClr val="FFFFFF"/>
              </a:solidFill>
              <a:latin typeface="Arial"/>
            </a:endParaRPr>
          </a:p>
        </p:txBody>
      </p:sp>
      <p:sp>
        <p:nvSpPr>
          <p:cNvPr id="4" name="Content Placeholder 3"/>
          <p:cNvSpPr>
            <a:spLocks noGrp="1"/>
          </p:cNvSpPr>
          <p:nvPr>
            <p:ph idx="1"/>
          </p:nvPr>
        </p:nvSpPr>
        <p:spPr>
          <a:xfrm>
            <a:off x="450000" y="1153392"/>
            <a:ext cx="8244000" cy="3990109"/>
          </a:xfrm>
        </p:spPr>
        <p:txBody>
          <a:bodyPr>
            <a:noAutofit/>
          </a:bodyPr>
          <a:lstStyle/>
          <a:p>
            <a:pPr marL="0" indent="0">
              <a:lnSpc>
                <a:spcPct val="100000"/>
              </a:lnSpc>
              <a:buNone/>
            </a:pPr>
            <a:r>
              <a:rPr lang="en-US" sz="1500" dirty="0"/>
              <a:t>Highlight-added-value-question-checklist:</a:t>
            </a:r>
          </a:p>
          <a:p>
            <a:pPr>
              <a:lnSpc>
                <a:spcPct val="100000"/>
              </a:lnSpc>
              <a:spcAft>
                <a:spcPts val="0"/>
              </a:spcAft>
              <a:buFont typeface="+mj-lt"/>
              <a:buAutoNum type="arabicPeriod"/>
            </a:pPr>
            <a:r>
              <a:rPr lang="en-US" sz="1500" b="0" dirty="0"/>
              <a:t>How is the delivery time/lead time on the other quote? </a:t>
            </a:r>
          </a:p>
          <a:p>
            <a:pPr>
              <a:lnSpc>
                <a:spcPct val="100000"/>
              </a:lnSpc>
              <a:spcAft>
                <a:spcPts val="0"/>
              </a:spcAft>
              <a:buFont typeface="+mj-lt"/>
              <a:buAutoNum type="arabicPeriod"/>
            </a:pPr>
            <a:r>
              <a:rPr lang="en-US" sz="1500" b="0" dirty="0"/>
              <a:t>How fast can the other send the EQs?</a:t>
            </a:r>
          </a:p>
          <a:p>
            <a:pPr>
              <a:lnSpc>
                <a:spcPct val="100000"/>
              </a:lnSpc>
              <a:spcAft>
                <a:spcPts val="0"/>
              </a:spcAft>
              <a:buFont typeface="+mj-lt"/>
              <a:buAutoNum type="arabicPeriod"/>
            </a:pPr>
            <a:r>
              <a:rPr lang="en-US" sz="1500" b="0" dirty="0"/>
              <a:t>Is the start cost included in their quote? </a:t>
            </a:r>
          </a:p>
          <a:p>
            <a:pPr>
              <a:lnSpc>
                <a:spcPct val="100000"/>
              </a:lnSpc>
              <a:spcAft>
                <a:spcPts val="0"/>
              </a:spcAft>
              <a:buFont typeface="+mj-lt"/>
              <a:buAutoNum type="arabicPeriod"/>
            </a:pPr>
            <a:r>
              <a:rPr lang="en-US" sz="1500" b="0" dirty="0"/>
              <a:t>Is the freight cost included?</a:t>
            </a:r>
          </a:p>
          <a:p>
            <a:pPr>
              <a:lnSpc>
                <a:spcPct val="100000"/>
              </a:lnSpc>
              <a:spcAft>
                <a:spcPts val="0"/>
              </a:spcAft>
              <a:buFont typeface="+mj-lt"/>
              <a:buAutoNum type="arabicPeriod"/>
            </a:pPr>
            <a:r>
              <a:rPr lang="en-US" sz="1500" b="0" dirty="0"/>
              <a:t>How are the payment terms? </a:t>
            </a:r>
          </a:p>
          <a:p>
            <a:pPr>
              <a:lnSpc>
                <a:spcPct val="100000"/>
              </a:lnSpc>
              <a:spcAft>
                <a:spcPts val="0"/>
              </a:spcAft>
              <a:buFont typeface="+mj-lt"/>
              <a:buAutoNum type="arabicPeriod"/>
            </a:pPr>
            <a:r>
              <a:rPr lang="en-US" sz="1500" b="0" dirty="0"/>
              <a:t>Is it quoted directly from the factory? </a:t>
            </a:r>
          </a:p>
          <a:p>
            <a:pPr>
              <a:lnSpc>
                <a:spcPct val="100000"/>
              </a:lnSpc>
              <a:spcAft>
                <a:spcPts val="0"/>
              </a:spcAft>
              <a:buFont typeface="+mj-lt"/>
              <a:buAutoNum type="arabicPeriod"/>
            </a:pPr>
            <a:r>
              <a:rPr lang="en-US" sz="1500" b="0" dirty="0"/>
              <a:t>What is the shipment method?</a:t>
            </a:r>
          </a:p>
          <a:p>
            <a:pPr>
              <a:lnSpc>
                <a:spcPct val="100000"/>
              </a:lnSpc>
              <a:spcAft>
                <a:spcPts val="0"/>
              </a:spcAft>
              <a:buFont typeface="+mj-lt"/>
              <a:buAutoNum type="arabicPeriod"/>
            </a:pPr>
            <a:r>
              <a:rPr lang="en-US" sz="1500" b="0" dirty="0"/>
              <a:t>What copper thickness are they offering?</a:t>
            </a:r>
          </a:p>
          <a:p>
            <a:pPr>
              <a:lnSpc>
                <a:spcPct val="100000"/>
              </a:lnSpc>
              <a:spcAft>
                <a:spcPts val="0"/>
              </a:spcAft>
              <a:buFont typeface="+mj-lt"/>
              <a:buAutoNum type="arabicPeriod"/>
            </a:pPr>
            <a:r>
              <a:rPr lang="en-US" sz="1500" b="0" dirty="0"/>
              <a:t>What </a:t>
            </a:r>
            <a:r>
              <a:rPr lang="en-US" sz="1500" b="0" dirty="0" err="1"/>
              <a:t>panelization</a:t>
            </a:r>
            <a:r>
              <a:rPr lang="en-US" sz="1500" b="0" dirty="0"/>
              <a:t> do they use? </a:t>
            </a:r>
          </a:p>
          <a:p>
            <a:pPr>
              <a:lnSpc>
                <a:spcPct val="100000"/>
              </a:lnSpc>
              <a:spcAft>
                <a:spcPts val="0"/>
              </a:spcAft>
              <a:buFont typeface="+mj-lt"/>
              <a:buAutoNum type="arabicPeriod"/>
            </a:pPr>
            <a:r>
              <a:rPr lang="en-US" sz="1500" b="0" dirty="0"/>
              <a:t>Do they allow X-outs? </a:t>
            </a:r>
          </a:p>
          <a:p>
            <a:pPr>
              <a:lnSpc>
                <a:spcPct val="100000"/>
              </a:lnSpc>
              <a:spcAft>
                <a:spcPts val="0"/>
              </a:spcAft>
              <a:buFont typeface="+mj-lt"/>
              <a:buAutoNum type="arabicPeriod"/>
            </a:pPr>
            <a:r>
              <a:rPr lang="en-US" sz="1500" b="0" dirty="0"/>
              <a:t>What material demand? </a:t>
            </a:r>
          </a:p>
          <a:p>
            <a:pPr>
              <a:lnSpc>
                <a:spcPct val="100000"/>
              </a:lnSpc>
              <a:spcAft>
                <a:spcPts val="0"/>
              </a:spcAft>
              <a:buFont typeface="+mj-lt"/>
              <a:buAutoNum type="arabicPeriod"/>
            </a:pPr>
            <a:r>
              <a:rPr lang="en-US" sz="1500" b="0" dirty="0"/>
              <a:t>What are the quality requirements?</a:t>
            </a:r>
          </a:p>
          <a:p>
            <a:pPr>
              <a:lnSpc>
                <a:spcPct val="100000"/>
              </a:lnSpc>
              <a:spcAft>
                <a:spcPts val="0"/>
              </a:spcAft>
              <a:buFont typeface="+mj-lt"/>
              <a:buAutoNum type="arabicPeriod"/>
            </a:pPr>
            <a:r>
              <a:rPr lang="en-US" sz="1500" b="0" dirty="0"/>
              <a:t>What other options were presented?</a:t>
            </a:r>
          </a:p>
          <a:p>
            <a:pPr>
              <a:lnSpc>
                <a:spcPct val="100000"/>
              </a:lnSpc>
              <a:spcAft>
                <a:spcPts val="0"/>
              </a:spcAft>
              <a:buFont typeface="+mj-lt"/>
              <a:buAutoNum type="arabicPeriod"/>
            </a:pPr>
            <a:r>
              <a:rPr lang="en-US" sz="1500" b="0" dirty="0"/>
              <a:t>How do their factory control the quality? </a:t>
            </a:r>
          </a:p>
          <a:p>
            <a:pPr>
              <a:lnSpc>
                <a:spcPct val="100000"/>
              </a:lnSpc>
              <a:spcAft>
                <a:spcPts val="0"/>
              </a:spcAft>
              <a:buFont typeface="+mj-lt"/>
              <a:buAutoNum type="arabicPeriod"/>
            </a:pPr>
            <a:r>
              <a:rPr lang="en-US" sz="1500" b="0" dirty="0"/>
              <a:t>How they handle water waste management? Child </a:t>
            </a:r>
            <a:r>
              <a:rPr lang="en-US" sz="1500" b="0" dirty="0" err="1"/>
              <a:t>labour</a:t>
            </a:r>
            <a:r>
              <a:rPr lang="en-US" sz="1500" b="0" dirty="0"/>
              <a:t>? </a:t>
            </a:r>
          </a:p>
        </p:txBody>
      </p:sp>
      <p:pic>
        <p:nvPicPr>
          <p:cNvPr id="8" name="Picture 7"/>
          <p:cNvPicPr>
            <a:picLocks noChangeAspect="1"/>
          </p:cNvPicPr>
          <p:nvPr/>
        </p:nvPicPr>
        <p:blipFill>
          <a:blip r:embed="rId3"/>
          <a:stretch>
            <a:fillRect/>
          </a:stretch>
        </p:blipFill>
        <p:spPr>
          <a:xfrm>
            <a:off x="450000" y="355909"/>
            <a:ext cx="921108" cy="470413"/>
          </a:xfrm>
          <a:prstGeom prst="rect">
            <a:avLst/>
          </a:prstGeom>
        </p:spPr>
      </p:pic>
      <p:sp>
        <p:nvSpPr>
          <p:cNvPr id="2" name="Title 1"/>
          <p:cNvSpPr>
            <a:spLocks noGrp="1"/>
          </p:cNvSpPr>
          <p:nvPr>
            <p:ph type="title"/>
          </p:nvPr>
        </p:nvSpPr>
        <p:spPr>
          <a:xfrm>
            <a:off x="1371108" y="355909"/>
            <a:ext cx="7322892" cy="470413"/>
          </a:xfrm>
        </p:spPr>
        <p:txBody>
          <a:bodyPr anchor="ctr">
            <a:noAutofit/>
          </a:bodyPr>
          <a:lstStyle/>
          <a:p>
            <a:r>
              <a:rPr lang="en-US" sz="1600" dirty="0"/>
              <a:t>When a customer compares our quote/price with a competitor – </a:t>
            </a:r>
            <a:br>
              <a:rPr lang="en-US" sz="1600" dirty="0"/>
            </a:br>
            <a:r>
              <a:rPr lang="en-US" sz="1600" dirty="0"/>
              <a:t>What can we ask, that highlights our added value (and how we reduce their total costs)? </a:t>
            </a:r>
          </a:p>
        </p:txBody>
      </p:sp>
      <p:sp>
        <p:nvSpPr>
          <p:cNvPr id="5" name="Scroll: Vertical 4">
            <a:extLst>
              <a:ext uri="{FF2B5EF4-FFF2-40B4-BE49-F238E27FC236}">
                <a16:creationId xmlns:a16="http://schemas.microsoft.com/office/drawing/2014/main" id="{C0B8848E-7D09-44B0-90DD-02D3E6057368}"/>
              </a:ext>
            </a:extLst>
          </p:cNvPr>
          <p:cNvSpPr/>
          <p:nvPr/>
        </p:nvSpPr>
        <p:spPr>
          <a:xfrm>
            <a:off x="1533033" y="5338608"/>
            <a:ext cx="4405745" cy="5095007"/>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dirty="0"/>
              <a:t>Do they allow x-outs? </a:t>
            </a:r>
          </a:p>
          <a:p>
            <a:pPr marL="171450" indent="-171450">
              <a:buFont typeface="Arial" panose="020B0604020202020204" pitchFamily="34" charset="0"/>
              <a:buChar char="•"/>
            </a:pPr>
            <a:r>
              <a:rPr lang="en-US" sz="1100" dirty="0"/>
              <a:t>How do they meet the other quality requirements you have? </a:t>
            </a:r>
          </a:p>
          <a:p>
            <a:pPr marL="171450" indent="-171450">
              <a:buFont typeface="Arial" panose="020B0604020202020204" pitchFamily="34" charset="0"/>
              <a:buChar char="•"/>
            </a:pPr>
            <a:r>
              <a:rPr lang="en-US" sz="1100" dirty="0"/>
              <a:t>What materials have been quoted? </a:t>
            </a:r>
          </a:p>
          <a:p>
            <a:pPr marL="171450" indent="-171450">
              <a:buFont typeface="Arial" panose="020B0604020202020204" pitchFamily="34" charset="0"/>
              <a:buChar char="•"/>
            </a:pPr>
            <a:r>
              <a:rPr lang="en-US" sz="1100" dirty="0"/>
              <a:t>What is the delivery time and method? </a:t>
            </a:r>
          </a:p>
          <a:p>
            <a:pPr marL="171450" indent="-171450">
              <a:buFont typeface="Arial" panose="020B0604020202020204" pitchFamily="34" charset="0"/>
              <a:buChar char="•"/>
            </a:pPr>
            <a:r>
              <a:rPr lang="en-US" sz="1100" dirty="0"/>
              <a:t>Are tooling costs included? </a:t>
            </a:r>
          </a:p>
          <a:p>
            <a:pPr marL="171450" indent="-171450">
              <a:buFont typeface="Arial" panose="020B0604020202020204" pitchFamily="34" charset="0"/>
              <a:buChar char="•"/>
            </a:pPr>
            <a:r>
              <a:rPr lang="en-US" sz="1100" dirty="0"/>
              <a:t>How do they handle claims? </a:t>
            </a:r>
          </a:p>
          <a:p>
            <a:pPr marL="171450" indent="-171450">
              <a:buFont typeface="Arial" panose="020B0604020202020204" pitchFamily="34" charset="0"/>
              <a:buChar char="•"/>
            </a:pPr>
            <a:r>
              <a:rPr lang="en-US" sz="1100" dirty="0"/>
              <a:t>What demands are put on their factories in terms of environment, health and safety? </a:t>
            </a:r>
          </a:p>
          <a:p>
            <a:pPr marL="171450" indent="-171450">
              <a:buFont typeface="Arial" panose="020B0604020202020204" pitchFamily="34" charset="0"/>
              <a:buChar char="•"/>
            </a:pPr>
            <a:r>
              <a:rPr lang="en-US" sz="1100" dirty="0"/>
              <a:t>How are they meeting your needs in this RFQ? </a:t>
            </a:r>
          </a:p>
          <a:p>
            <a:pPr marL="171450" indent="-171450">
              <a:buFont typeface="Arial" panose="020B0604020202020204" pitchFamily="34" charset="0"/>
              <a:buChar char="•"/>
            </a:pPr>
            <a:r>
              <a:rPr lang="en-US" sz="1100" dirty="0"/>
              <a:t>How do they meet your technical specifications?</a:t>
            </a:r>
          </a:p>
          <a:p>
            <a:pPr marL="171450" indent="-171450">
              <a:buFont typeface="Arial" panose="020B0604020202020204" pitchFamily="34" charset="0"/>
              <a:buChar char="•"/>
            </a:pPr>
            <a:r>
              <a:rPr lang="en-US" sz="1100" dirty="0"/>
              <a:t>What record does the other company have on delivering on time?</a:t>
            </a:r>
          </a:p>
          <a:p>
            <a:pPr marL="171450" indent="-171450">
              <a:buFont typeface="Arial" panose="020B0604020202020204" pitchFamily="34" charset="0"/>
              <a:buChar char="•"/>
            </a:pPr>
            <a:r>
              <a:rPr lang="en-US" sz="1100" dirty="0"/>
              <a:t>What kind of audits do the others conduct?</a:t>
            </a:r>
          </a:p>
          <a:p>
            <a:pPr marL="171450" indent="-171450">
              <a:buFont typeface="Arial" panose="020B0604020202020204" pitchFamily="34" charset="0"/>
              <a:buChar char="•"/>
            </a:pPr>
            <a:r>
              <a:rPr lang="en-US" sz="1100" dirty="0"/>
              <a:t>How are chemicals stored and handled in production?</a:t>
            </a:r>
          </a:p>
          <a:p>
            <a:pPr marL="171450" indent="-171450">
              <a:buFont typeface="Arial" panose="020B0604020202020204" pitchFamily="34" charset="0"/>
              <a:buChar char="•"/>
            </a:pPr>
            <a:r>
              <a:rPr lang="en-US" sz="1100" dirty="0"/>
              <a:t>How are emergency leakages handled?</a:t>
            </a:r>
          </a:p>
          <a:p>
            <a:pPr marL="171450" indent="-171450">
              <a:buFont typeface="Arial" panose="020B0604020202020204" pitchFamily="34" charset="0"/>
              <a:buChar char="•"/>
            </a:pPr>
            <a:r>
              <a:rPr lang="en-US" sz="1100" dirty="0"/>
              <a:t>How do they manage wastewater and air emission?</a:t>
            </a:r>
          </a:p>
          <a:p>
            <a:pPr marL="171450" indent="-171450">
              <a:buFont typeface="Arial" panose="020B0604020202020204" pitchFamily="34" charset="0"/>
              <a:buChar char="•"/>
            </a:pPr>
            <a:r>
              <a:rPr lang="en-US" sz="1100" dirty="0"/>
              <a:t>Do they report on conflict minerals according to RMI?</a:t>
            </a:r>
          </a:p>
          <a:p>
            <a:pPr marL="171450" indent="-171450">
              <a:buFont typeface="Arial" panose="020B0604020202020204" pitchFamily="34" charset="0"/>
              <a:buChar char="•"/>
            </a:pPr>
            <a:r>
              <a:rPr lang="en-US" sz="1100" dirty="0"/>
              <a:t>Do they follow local regulations on overtime work, minimum wages, insurance payments?</a:t>
            </a:r>
          </a:p>
          <a:p>
            <a:pPr marL="171450" indent="-171450">
              <a:buFont typeface="Arial" panose="020B0604020202020204" pitchFamily="34" charset="0"/>
              <a:buChar char="•"/>
            </a:pPr>
            <a:r>
              <a:rPr lang="en-US" sz="1100" dirty="0"/>
              <a:t>How are the gaps handled? </a:t>
            </a:r>
          </a:p>
        </p:txBody>
      </p:sp>
    </p:spTree>
    <p:extLst>
      <p:ext uri="{BB962C8B-B14F-4D97-AF65-F5344CB8AC3E}">
        <p14:creationId xmlns:p14="http://schemas.microsoft.com/office/powerpoint/2010/main" val="805745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fade">
                                      <p:cBhvr>
                                        <p:cTn id="72" dur="500"/>
                                        <p:tgtEl>
                                          <p:spTgt spid="4">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xEl>
                                              <p:pRg st="14" end="14"/>
                                            </p:txEl>
                                          </p:spTgt>
                                        </p:tgtEl>
                                        <p:attrNameLst>
                                          <p:attrName>style.visibility</p:attrName>
                                        </p:attrNameLst>
                                      </p:cBhvr>
                                      <p:to>
                                        <p:strVal val="visible"/>
                                      </p:to>
                                    </p:set>
                                    <p:animEffect transition="in" filter="fade">
                                      <p:cBhvr>
                                        <p:cTn id="77" dur="500"/>
                                        <p:tgtEl>
                                          <p:spTgt spid="4">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
                                            <p:txEl>
                                              <p:pRg st="15" end="15"/>
                                            </p:txEl>
                                          </p:spTgt>
                                        </p:tgtEl>
                                        <p:attrNameLst>
                                          <p:attrName>style.visibility</p:attrName>
                                        </p:attrNameLst>
                                      </p:cBhvr>
                                      <p:to>
                                        <p:strVal val="visible"/>
                                      </p:to>
                                    </p:set>
                                    <p:animEffect transition="in" filter="fade">
                                      <p:cBhvr>
                                        <p:cTn id="82"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1800" dirty="0"/>
              <a:t>Guidelines</a:t>
            </a:r>
            <a:endParaRPr lang="en-US" sz="1800" dirty="0"/>
          </a:p>
        </p:txBody>
      </p:sp>
      <p:sp>
        <p:nvSpPr>
          <p:cNvPr id="3" name="Text Placeholder 2"/>
          <p:cNvSpPr>
            <a:spLocks noGrp="1"/>
          </p:cNvSpPr>
          <p:nvPr>
            <p:ph type="body" idx="11"/>
          </p:nvPr>
        </p:nvSpPr>
        <p:spPr/>
        <p:txBody>
          <a:bodyPr/>
          <a:lstStyle/>
          <a:p>
            <a:endParaRPr lang="en-US" dirty="0"/>
          </a:p>
        </p:txBody>
      </p:sp>
      <p:sp>
        <p:nvSpPr>
          <p:cNvPr id="4" name="Content Placeholder 3"/>
          <p:cNvSpPr>
            <a:spLocks noGrp="1"/>
          </p:cNvSpPr>
          <p:nvPr>
            <p:ph idx="1"/>
          </p:nvPr>
        </p:nvSpPr>
        <p:spPr>
          <a:xfrm>
            <a:off x="396212" y="1393346"/>
            <a:ext cx="8244000" cy="2738388"/>
          </a:xfrm>
        </p:spPr>
        <p:txBody>
          <a:bodyPr numCol="2" spcCol="180000">
            <a:noAutofit/>
          </a:bodyPr>
          <a:lstStyle/>
          <a:p>
            <a:pPr>
              <a:lnSpc>
                <a:spcPct val="100000"/>
              </a:lnSpc>
            </a:pPr>
            <a:r>
              <a:rPr lang="sv-SE" sz="1800" dirty="0"/>
              <a:t>Camera on </a:t>
            </a:r>
            <a:r>
              <a:rPr lang="sv-SE" sz="1800" b="0" dirty="0"/>
              <a:t>during the whole time  </a:t>
            </a:r>
          </a:p>
          <a:p>
            <a:pPr>
              <a:lnSpc>
                <a:spcPct val="100000"/>
              </a:lnSpc>
            </a:pPr>
            <a:r>
              <a:rPr lang="sv-SE" sz="1800" b="0" dirty="0"/>
              <a:t>Be </a:t>
            </a:r>
            <a:r>
              <a:rPr lang="sv-SE" sz="1800" dirty="0"/>
              <a:t>active</a:t>
            </a:r>
            <a:r>
              <a:rPr lang="sv-SE" sz="1800" b="0" dirty="0"/>
              <a:t> &amp; </a:t>
            </a:r>
            <a:r>
              <a:rPr lang="sv-SE" sz="1800" dirty="0"/>
              <a:t>present</a:t>
            </a:r>
            <a:r>
              <a:rPr lang="sv-SE" sz="1800" b="0" dirty="0"/>
              <a:t> in the Breakout rooms</a:t>
            </a:r>
          </a:p>
          <a:p>
            <a:pPr lvl="2">
              <a:lnSpc>
                <a:spcPct val="100000"/>
              </a:lnSpc>
            </a:pPr>
            <a:r>
              <a:rPr lang="en-US" sz="1400" b="0" dirty="0"/>
              <a:t>Sit by yourself (one computer per person)</a:t>
            </a:r>
          </a:p>
          <a:p>
            <a:pPr>
              <a:lnSpc>
                <a:spcPct val="100000"/>
              </a:lnSpc>
            </a:pPr>
            <a:r>
              <a:rPr lang="en-US" sz="1800" dirty="0"/>
              <a:t>Prepare to be present:</a:t>
            </a:r>
          </a:p>
          <a:p>
            <a:pPr lvl="2">
              <a:lnSpc>
                <a:spcPct val="100000"/>
              </a:lnSpc>
            </a:pPr>
            <a:r>
              <a:rPr lang="en-US" sz="1400" b="0" dirty="0"/>
              <a:t>Don’t multitask</a:t>
            </a:r>
          </a:p>
          <a:p>
            <a:pPr lvl="2">
              <a:lnSpc>
                <a:spcPct val="100000"/>
              </a:lnSpc>
            </a:pPr>
            <a:r>
              <a:rPr lang="en-US" sz="1400" b="0" dirty="0"/>
              <a:t>Close your Outlook/e-mail provider and other tabs</a:t>
            </a:r>
          </a:p>
          <a:p>
            <a:pPr>
              <a:lnSpc>
                <a:spcPct val="100000"/>
              </a:lnSpc>
            </a:pPr>
            <a:r>
              <a:rPr lang="en-US" sz="1800" b="0" dirty="0"/>
              <a:t>Have your </a:t>
            </a:r>
            <a:r>
              <a:rPr lang="en-US" sz="1800" dirty="0"/>
              <a:t>phone</a:t>
            </a:r>
            <a:r>
              <a:rPr lang="en-US" sz="1800" b="0" dirty="0"/>
              <a:t> ready</a:t>
            </a:r>
          </a:p>
          <a:p>
            <a:pPr>
              <a:lnSpc>
                <a:spcPct val="100000"/>
              </a:lnSpc>
            </a:pPr>
            <a:r>
              <a:rPr lang="en-US" sz="1800" b="0" dirty="0"/>
              <a:t>Get a closed question? </a:t>
            </a:r>
            <a:br>
              <a:rPr lang="en-US" sz="1800" b="0" dirty="0"/>
            </a:br>
            <a:r>
              <a:rPr lang="en-US" sz="1800" b="0" dirty="0"/>
              <a:t>=&gt; Answer with only </a:t>
            </a:r>
            <a:r>
              <a:rPr lang="en-US" sz="1800" dirty="0"/>
              <a:t>yes/no</a:t>
            </a:r>
          </a:p>
          <a:p>
            <a:pPr>
              <a:lnSpc>
                <a:spcPct val="100000"/>
              </a:lnSpc>
            </a:pPr>
            <a:r>
              <a:rPr lang="en-US" sz="1800" b="0" dirty="0"/>
              <a:t>Help each other </a:t>
            </a:r>
            <a:r>
              <a:rPr lang="en-US" sz="1800" dirty="0"/>
              <a:t>grow </a:t>
            </a:r>
            <a:r>
              <a:rPr lang="en-US" sz="1800" b="0" dirty="0"/>
              <a:t>– give feedback </a:t>
            </a:r>
          </a:p>
        </p:txBody>
      </p:sp>
    </p:spTree>
    <p:extLst>
      <p:ext uri="{BB962C8B-B14F-4D97-AF65-F5344CB8AC3E}">
        <p14:creationId xmlns:p14="http://schemas.microsoft.com/office/powerpoint/2010/main" val="275996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fade">
                                      <p:cBhvr>
                                        <p:cTn id="4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18"/>
          <p:cNvSpPr/>
          <p:nvPr/>
        </p:nvSpPr>
        <p:spPr>
          <a:xfrm>
            <a:off x="-1" y="-66675"/>
            <a:ext cx="9144001" cy="52101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1371108" y="648000"/>
            <a:ext cx="7322892" cy="621000"/>
          </a:xfrm>
        </p:spPr>
        <p:txBody>
          <a:bodyPr>
            <a:noAutofit/>
          </a:bodyPr>
          <a:lstStyle/>
          <a:p>
            <a:r>
              <a:rPr lang="sv-SE" sz="1700" dirty="0"/>
              <a:t>Breakout room: Respond to customer statement/question/objection </a:t>
            </a:r>
            <a:endParaRPr lang="en-US" sz="1700" b="0" i="1" dirty="0"/>
          </a:p>
        </p:txBody>
      </p:sp>
      <p:sp>
        <p:nvSpPr>
          <p:cNvPr id="3" name="Text Placeholder 2"/>
          <p:cNvSpPr>
            <a:spLocks noGrp="1"/>
          </p:cNvSpPr>
          <p:nvPr>
            <p:ph type="body" idx="11"/>
          </p:nvPr>
        </p:nvSpPr>
        <p:spPr/>
        <p:txBody>
          <a:bodyPr/>
          <a:lstStyle/>
          <a:p>
            <a:r>
              <a:rPr lang="sv-SE" dirty="0" err="1"/>
              <a:t>instruction</a:t>
            </a:r>
            <a:endParaRPr lang="en-US" dirty="0"/>
          </a:p>
        </p:txBody>
      </p:sp>
      <p:sp>
        <p:nvSpPr>
          <p:cNvPr id="4" name="Content Placeholder 3"/>
          <p:cNvSpPr>
            <a:spLocks noGrp="1"/>
          </p:cNvSpPr>
          <p:nvPr>
            <p:ph idx="1"/>
          </p:nvPr>
        </p:nvSpPr>
        <p:spPr>
          <a:xfrm>
            <a:off x="450005" y="1458002"/>
            <a:ext cx="8012925" cy="1904423"/>
          </a:xfrm>
        </p:spPr>
        <p:txBody>
          <a:bodyPr>
            <a:noAutofit/>
          </a:bodyPr>
          <a:lstStyle/>
          <a:p>
            <a:pPr marL="0" indent="0">
              <a:buNone/>
            </a:pPr>
            <a:r>
              <a:rPr lang="sv-SE" sz="1600" b="0" dirty="0"/>
              <a:t>You will soon see some commonly used customer statements/questions. </a:t>
            </a:r>
            <a:br>
              <a:rPr lang="sv-SE" sz="1600" b="0" dirty="0"/>
            </a:br>
            <a:r>
              <a:rPr lang="sv-SE" sz="1600" b="0" dirty="0"/>
              <a:t>Respond to them with: </a:t>
            </a:r>
          </a:p>
          <a:p>
            <a:pPr marL="457200" indent="-457200">
              <a:buFont typeface="+mj-lt"/>
              <a:buAutoNum type="arabicPeriod"/>
            </a:pPr>
            <a:r>
              <a:rPr lang="sv-SE" sz="1600" b="0" dirty="0"/>
              <a:t>A </a:t>
            </a:r>
            <a:r>
              <a:rPr lang="sv-SE" sz="1600" dirty="0"/>
              <a:t>specific</a:t>
            </a:r>
            <a:r>
              <a:rPr lang="sv-SE" sz="1600" b="0" dirty="0"/>
              <a:t> </a:t>
            </a:r>
            <a:r>
              <a:rPr lang="sv-SE" sz="1600" dirty="0"/>
              <a:t>customer</a:t>
            </a:r>
            <a:r>
              <a:rPr lang="sv-SE" sz="1600" b="0" dirty="0"/>
              <a:t> </a:t>
            </a:r>
            <a:r>
              <a:rPr lang="sv-SE" sz="1600" dirty="0"/>
              <a:t>USP/benefit</a:t>
            </a:r>
            <a:r>
              <a:rPr lang="sv-SE" sz="1600" b="0" dirty="0"/>
              <a:t>, and</a:t>
            </a:r>
          </a:p>
          <a:p>
            <a:pPr marL="457200" indent="-457200">
              <a:buFont typeface="+mj-lt"/>
              <a:buAutoNum type="arabicPeriod"/>
            </a:pPr>
            <a:r>
              <a:rPr lang="sv-SE" sz="1600" b="0" dirty="0"/>
              <a:t>An </a:t>
            </a:r>
            <a:r>
              <a:rPr lang="sv-SE" sz="1600" dirty="0" err="1"/>
              <a:t>open</a:t>
            </a:r>
            <a:r>
              <a:rPr lang="sv-SE" sz="1600" dirty="0"/>
              <a:t> </a:t>
            </a:r>
            <a:r>
              <a:rPr lang="sv-SE" sz="1600" dirty="0" err="1"/>
              <a:t>question</a:t>
            </a:r>
            <a:r>
              <a:rPr lang="sv-SE" sz="1600" dirty="0"/>
              <a:t> </a:t>
            </a:r>
            <a:r>
              <a:rPr lang="sv-SE" sz="1600" b="0" dirty="0"/>
              <a:t>back to the </a:t>
            </a:r>
            <a:r>
              <a:rPr lang="sv-SE" sz="1600" b="0" dirty="0" err="1"/>
              <a:t>customer</a:t>
            </a:r>
            <a:r>
              <a:rPr lang="sv-SE" sz="1600" b="0" dirty="0"/>
              <a:t>. </a:t>
            </a:r>
          </a:p>
          <a:p>
            <a:pPr marL="0" indent="0">
              <a:buNone/>
            </a:pPr>
            <a:r>
              <a:rPr lang="sv-SE" sz="1600" b="0" dirty="0"/>
              <a:t>You will be 4x4 and have 20-25 min. </a:t>
            </a:r>
            <a:br>
              <a:rPr lang="sv-SE" sz="1600" b="0" dirty="0"/>
            </a:br>
            <a:r>
              <a:rPr lang="sv-SE" sz="1600" b="0" i="1" dirty="0"/>
              <a:t>Don’t stress!</a:t>
            </a:r>
            <a:r>
              <a:rPr lang="sv-SE" sz="1600" b="0" dirty="0"/>
              <a:t> </a:t>
            </a:r>
          </a:p>
        </p:txBody>
      </p:sp>
      <p:pic>
        <p:nvPicPr>
          <p:cNvPr id="8" name="Picture 7"/>
          <p:cNvPicPr>
            <a:picLocks noChangeAspect="1"/>
          </p:cNvPicPr>
          <p:nvPr/>
        </p:nvPicPr>
        <p:blipFill>
          <a:blip r:embed="rId3"/>
          <a:stretch>
            <a:fillRect/>
          </a:stretch>
        </p:blipFill>
        <p:spPr>
          <a:xfrm>
            <a:off x="450000" y="680105"/>
            <a:ext cx="921108" cy="470413"/>
          </a:xfrm>
          <a:prstGeom prst="rect">
            <a:avLst/>
          </a:prstGeom>
        </p:spPr>
      </p:pic>
      <p:sp>
        <p:nvSpPr>
          <p:cNvPr id="23" name="Oval Callout 22"/>
          <p:cNvSpPr/>
          <p:nvPr/>
        </p:nvSpPr>
        <p:spPr>
          <a:xfrm>
            <a:off x="5796454" y="2173358"/>
            <a:ext cx="1185567" cy="783140"/>
          </a:xfrm>
          <a:prstGeom prst="wedgeEllipseCallout">
            <a:avLst>
              <a:gd name="adj1" fmla="val -30474"/>
              <a:gd name="adj2" fmla="val 564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b="1" dirty="0">
                <a:solidFill>
                  <a:schemeClr val="tx1"/>
                </a:solidFill>
              </a:rPr>
              <a:t>Do </a:t>
            </a:r>
            <a:r>
              <a:rPr lang="sv-SE" sz="1000" b="1" dirty="0" err="1">
                <a:solidFill>
                  <a:schemeClr val="tx1"/>
                </a:solidFill>
              </a:rPr>
              <a:t>you</a:t>
            </a:r>
            <a:r>
              <a:rPr lang="sv-SE" sz="1000" b="1" dirty="0">
                <a:solidFill>
                  <a:schemeClr val="tx1"/>
                </a:solidFill>
              </a:rPr>
              <a:t> </a:t>
            </a:r>
            <a:r>
              <a:rPr lang="sv-SE" sz="1000" b="1" dirty="0" err="1">
                <a:solidFill>
                  <a:schemeClr val="tx1"/>
                </a:solidFill>
              </a:rPr>
              <a:t>have</a:t>
            </a:r>
            <a:r>
              <a:rPr lang="sv-SE" sz="1000" b="1" dirty="0">
                <a:solidFill>
                  <a:schemeClr val="tx1"/>
                </a:solidFill>
              </a:rPr>
              <a:t> </a:t>
            </a:r>
            <a:r>
              <a:rPr lang="sv-SE" sz="1000" b="1" dirty="0" err="1">
                <a:solidFill>
                  <a:schemeClr val="tx1"/>
                </a:solidFill>
              </a:rPr>
              <a:t>good</a:t>
            </a:r>
            <a:r>
              <a:rPr lang="sv-SE" sz="1000" b="1" dirty="0">
                <a:solidFill>
                  <a:schemeClr val="tx1"/>
                </a:solidFill>
              </a:rPr>
              <a:t> </a:t>
            </a:r>
            <a:r>
              <a:rPr lang="sv-SE" sz="1000" b="1" dirty="0" err="1">
                <a:solidFill>
                  <a:schemeClr val="tx1"/>
                </a:solidFill>
              </a:rPr>
              <a:t>factories</a:t>
            </a:r>
            <a:r>
              <a:rPr lang="sv-SE" sz="1000" b="1" dirty="0">
                <a:solidFill>
                  <a:schemeClr val="tx1"/>
                </a:solidFill>
              </a:rPr>
              <a:t>?</a:t>
            </a:r>
            <a:endParaRPr lang="en-US" sz="1000" b="1" dirty="0">
              <a:solidFill>
                <a:schemeClr val="tx1"/>
              </a:solidFill>
            </a:endParaRPr>
          </a:p>
        </p:txBody>
      </p:sp>
      <p:sp>
        <p:nvSpPr>
          <p:cNvPr id="25" name="Oval Callout 24"/>
          <p:cNvSpPr/>
          <p:nvPr/>
        </p:nvSpPr>
        <p:spPr>
          <a:xfrm>
            <a:off x="2652395" y="3595922"/>
            <a:ext cx="2235759" cy="1207819"/>
          </a:xfrm>
          <a:prstGeom prst="wedgeEllipseCallout">
            <a:avLst>
              <a:gd name="adj1" fmla="val 61826"/>
              <a:gd name="adj2" fmla="val -178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Absolutely! The full NCAB sourcing process takes 52 weeks; it’s very thorough. </a:t>
            </a:r>
          </a:p>
          <a:p>
            <a:pPr algn="ctr"/>
            <a:r>
              <a:rPr lang="sv-SE" sz="1000" b="1" dirty="0" err="1">
                <a:solidFill>
                  <a:schemeClr val="tx1"/>
                </a:solidFill>
              </a:rPr>
              <a:t>Which</a:t>
            </a:r>
            <a:r>
              <a:rPr lang="sv-SE" sz="1000" b="1" dirty="0">
                <a:solidFill>
                  <a:schemeClr val="tx1"/>
                </a:solidFill>
              </a:rPr>
              <a:t> </a:t>
            </a:r>
            <a:r>
              <a:rPr lang="sv-SE" sz="1000" b="1" dirty="0" err="1">
                <a:solidFill>
                  <a:schemeClr val="tx1"/>
                </a:solidFill>
              </a:rPr>
              <a:t>criteria</a:t>
            </a:r>
            <a:r>
              <a:rPr lang="sv-SE" sz="1000" b="1" dirty="0">
                <a:solidFill>
                  <a:schemeClr val="tx1"/>
                </a:solidFill>
              </a:rPr>
              <a:t> do </a:t>
            </a:r>
            <a:r>
              <a:rPr lang="sv-SE" sz="1000" b="1" dirty="0" err="1">
                <a:solidFill>
                  <a:schemeClr val="tx1"/>
                </a:solidFill>
              </a:rPr>
              <a:t>you</a:t>
            </a:r>
            <a:r>
              <a:rPr lang="sv-SE" sz="1000" b="1" dirty="0">
                <a:solidFill>
                  <a:schemeClr val="tx1"/>
                </a:solidFill>
              </a:rPr>
              <a:t> </a:t>
            </a:r>
            <a:r>
              <a:rPr lang="sv-SE" sz="1000" b="1" dirty="0" err="1">
                <a:solidFill>
                  <a:schemeClr val="tx1"/>
                </a:solidFill>
              </a:rPr>
              <a:t>want</a:t>
            </a:r>
            <a:r>
              <a:rPr lang="sv-SE" sz="1000" b="1" dirty="0">
                <a:solidFill>
                  <a:schemeClr val="tx1"/>
                </a:solidFill>
              </a:rPr>
              <a:t> to set </a:t>
            </a:r>
            <a:r>
              <a:rPr lang="sv-SE" sz="1000" b="1" dirty="0" err="1">
                <a:solidFill>
                  <a:schemeClr val="tx1"/>
                </a:solidFill>
              </a:rPr>
              <a:t>up</a:t>
            </a:r>
            <a:r>
              <a:rPr lang="sv-SE" sz="1000" b="1" dirty="0">
                <a:solidFill>
                  <a:schemeClr val="tx1"/>
                </a:solidFill>
              </a:rPr>
              <a:t> for </a:t>
            </a:r>
            <a:r>
              <a:rPr lang="sv-SE" sz="1000" b="1" dirty="0" err="1">
                <a:solidFill>
                  <a:schemeClr val="tx1"/>
                </a:solidFill>
              </a:rPr>
              <a:t>your</a:t>
            </a:r>
            <a:r>
              <a:rPr lang="sv-SE" sz="1000" b="1" dirty="0">
                <a:solidFill>
                  <a:schemeClr val="tx1"/>
                </a:solidFill>
              </a:rPr>
              <a:t> </a:t>
            </a:r>
            <a:r>
              <a:rPr lang="sv-SE" sz="1000" b="1" dirty="0" err="1">
                <a:solidFill>
                  <a:schemeClr val="tx1"/>
                </a:solidFill>
              </a:rPr>
              <a:t>project</a:t>
            </a:r>
            <a:r>
              <a:rPr lang="sv-SE" sz="1000" b="1" dirty="0">
                <a:solidFill>
                  <a:schemeClr val="tx1"/>
                </a:solidFill>
              </a:rPr>
              <a:t>?  </a:t>
            </a:r>
            <a:endParaRPr lang="en-US" sz="1000" b="1" dirty="0">
              <a:solidFill>
                <a:schemeClr val="tx1"/>
              </a:solidFill>
            </a:endParaRPr>
          </a:p>
        </p:txBody>
      </p:sp>
      <p:sp>
        <p:nvSpPr>
          <p:cNvPr id="26" name="Oval Callout 25"/>
          <p:cNvSpPr/>
          <p:nvPr/>
        </p:nvSpPr>
        <p:spPr>
          <a:xfrm>
            <a:off x="3344334" y="3791479"/>
            <a:ext cx="1535177" cy="697056"/>
          </a:xfrm>
          <a:prstGeom prst="wedgeEllipseCallout">
            <a:avLst>
              <a:gd name="adj1" fmla="val 69350"/>
              <a:gd name="adj2" fmla="val -2738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b="1" dirty="0" err="1">
                <a:solidFill>
                  <a:schemeClr val="tx1"/>
                </a:solidFill>
              </a:rPr>
              <a:t>We</a:t>
            </a:r>
            <a:r>
              <a:rPr lang="sv-SE" sz="1000" b="1" dirty="0">
                <a:solidFill>
                  <a:schemeClr val="tx1"/>
                </a:solidFill>
              </a:rPr>
              <a:t> never get </a:t>
            </a:r>
            <a:r>
              <a:rPr lang="sv-SE" sz="1000" b="1" dirty="0" err="1">
                <a:solidFill>
                  <a:schemeClr val="tx1"/>
                </a:solidFill>
              </a:rPr>
              <a:t>any</a:t>
            </a:r>
            <a:r>
              <a:rPr lang="sv-SE" sz="1000" b="1" dirty="0">
                <a:solidFill>
                  <a:schemeClr val="tx1"/>
                </a:solidFill>
              </a:rPr>
              <a:t> information.</a:t>
            </a:r>
            <a:endParaRPr lang="en-US" sz="1000" b="1" dirty="0">
              <a:solidFill>
                <a:schemeClr val="tx1"/>
              </a:solidFill>
            </a:endParaRPr>
          </a:p>
        </p:txBody>
      </p:sp>
      <p:sp>
        <p:nvSpPr>
          <p:cNvPr id="28" name="Oval Callout 27"/>
          <p:cNvSpPr/>
          <p:nvPr/>
        </p:nvSpPr>
        <p:spPr>
          <a:xfrm>
            <a:off x="6821870" y="3362425"/>
            <a:ext cx="2209565" cy="1486848"/>
          </a:xfrm>
          <a:prstGeom prst="wedgeEllipseCallout">
            <a:avLst>
              <a:gd name="adj1" fmla="val -64357"/>
              <a:gd name="adj2" fmla="val -2004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Sorry to hear that! I get daily updates on where your products are in the production process.</a:t>
            </a:r>
            <a:br>
              <a:rPr lang="en-US" sz="1000" dirty="0">
                <a:solidFill>
                  <a:schemeClr val="tx1"/>
                </a:solidFill>
              </a:rPr>
            </a:br>
            <a:r>
              <a:rPr lang="en-US" sz="1000" b="1" dirty="0">
                <a:solidFill>
                  <a:schemeClr val="tx1"/>
                </a:solidFill>
              </a:rPr>
              <a:t>How often do you want to be in the loop?</a:t>
            </a:r>
          </a:p>
        </p:txBody>
      </p:sp>
      <p:sp>
        <p:nvSpPr>
          <p:cNvPr id="6" name="Rectangle 5">
            <a:extLst>
              <a:ext uri="{FF2B5EF4-FFF2-40B4-BE49-F238E27FC236}">
                <a16:creationId xmlns:a16="http://schemas.microsoft.com/office/drawing/2014/main" id="{A3F53D63-3544-44DC-984B-E1154E82330F}"/>
              </a:ext>
            </a:extLst>
          </p:cNvPr>
          <p:cNvSpPr/>
          <p:nvPr/>
        </p:nvSpPr>
        <p:spPr>
          <a:xfrm>
            <a:off x="9429468" y="-168989"/>
            <a:ext cx="2099923" cy="191827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Why do we do this? </a:t>
            </a:r>
          </a:p>
          <a:p>
            <a:pPr algn="ctr"/>
            <a:r>
              <a:rPr lang="en-GB" sz="1200" dirty="0"/>
              <a:t>Because we want to practice on going from: </a:t>
            </a:r>
            <a:br>
              <a:rPr lang="en-GB" sz="1200" dirty="0"/>
            </a:br>
            <a:r>
              <a:rPr lang="en-GB" sz="1200" dirty="0"/>
              <a:t>“Spray &amp; pray 100 facts about NCAB” to </a:t>
            </a:r>
            <a:br>
              <a:rPr lang="en-GB" sz="1200" dirty="0"/>
            </a:br>
            <a:r>
              <a:rPr lang="en-GB" sz="1200" dirty="0"/>
              <a:t>“Heed the customer’s Needs and learn present specific benefits that fit them”</a:t>
            </a:r>
            <a:endParaRPr lang="en-SE" sz="1200" dirty="0"/>
          </a:p>
        </p:txBody>
      </p:sp>
      <p:sp>
        <p:nvSpPr>
          <p:cNvPr id="35" name="Oval 34">
            <a:extLst>
              <a:ext uri="{FF2B5EF4-FFF2-40B4-BE49-F238E27FC236}">
                <a16:creationId xmlns:a16="http://schemas.microsoft.com/office/drawing/2014/main" id="{D44E357D-4503-4F7E-B145-59699E3687C2}"/>
              </a:ext>
            </a:extLst>
          </p:cNvPr>
          <p:cNvSpPr/>
          <p:nvPr/>
        </p:nvSpPr>
        <p:spPr>
          <a:xfrm>
            <a:off x="5649400" y="3105773"/>
            <a:ext cx="379573" cy="326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A</a:t>
            </a:r>
            <a:endParaRPr lang="en-US" sz="1200" dirty="0"/>
          </a:p>
        </p:txBody>
      </p:sp>
      <p:sp>
        <p:nvSpPr>
          <p:cNvPr id="36" name="Oval 35">
            <a:extLst>
              <a:ext uri="{FF2B5EF4-FFF2-40B4-BE49-F238E27FC236}">
                <a16:creationId xmlns:a16="http://schemas.microsoft.com/office/drawing/2014/main" id="{0BF31F7C-414D-4683-AF62-42D33E238AD5}"/>
              </a:ext>
            </a:extLst>
          </p:cNvPr>
          <p:cNvSpPr/>
          <p:nvPr/>
        </p:nvSpPr>
        <p:spPr>
          <a:xfrm>
            <a:off x="6028973" y="3720353"/>
            <a:ext cx="379573" cy="326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C</a:t>
            </a:r>
            <a:endParaRPr lang="en-US" sz="1200" dirty="0"/>
          </a:p>
        </p:txBody>
      </p:sp>
      <p:sp>
        <p:nvSpPr>
          <p:cNvPr id="37" name="Oval 36">
            <a:extLst>
              <a:ext uri="{FF2B5EF4-FFF2-40B4-BE49-F238E27FC236}">
                <a16:creationId xmlns:a16="http://schemas.microsoft.com/office/drawing/2014/main" id="{EA87607F-2295-4F63-8921-4BB986FB073F}"/>
              </a:ext>
            </a:extLst>
          </p:cNvPr>
          <p:cNvSpPr/>
          <p:nvPr/>
        </p:nvSpPr>
        <p:spPr>
          <a:xfrm>
            <a:off x="5269827" y="3720352"/>
            <a:ext cx="379573" cy="326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B</a:t>
            </a:r>
            <a:endParaRPr lang="en-US" sz="1200" dirty="0"/>
          </a:p>
        </p:txBody>
      </p:sp>
      <p:cxnSp>
        <p:nvCxnSpPr>
          <p:cNvPr id="38" name="Straight Connector 37">
            <a:extLst>
              <a:ext uri="{FF2B5EF4-FFF2-40B4-BE49-F238E27FC236}">
                <a16:creationId xmlns:a16="http://schemas.microsoft.com/office/drawing/2014/main" id="{734CFC42-A837-456D-ADB1-057939C8CFC5}"/>
              </a:ext>
            </a:extLst>
          </p:cNvPr>
          <p:cNvCxnSpPr/>
          <p:nvPr/>
        </p:nvCxnSpPr>
        <p:spPr>
          <a:xfrm flipH="1">
            <a:off x="5589191" y="3446319"/>
            <a:ext cx="120418" cy="22991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34B8A13-09BC-40BB-9551-884BA4447A47}"/>
              </a:ext>
            </a:extLst>
          </p:cNvPr>
          <p:cNvCxnSpPr>
            <a:cxnSpLocks/>
          </p:cNvCxnSpPr>
          <p:nvPr/>
        </p:nvCxnSpPr>
        <p:spPr>
          <a:xfrm flipV="1">
            <a:off x="5680551" y="3871027"/>
            <a:ext cx="336450" cy="725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0" name="Curved Right Arrow 32">
            <a:extLst>
              <a:ext uri="{FF2B5EF4-FFF2-40B4-BE49-F238E27FC236}">
                <a16:creationId xmlns:a16="http://schemas.microsoft.com/office/drawing/2014/main" id="{7171F1D3-D442-4510-83D1-E0B54F28843D}"/>
              </a:ext>
            </a:extLst>
          </p:cNvPr>
          <p:cNvSpPr/>
          <p:nvPr/>
        </p:nvSpPr>
        <p:spPr>
          <a:xfrm rot="16200000">
            <a:off x="5715015" y="3921887"/>
            <a:ext cx="248341" cy="662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urved Right Arrow 33">
            <a:extLst>
              <a:ext uri="{FF2B5EF4-FFF2-40B4-BE49-F238E27FC236}">
                <a16:creationId xmlns:a16="http://schemas.microsoft.com/office/drawing/2014/main" id="{967E5109-4B32-49B1-9D04-D7D340FBF57A}"/>
              </a:ext>
            </a:extLst>
          </p:cNvPr>
          <p:cNvSpPr/>
          <p:nvPr/>
        </p:nvSpPr>
        <p:spPr>
          <a:xfrm rot="1717281">
            <a:off x="5162265" y="3090507"/>
            <a:ext cx="248341" cy="662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urved Right Arrow 34">
            <a:extLst>
              <a:ext uri="{FF2B5EF4-FFF2-40B4-BE49-F238E27FC236}">
                <a16:creationId xmlns:a16="http://schemas.microsoft.com/office/drawing/2014/main" id="{6A9119CB-A9DC-4363-94F3-B06E5D29630F}"/>
              </a:ext>
            </a:extLst>
          </p:cNvPr>
          <p:cNvSpPr/>
          <p:nvPr/>
        </p:nvSpPr>
        <p:spPr>
          <a:xfrm rot="9116027">
            <a:off x="6336987" y="3079551"/>
            <a:ext cx="248341" cy="662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3" name="Group 42">
            <a:extLst>
              <a:ext uri="{FF2B5EF4-FFF2-40B4-BE49-F238E27FC236}">
                <a16:creationId xmlns:a16="http://schemas.microsoft.com/office/drawing/2014/main" id="{F5AD07B0-0B0C-41D2-9626-01AF63C5D6A4}"/>
              </a:ext>
            </a:extLst>
          </p:cNvPr>
          <p:cNvGrpSpPr/>
          <p:nvPr/>
        </p:nvGrpSpPr>
        <p:grpSpPr>
          <a:xfrm>
            <a:off x="4955085" y="2738735"/>
            <a:ext cx="1223404" cy="360070"/>
            <a:chOff x="6434545" y="1507774"/>
            <a:chExt cx="1223404" cy="360070"/>
          </a:xfrm>
        </p:grpSpPr>
        <p:sp>
          <p:nvSpPr>
            <p:cNvPr id="44" name="TextBox 43">
              <a:extLst>
                <a:ext uri="{FF2B5EF4-FFF2-40B4-BE49-F238E27FC236}">
                  <a16:creationId xmlns:a16="http://schemas.microsoft.com/office/drawing/2014/main" id="{7D2D60FB-FC24-4531-B456-0A051125FDC4}"/>
                </a:ext>
              </a:extLst>
            </p:cNvPr>
            <p:cNvSpPr txBox="1"/>
            <p:nvPr/>
          </p:nvSpPr>
          <p:spPr>
            <a:xfrm>
              <a:off x="6434545" y="1507774"/>
              <a:ext cx="1223404" cy="200055"/>
            </a:xfrm>
            <a:prstGeom prst="rect">
              <a:avLst/>
            </a:prstGeom>
            <a:noFill/>
          </p:spPr>
          <p:txBody>
            <a:bodyPr wrap="square" rtlCol="0">
              <a:spAutoFit/>
            </a:bodyPr>
            <a:lstStyle/>
            <a:p>
              <a:r>
                <a:rPr lang="sv-SE" sz="700" b="1" dirty="0"/>
                <a:t>CUSTOMER</a:t>
              </a:r>
              <a:endParaRPr lang="en-US" sz="700" b="1" dirty="0"/>
            </a:p>
          </p:txBody>
        </p:sp>
        <p:cxnSp>
          <p:nvCxnSpPr>
            <p:cNvPr id="45" name="Straight Arrow Connector 44">
              <a:extLst>
                <a:ext uri="{FF2B5EF4-FFF2-40B4-BE49-F238E27FC236}">
                  <a16:creationId xmlns:a16="http://schemas.microsoft.com/office/drawing/2014/main" id="{FA2F6194-E228-4DE8-B64F-BC801E3B5D5A}"/>
                </a:ext>
              </a:extLst>
            </p:cNvPr>
            <p:cNvCxnSpPr/>
            <p:nvPr/>
          </p:nvCxnSpPr>
          <p:spPr>
            <a:xfrm>
              <a:off x="6961538" y="1678844"/>
              <a:ext cx="190832" cy="189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Speech Bubble: Rectangle with Corners Rounded 4">
            <a:extLst>
              <a:ext uri="{FF2B5EF4-FFF2-40B4-BE49-F238E27FC236}">
                <a16:creationId xmlns:a16="http://schemas.microsoft.com/office/drawing/2014/main" id="{DD546DC4-B58C-4CDA-8147-6C995D93F495}"/>
              </a:ext>
            </a:extLst>
          </p:cNvPr>
          <p:cNvSpPr/>
          <p:nvPr/>
        </p:nvSpPr>
        <p:spPr>
          <a:xfrm>
            <a:off x="7477918" y="159034"/>
            <a:ext cx="1576124" cy="488966"/>
          </a:xfrm>
          <a:prstGeom prst="wedgeRoundRectCallout">
            <a:avLst>
              <a:gd name="adj1" fmla="val 40809"/>
              <a:gd name="adj2" fmla="val -71911"/>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Why do we do this?</a:t>
            </a:r>
            <a:endParaRPr lang="en-SE" sz="1200" dirty="0"/>
          </a:p>
        </p:txBody>
      </p:sp>
    </p:spTree>
    <p:extLst>
      <p:ext uri="{BB962C8B-B14F-4D97-AF65-F5344CB8AC3E}">
        <p14:creationId xmlns:p14="http://schemas.microsoft.com/office/powerpoint/2010/main" val="294683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5.55556E-7 -3.95062E-6 L -0.05625 0.14568 " pathEditMode="relative" rAng="0" ptsTypes="AA">
                                      <p:cBhvr>
                                        <p:cTn id="52" dur="1000" fill="hold"/>
                                        <p:tgtEl>
                                          <p:spTgt spid="43"/>
                                        </p:tgtEl>
                                        <p:attrNameLst>
                                          <p:attrName>ppt_x</p:attrName>
                                          <p:attrName>ppt_y</p:attrName>
                                        </p:attrNameLst>
                                      </p:cBhvr>
                                      <p:rCtr x="-2812" y="7284"/>
                                    </p:animMotion>
                                  </p:childTnLst>
                                </p:cTn>
                              </p:par>
                              <p:par>
                                <p:cTn id="53" presetID="10" presetClass="exit" presetSubtype="0" fill="hold" nodeType="withEffect">
                                  <p:stCondLst>
                                    <p:cond delay="0"/>
                                  </p:stCondLst>
                                  <p:childTnLst>
                                    <p:animEffect transition="out" filter="fad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par>
                                <p:cTn id="69" presetID="10" presetClass="exit" presetSubtype="0" fill="hold" grpId="1" nodeType="withEffect">
                                  <p:stCondLst>
                                    <p:cond delay="0"/>
                                  </p:stCondLst>
                                  <p:childTnLst>
                                    <p:animEffect transition="out" filter="fade">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26"/>
                                        </p:tgtEl>
                                      </p:cBhvr>
                                    </p:animEffect>
                                    <p:set>
                                      <p:cBhvr>
                                        <p:cTn id="89" dur="1" fill="hold">
                                          <p:stCondLst>
                                            <p:cond delay="499"/>
                                          </p:stCondLst>
                                        </p:cTn>
                                        <p:tgtEl>
                                          <p:spTgt spid="26"/>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28"/>
                                        </p:tgtEl>
                                      </p:cBhvr>
                                    </p:animEffect>
                                    <p:set>
                                      <p:cBhvr>
                                        <p:cTn id="92" dur="1" fill="hold">
                                          <p:stCondLst>
                                            <p:cond delay="499"/>
                                          </p:stCondLst>
                                        </p:cTn>
                                        <p:tgtEl>
                                          <p:spTgt spid="2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1000"/>
                                        <p:tgtEl>
                                          <p:spTgt spid="5"/>
                                        </p:tgtEl>
                                      </p:cBhvr>
                                    </p:animEffect>
                                    <p:anim calcmode="lin" valueType="num">
                                      <p:cBhvr>
                                        <p:cTn id="98" dur="1000" fill="hold"/>
                                        <p:tgtEl>
                                          <p:spTgt spid="5"/>
                                        </p:tgtEl>
                                        <p:attrNameLst>
                                          <p:attrName>ppt_x</p:attrName>
                                        </p:attrNameLst>
                                      </p:cBhvr>
                                      <p:tavLst>
                                        <p:tav tm="0">
                                          <p:val>
                                            <p:strVal val="#ppt_x"/>
                                          </p:val>
                                        </p:tav>
                                        <p:tav tm="100000">
                                          <p:val>
                                            <p:strVal val="#ppt_x"/>
                                          </p:val>
                                        </p:tav>
                                      </p:tavLst>
                                    </p:anim>
                                    <p:anim calcmode="lin" valueType="num">
                                      <p:cBhvr>
                                        <p:cTn id="9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5" grpId="0" animBg="1"/>
      <p:bldP spid="25" grpId="1" animBg="1"/>
      <p:bldP spid="26" grpId="0" animBg="1"/>
      <p:bldP spid="26" grpId="1" animBg="1"/>
      <p:bldP spid="28" grpId="0" animBg="1"/>
      <p:bldP spid="28" grpId="1" animBg="1"/>
      <p:bldP spid="35" grpId="0" animBg="1"/>
      <p:bldP spid="36" grpId="0" animBg="1"/>
      <p:bldP spid="37" grpId="0" animBg="1"/>
      <p:bldP spid="40" grpId="0" animBg="1"/>
      <p:bldP spid="41" grpId="0" animBg="1"/>
      <p:bldP spid="4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18"/>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354584" y="316760"/>
            <a:ext cx="8244000" cy="621000"/>
          </a:xfrm>
        </p:spPr>
        <p:txBody>
          <a:bodyPr>
            <a:normAutofit/>
          </a:bodyPr>
          <a:lstStyle/>
          <a:p>
            <a:r>
              <a:rPr lang="sv-SE" sz="1250" dirty="0"/>
              <a:t>Respond to the statements/questions with a </a:t>
            </a:r>
            <a:r>
              <a:rPr lang="sv-SE" sz="1250" u="sng" dirty="0"/>
              <a:t>specific customer USP/benefit </a:t>
            </a:r>
            <a:r>
              <a:rPr lang="sv-SE" sz="1250" dirty="0"/>
              <a:t>+ an </a:t>
            </a:r>
            <a:r>
              <a:rPr lang="sv-SE" sz="1250" u="sng" dirty="0"/>
              <a:t>open question</a:t>
            </a:r>
            <a:r>
              <a:rPr lang="sv-SE" sz="1250" dirty="0"/>
              <a:t>! (20 min)</a:t>
            </a:r>
            <a:endParaRPr lang="en-US" sz="1250" dirty="0"/>
          </a:p>
        </p:txBody>
      </p:sp>
      <p:sp>
        <p:nvSpPr>
          <p:cNvPr id="7" name="Content Placeholder 3"/>
          <p:cNvSpPr txBox="1">
            <a:spLocks/>
          </p:cNvSpPr>
          <p:nvPr/>
        </p:nvSpPr>
        <p:spPr>
          <a:xfrm>
            <a:off x="354584" y="660474"/>
            <a:ext cx="8244001" cy="4166266"/>
          </a:xfrm>
          <a:prstGeom prst="rect">
            <a:avLst/>
          </a:prstGeom>
        </p:spPr>
        <p:txBody>
          <a:bodyPr vert="horz" lIns="91440" tIns="45720" rIns="91440" bIns="45720" numCol="2" spcCol="180000" rtlCol="0">
            <a:noAutofit/>
          </a:bodyPr>
          <a:lstStyle>
            <a:lvl1pPr marL="342892" indent="-342892" algn="l" defTabSz="685783" rtl="0" eaLnBrk="1" latinLnBrk="0" hangingPunct="1">
              <a:lnSpc>
                <a:spcPct val="120000"/>
              </a:lnSpc>
              <a:spcBef>
                <a:spcPts val="0"/>
              </a:spcBef>
              <a:spcAft>
                <a:spcPts val="900"/>
              </a:spcAft>
              <a:buFontTx/>
              <a:buBlip>
                <a:blip r:embed="rId2"/>
              </a:buBlip>
              <a:defRPr sz="2400" b="1" kern="1200">
                <a:solidFill>
                  <a:schemeClr val="tx1"/>
                </a:solidFill>
                <a:latin typeface="+mn-lt"/>
                <a:ea typeface="+mn-ea"/>
                <a:cs typeface="+mn-cs"/>
              </a:defRPr>
            </a:lvl1pPr>
            <a:lvl2pPr marL="477888" marR="0" indent="-342892" algn="l" defTabSz="685783" rtl="0" eaLnBrk="1" fontAlgn="auto" latinLnBrk="0" hangingPunct="1">
              <a:lnSpc>
                <a:spcPct val="120000"/>
              </a:lnSpc>
              <a:spcBef>
                <a:spcPts val="0"/>
              </a:spcBef>
              <a:spcAft>
                <a:spcPts val="750"/>
              </a:spcAft>
              <a:buClrTx/>
              <a:buSzTx/>
              <a:buFontTx/>
              <a:buBlip>
                <a:blip r:embed="rId2"/>
              </a:buBlip>
              <a:tabLst/>
              <a:defRPr sz="2400" b="1" kern="1200">
                <a:solidFill>
                  <a:schemeClr val="tx1"/>
                </a:solidFill>
                <a:latin typeface="+mn-lt"/>
                <a:ea typeface="+mn-ea"/>
                <a:cs typeface="+mn-cs"/>
              </a:defRPr>
            </a:lvl2pPr>
            <a:lvl3pPr marL="527162" indent="-257168" algn="l" defTabSz="685783" rtl="0" eaLnBrk="1" latinLnBrk="0" hangingPunct="1">
              <a:lnSpc>
                <a:spcPct val="120000"/>
              </a:lnSpc>
              <a:spcBef>
                <a:spcPts val="0"/>
              </a:spcBef>
              <a:spcAft>
                <a:spcPts val="600"/>
              </a:spcAft>
              <a:buFontTx/>
              <a:buBlip>
                <a:blip r:embed="rId2"/>
              </a:buBlip>
              <a:defRPr sz="2000" b="1" kern="1200">
                <a:solidFill>
                  <a:schemeClr val="tx1"/>
                </a:solidFill>
                <a:latin typeface="+mn-lt"/>
                <a:ea typeface="+mn-ea"/>
                <a:cs typeface="+mn-cs"/>
              </a:defRPr>
            </a:lvl3pPr>
            <a:lvl4pPr marL="662159" indent="-257168" algn="l" defTabSz="685783" rtl="0" eaLnBrk="1" latinLnBrk="0" hangingPunct="1">
              <a:lnSpc>
                <a:spcPct val="120000"/>
              </a:lnSpc>
              <a:spcBef>
                <a:spcPts val="0"/>
              </a:spcBef>
              <a:spcAft>
                <a:spcPts val="525"/>
              </a:spcAft>
              <a:buFont typeface="Arial" panose="020B0604020202020204" pitchFamily="34" charset="0"/>
              <a:buChar char="•"/>
              <a:defRPr sz="1500" b="1" kern="1200">
                <a:solidFill>
                  <a:schemeClr val="tx1"/>
                </a:solidFill>
                <a:latin typeface="+mn-lt"/>
                <a:ea typeface="+mn-ea"/>
                <a:cs typeface="+mn-cs"/>
              </a:defRPr>
            </a:lvl4pPr>
            <a:lvl5pPr marL="797155" indent="-257168" algn="l" defTabSz="685783" rtl="0" eaLnBrk="1" latinLnBrk="0" hangingPunct="1">
              <a:lnSpc>
                <a:spcPct val="12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5pPr>
            <a:lvl6pPr marL="932152"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6pPr>
            <a:lvl7pPr marL="1067148"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7pPr>
            <a:lvl8pPr marL="1202145"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8pPr>
            <a:lvl9pPr marL="1337141" indent="-257168" algn="l" defTabSz="685783" rtl="0" eaLnBrk="1" latinLnBrk="0" hangingPunct="1">
              <a:lnSpc>
                <a:spcPct val="100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9pPr>
          </a:lstStyle>
          <a:p>
            <a:pPr marL="342900" indent="-342900">
              <a:lnSpc>
                <a:spcPct val="100000"/>
              </a:lnSpc>
              <a:spcAft>
                <a:spcPts val="600"/>
              </a:spcAft>
              <a:buFont typeface="+mj-lt"/>
              <a:buAutoNum type="arabicPeriod"/>
            </a:pPr>
            <a:r>
              <a:rPr lang="sv-SE" sz="1400" dirty="0"/>
              <a:t>Do </a:t>
            </a:r>
            <a:r>
              <a:rPr lang="sv-SE" sz="1400" dirty="0" err="1"/>
              <a:t>you</a:t>
            </a:r>
            <a:r>
              <a:rPr lang="sv-SE" sz="1400" dirty="0"/>
              <a:t> </a:t>
            </a:r>
            <a:r>
              <a:rPr lang="sv-SE" sz="1400" dirty="0" err="1"/>
              <a:t>have</a:t>
            </a:r>
            <a:r>
              <a:rPr lang="sv-SE" sz="1400" dirty="0"/>
              <a:t> </a:t>
            </a:r>
            <a:r>
              <a:rPr lang="sv-SE" sz="1400" dirty="0" err="1"/>
              <a:t>people</a:t>
            </a:r>
            <a:r>
              <a:rPr lang="sv-SE" sz="1400" dirty="0"/>
              <a:t> in the </a:t>
            </a:r>
            <a:r>
              <a:rPr lang="sv-SE" sz="1400" dirty="0" err="1"/>
              <a:t>factories</a:t>
            </a:r>
            <a:r>
              <a:rPr lang="sv-SE" sz="1400" dirty="0"/>
              <a:t>? </a:t>
            </a:r>
          </a:p>
          <a:p>
            <a:pPr marL="342900" indent="-342900">
              <a:lnSpc>
                <a:spcPct val="100000"/>
              </a:lnSpc>
              <a:spcAft>
                <a:spcPts val="600"/>
              </a:spcAft>
              <a:buFont typeface="+mj-lt"/>
              <a:buAutoNum type="arabicPeriod"/>
            </a:pPr>
            <a:r>
              <a:rPr lang="sv-SE" sz="1400" dirty="0" err="1"/>
              <a:t>Are</a:t>
            </a:r>
            <a:r>
              <a:rPr lang="sv-SE" sz="1400" dirty="0"/>
              <a:t> </a:t>
            </a:r>
            <a:r>
              <a:rPr lang="sv-SE" sz="1400" dirty="0" err="1"/>
              <a:t>you</a:t>
            </a:r>
            <a:r>
              <a:rPr lang="sv-SE" sz="1400" dirty="0"/>
              <a:t> fast on </a:t>
            </a:r>
            <a:r>
              <a:rPr lang="sv-SE" sz="1400" dirty="0" err="1"/>
              <a:t>delivering</a:t>
            </a:r>
            <a:r>
              <a:rPr lang="sv-SE" sz="1400" dirty="0"/>
              <a:t> </a:t>
            </a:r>
            <a:r>
              <a:rPr lang="sv-SE" sz="1400" dirty="0" err="1"/>
              <a:t>prototypes</a:t>
            </a:r>
            <a:r>
              <a:rPr lang="sv-SE" sz="1400" dirty="0"/>
              <a:t>? </a:t>
            </a:r>
          </a:p>
          <a:p>
            <a:pPr marL="342900" indent="-342900">
              <a:lnSpc>
                <a:spcPct val="100000"/>
              </a:lnSpc>
              <a:spcAft>
                <a:spcPts val="600"/>
              </a:spcAft>
              <a:buFont typeface="+mj-lt"/>
              <a:buAutoNum type="arabicPeriod"/>
            </a:pPr>
            <a:r>
              <a:rPr lang="sv-SE" sz="1400" dirty="0" err="1"/>
              <a:t>We’ve</a:t>
            </a:r>
            <a:r>
              <a:rPr lang="sv-SE" sz="1400" dirty="0"/>
              <a:t> </a:t>
            </a:r>
            <a:r>
              <a:rPr lang="sv-SE" sz="1400" dirty="0" err="1"/>
              <a:t>used</a:t>
            </a:r>
            <a:r>
              <a:rPr lang="sv-SE" sz="1400" dirty="0"/>
              <a:t> the </a:t>
            </a:r>
            <a:r>
              <a:rPr lang="sv-SE" sz="1400" dirty="0" err="1"/>
              <a:t>local</a:t>
            </a:r>
            <a:r>
              <a:rPr lang="sv-SE" sz="1400" dirty="0"/>
              <a:t> </a:t>
            </a:r>
            <a:r>
              <a:rPr lang="sv-SE" sz="1400" dirty="0" err="1"/>
              <a:t>factory</a:t>
            </a:r>
            <a:r>
              <a:rPr lang="sv-SE" sz="1400" dirty="0"/>
              <a:t> for 20 </a:t>
            </a:r>
            <a:r>
              <a:rPr lang="sv-SE" sz="1400" dirty="0" err="1"/>
              <a:t>years</a:t>
            </a:r>
            <a:r>
              <a:rPr lang="sv-SE" sz="1400" dirty="0"/>
              <a:t> and no </a:t>
            </a:r>
            <a:r>
              <a:rPr lang="sv-SE" sz="1400" dirty="0" err="1"/>
              <a:t>need</a:t>
            </a:r>
            <a:r>
              <a:rPr lang="sv-SE" sz="1400" dirty="0"/>
              <a:t> for a </a:t>
            </a:r>
            <a:r>
              <a:rPr lang="sv-SE" sz="1400" dirty="0" err="1"/>
              <a:t>big</a:t>
            </a:r>
            <a:r>
              <a:rPr lang="sv-SE" sz="1400" dirty="0"/>
              <a:t> trader like </a:t>
            </a:r>
            <a:r>
              <a:rPr lang="sv-SE" sz="1400" dirty="0" err="1"/>
              <a:t>you</a:t>
            </a:r>
            <a:r>
              <a:rPr lang="sv-SE" sz="1400" dirty="0"/>
              <a:t>.</a:t>
            </a:r>
          </a:p>
          <a:p>
            <a:pPr marL="342900" indent="-342900">
              <a:lnSpc>
                <a:spcPct val="100000"/>
              </a:lnSpc>
              <a:spcAft>
                <a:spcPts val="600"/>
              </a:spcAft>
              <a:buFont typeface="+mj-lt"/>
              <a:buAutoNum type="arabicPeriod"/>
            </a:pPr>
            <a:r>
              <a:rPr lang="sv-SE" sz="1400" dirty="0"/>
              <a:t>I </a:t>
            </a:r>
            <a:r>
              <a:rPr lang="sv-SE" sz="1400" dirty="0" err="1"/>
              <a:t>think</a:t>
            </a:r>
            <a:r>
              <a:rPr lang="sv-SE" sz="1400" dirty="0"/>
              <a:t> </a:t>
            </a:r>
            <a:r>
              <a:rPr lang="sv-SE" sz="1400" dirty="0" err="1"/>
              <a:t>you</a:t>
            </a:r>
            <a:r>
              <a:rPr lang="sv-SE" sz="1400" dirty="0"/>
              <a:t> </a:t>
            </a:r>
            <a:r>
              <a:rPr lang="sv-SE" sz="1400" dirty="0" err="1"/>
              <a:t>are</a:t>
            </a:r>
            <a:r>
              <a:rPr lang="sv-SE" sz="1400" dirty="0"/>
              <a:t> </a:t>
            </a:r>
            <a:r>
              <a:rPr lang="sv-SE" sz="1400" dirty="0" err="1"/>
              <a:t>too</a:t>
            </a:r>
            <a:r>
              <a:rPr lang="sv-SE" sz="1400" dirty="0"/>
              <a:t> </a:t>
            </a:r>
            <a:r>
              <a:rPr lang="sv-SE" sz="1400" dirty="0" err="1"/>
              <a:t>big</a:t>
            </a:r>
            <a:r>
              <a:rPr lang="sv-SE" sz="1400" dirty="0"/>
              <a:t> for </a:t>
            </a:r>
            <a:r>
              <a:rPr lang="sv-SE" sz="1400" dirty="0" err="1"/>
              <a:t>us</a:t>
            </a:r>
            <a:r>
              <a:rPr lang="sv-SE" sz="1400" dirty="0"/>
              <a:t>. </a:t>
            </a:r>
          </a:p>
          <a:p>
            <a:pPr marL="342900" indent="-342900">
              <a:lnSpc>
                <a:spcPct val="100000"/>
              </a:lnSpc>
              <a:spcAft>
                <a:spcPts val="600"/>
              </a:spcAft>
              <a:buFont typeface="+mj-lt"/>
              <a:buAutoNum type="arabicPeriod"/>
            </a:pPr>
            <a:r>
              <a:rPr lang="sv-SE" sz="1400" dirty="0" err="1"/>
              <a:t>You</a:t>
            </a:r>
            <a:r>
              <a:rPr lang="sv-SE" sz="1400" dirty="0"/>
              <a:t> traders never </a:t>
            </a:r>
            <a:r>
              <a:rPr lang="sv-SE" sz="1400" dirty="0" err="1"/>
              <a:t>deliver</a:t>
            </a:r>
            <a:r>
              <a:rPr lang="sv-SE" sz="1400" dirty="0"/>
              <a:t> the </a:t>
            </a:r>
            <a:r>
              <a:rPr lang="sv-SE" sz="1400" dirty="0" err="1"/>
              <a:t>quality</a:t>
            </a:r>
            <a:r>
              <a:rPr lang="sv-SE" sz="1400" dirty="0"/>
              <a:t> </a:t>
            </a:r>
            <a:r>
              <a:rPr lang="sv-SE" sz="1400" dirty="0" err="1"/>
              <a:t>that</a:t>
            </a:r>
            <a:r>
              <a:rPr lang="sv-SE" sz="1400" dirty="0"/>
              <a:t> </a:t>
            </a:r>
            <a:r>
              <a:rPr lang="sv-SE" sz="1400" dirty="0" err="1"/>
              <a:t>you</a:t>
            </a:r>
            <a:r>
              <a:rPr lang="sv-SE" sz="1400" dirty="0"/>
              <a:t> </a:t>
            </a:r>
            <a:r>
              <a:rPr lang="sv-SE" sz="1400" dirty="0" err="1"/>
              <a:t>promise</a:t>
            </a:r>
            <a:r>
              <a:rPr lang="sv-SE" sz="1400" dirty="0"/>
              <a:t>. </a:t>
            </a:r>
          </a:p>
          <a:p>
            <a:pPr marL="342900" indent="-342900">
              <a:lnSpc>
                <a:spcPct val="100000"/>
              </a:lnSpc>
              <a:spcAft>
                <a:spcPts val="600"/>
              </a:spcAft>
              <a:buFont typeface="+mj-lt"/>
              <a:buAutoNum type="arabicPeriod"/>
            </a:pPr>
            <a:r>
              <a:rPr lang="sv-SE" sz="1400" dirty="0" err="1"/>
              <a:t>Your</a:t>
            </a:r>
            <a:r>
              <a:rPr lang="sv-SE" sz="1400" dirty="0"/>
              <a:t> </a:t>
            </a:r>
            <a:r>
              <a:rPr lang="sv-SE" sz="1400" dirty="0" err="1"/>
              <a:t>prices</a:t>
            </a:r>
            <a:r>
              <a:rPr lang="sv-SE" sz="1400" dirty="0"/>
              <a:t> </a:t>
            </a:r>
            <a:r>
              <a:rPr lang="sv-SE" sz="1400" dirty="0" err="1"/>
              <a:t>are</a:t>
            </a:r>
            <a:r>
              <a:rPr lang="sv-SE" sz="1400" dirty="0"/>
              <a:t> </a:t>
            </a:r>
            <a:r>
              <a:rPr lang="sv-SE" sz="1400" dirty="0" err="1"/>
              <a:t>higher</a:t>
            </a:r>
            <a:r>
              <a:rPr lang="sv-SE" sz="1400" dirty="0"/>
              <a:t> </a:t>
            </a:r>
            <a:r>
              <a:rPr lang="sv-SE" sz="1400" dirty="0" err="1"/>
              <a:t>than</a:t>
            </a:r>
            <a:r>
              <a:rPr lang="sv-SE" sz="1400" dirty="0"/>
              <a:t> </a:t>
            </a:r>
            <a:r>
              <a:rPr lang="sv-SE" sz="1400" dirty="0" err="1"/>
              <a:t>other</a:t>
            </a:r>
            <a:r>
              <a:rPr lang="sv-SE" sz="1400" dirty="0"/>
              <a:t> </a:t>
            </a:r>
            <a:r>
              <a:rPr lang="sv-SE" sz="1400" dirty="0" err="1"/>
              <a:t>suppliers</a:t>
            </a:r>
            <a:r>
              <a:rPr lang="sv-SE" sz="1400" dirty="0"/>
              <a:t>. </a:t>
            </a:r>
          </a:p>
          <a:p>
            <a:pPr marL="342900" indent="-342900">
              <a:lnSpc>
                <a:spcPct val="100000"/>
              </a:lnSpc>
              <a:spcAft>
                <a:spcPts val="600"/>
              </a:spcAft>
              <a:buFont typeface="+mj-lt"/>
              <a:buAutoNum type="arabicPeriod"/>
            </a:pPr>
            <a:r>
              <a:rPr lang="sv-SE" sz="1400" dirty="0"/>
              <a:t>We need a sustainable PCB producer. </a:t>
            </a:r>
          </a:p>
          <a:p>
            <a:pPr marL="342900" indent="-342900">
              <a:lnSpc>
                <a:spcPct val="100000"/>
              </a:lnSpc>
              <a:spcAft>
                <a:spcPts val="600"/>
              </a:spcAft>
              <a:buFont typeface="+mj-lt"/>
              <a:buAutoNum type="arabicPeriod"/>
            </a:pPr>
            <a:r>
              <a:rPr lang="sv-SE" sz="1400" dirty="0"/>
              <a:t>We will not accept short shipments. </a:t>
            </a:r>
          </a:p>
          <a:p>
            <a:pPr marL="342900" indent="-342900">
              <a:lnSpc>
                <a:spcPct val="100000"/>
              </a:lnSpc>
              <a:spcAft>
                <a:spcPts val="600"/>
              </a:spcAft>
              <a:buFont typeface="+mj-lt"/>
              <a:buAutoNum type="arabicPeriod"/>
            </a:pPr>
            <a:r>
              <a:rPr lang="sv-SE" sz="1400" dirty="0" err="1"/>
              <a:t>Can</a:t>
            </a:r>
            <a:r>
              <a:rPr lang="sv-SE" sz="1400" dirty="0"/>
              <a:t> </a:t>
            </a:r>
            <a:r>
              <a:rPr lang="sv-SE" sz="1400" dirty="0" err="1"/>
              <a:t>you</a:t>
            </a:r>
            <a:r>
              <a:rPr lang="sv-SE" sz="1400" dirty="0"/>
              <a:t> </a:t>
            </a:r>
            <a:r>
              <a:rPr lang="sv-SE" sz="1400" dirty="0" err="1"/>
              <a:t>deliver</a:t>
            </a:r>
            <a:r>
              <a:rPr lang="sv-SE" sz="1400" dirty="0"/>
              <a:t> by </a:t>
            </a:r>
            <a:r>
              <a:rPr lang="sv-SE" sz="1400" dirty="0" err="1"/>
              <a:t>boat</a:t>
            </a:r>
            <a:r>
              <a:rPr lang="sv-SE" sz="1400" dirty="0"/>
              <a:t>?</a:t>
            </a:r>
          </a:p>
          <a:p>
            <a:pPr marL="342900" indent="-342900">
              <a:lnSpc>
                <a:spcPct val="100000"/>
              </a:lnSpc>
              <a:spcAft>
                <a:spcPts val="600"/>
              </a:spcAft>
              <a:buFont typeface="+mj-lt"/>
              <a:buAutoNum type="arabicPeriod"/>
            </a:pPr>
            <a:r>
              <a:rPr lang="sv-SE" sz="1400" dirty="0" err="1"/>
              <a:t>Can</a:t>
            </a:r>
            <a:r>
              <a:rPr lang="sv-SE" sz="1400" dirty="0"/>
              <a:t> </a:t>
            </a:r>
            <a:r>
              <a:rPr lang="sv-SE" sz="1400" dirty="0" err="1"/>
              <a:t>you</a:t>
            </a:r>
            <a:r>
              <a:rPr lang="sv-SE" sz="1400" dirty="0"/>
              <a:t> </a:t>
            </a:r>
            <a:r>
              <a:rPr lang="sv-SE" sz="1400" dirty="0" err="1"/>
              <a:t>help</a:t>
            </a:r>
            <a:r>
              <a:rPr lang="sv-SE" sz="1400" dirty="0"/>
              <a:t> </a:t>
            </a:r>
            <a:r>
              <a:rPr lang="sv-SE" sz="1400" dirty="0" err="1"/>
              <a:t>us</a:t>
            </a:r>
            <a:r>
              <a:rPr lang="sv-SE" sz="1400" dirty="0"/>
              <a:t> </a:t>
            </a:r>
            <a:r>
              <a:rPr lang="sv-SE" sz="1400" dirty="0" err="1"/>
              <a:t>with</a:t>
            </a:r>
            <a:r>
              <a:rPr lang="sv-SE" sz="1400" dirty="0"/>
              <a:t> design? </a:t>
            </a:r>
          </a:p>
          <a:p>
            <a:pPr marL="342900" indent="-342900">
              <a:lnSpc>
                <a:spcPct val="100000"/>
              </a:lnSpc>
              <a:spcAft>
                <a:spcPts val="600"/>
              </a:spcAft>
              <a:buFont typeface="+mj-lt"/>
              <a:buAutoNum type="arabicPeriod"/>
            </a:pPr>
            <a:r>
              <a:rPr lang="sv-SE" sz="1400" dirty="0"/>
              <a:t>Do </a:t>
            </a:r>
            <a:r>
              <a:rPr lang="sv-SE" sz="1400" dirty="0" err="1"/>
              <a:t>you</a:t>
            </a:r>
            <a:r>
              <a:rPr lang="sv-SE" sz="1400" dirty="0"/>
              <a:t> </a:t>
            </a:r>
            <a:r>
              <a:rPr lang="sv-SE" sz="1400" dirty="0" err="1"/>
              <a:t>have</a:t>
            </a:r>
            <a:r>
              <a:rPr lang="sv-SE" sz="1400" dirty="0"/>
              <a:t> </a:t>
            </a:r>
            <a:r>
              <a:rPr lang="sv-SE" sz="1400" dirty="0" err="1"/>
              <a:t>good</a:t>
            </a:r>
            <a:r>
              <a:rPr lang="sv-SE" sz="1400" dirty="0"/>
              <a:t> </a:t>
            </a:r>
            <a:r>
              <a:rPr lang="sv-SE" sz="1400" dirty="0" err="1"/>
              <a:t>factories</a:t>
            </a:r>
            <a:r>
              <a:rPr lang="sv-SE" sz="1400" dirty="0"/>
              <a:t>? </a:t>
            </a:r>
          </a:p>
          <a:p>
            <a:pPr marL="342900" indent="-342900">
              <a:lnSpc>
                <a:spcPct val="100000"/>
              </a:lnSpc>
              <a:spcAft>
                <a:spcPts val="600"/>
              </a:spcAft>
              <a:buFont typeface="+mj-lt"/>
              <a:buAutoNum type="arabicPeriod"/>
            </a:pPr>
            <a:r>
              <a:rPr lang="sv-SE" sz="1400" dirty="0"/>
              <a:t>But everyone says they have a FM team! </a:t>
            </a:r>
          </a:p>
          <a:p>
            <a:pPr marL="342900" indent="-342900">
              <a:lnSpc>
                <a:spcPct val="100000"/>
              </a:lnSpc>
              <a:spcAft>
                <a:spcPts val="600"/>
              </a:spcAft>
              <a:buFont typeface="+mj-lt"/>
              <a:buAutoNum type="arabicPeriod"/>
            </a:pPr>
            <a:r>
              <a:rPr lang="sv-SE" sz="1400" dirty="0" err="1"/>
              <a:t>We</a:t>
            </a:r>
            <a:r>
              <a:rPr lang="sv-SE" sz="1400" dirty="0"/>
              <a:t> never get </a:t>
            </a:r>
            <a:r>
              <a:rPr lang="sv-SE" sz="1400" dirty="0" err="1"/>
              <a:t>any</a:t>
            </a:r>
            <a:r>
              <a:rPr lang="sv-SE" sz="1400" dirty="0"/>
              <a:t> information from </a:t>
            </a:r>
            <a:r>
              <a:rPr lang="sv-SE" sz="1400" dirty="0" err="1"/>
              <a:t>our</a:t>
            </a:r>
            <a:r>
              <a:rPr lang="sv-SE" sz="1400" dirty="0"/>
              <a:t> </a:t>
            </a:r>
            <a:r>
              <a:rPr lang="sv-SE" sz="1400" dirty="0" err="1"/>
              <a:t>suppliers</a:t>
            </a:r>
            <a:r>
              <a:rPr lang="sv-SE" sz="1400" dirty="0"/>
              <a:t>. </a:t>
            </a:r>
          </a:p>
          <a:p>
            <a:pPr marL="342900" indent="-342900">
              <a:lnSpc>
                <a:spcPct val="100000"/>
              </a:lnSpc>
              <a:spcAft>
                <a:spcPts val="600"/>
              </a:spcAft>
              <a:buFont typeface="+mj-lt"/>
              <a:buAutoNum type="arabicPeriod"/>
            </a:pPr>
            <a:r>
              <a:rPr lang="sv-SE" sz="1400" dirty="0"/>
              <a:t>All traders claim to deliver on time, but no one ever do. </a:t>
            </a:r>
          </a:p>
          <a:p>
            <a:pPr marL="342900" indent="-342900">
              <a:lnSpc>
                <a:spcPct val="100000"/>
              </a:lnSpc>
              <a:spcAft>
                <a:spcPts val="600"/>
              </a:spcAft>
              <a:buFont typeface="+mj-lt"/>
              <a:buAutoNum type="arabicPeriod"/>
            </a:pPr>
            <a:r>
              <a:rPr lang="sv-SE" sz="1400" dirty="0" err="1"/>
              <a:t>Everyone</a:t>
            </a:r>
            <a:r>
              <a:rPr lang="sv-SE" sz="1400" dirty="0"/>
              <a:t> </a:t>
            </a:r>
            <a:r>
              <a:rPr lang="sv-SE" sz="1400" dirty="0" err="1"/>
              <a:t>claims</a:t>
            </a:r>
            <a:r>
              <a:rPr lang="sv-SE" sz="1400" dirty="0"/>
              <a:t> to </a:t>
            </a:r>
            <a:r>
              <a:rPr lang="sv-SE" sz="1400" dirty="0" err="1"/>
              <a:t>have</a:t>
            </a:r>
            <a:r>
              <a:rPr lang="sv-SE" sz="1400" dirty="0"/>
              <a:t> </a:t>
            </a:r>
            <a:r>
              <a:rPr lang="sv-SE" sz="1400" dirty="0" err="1"/>
              <a:t>great</a:t>
            </a:r>
            <a:r>
              <a:rPr lang="sv-SE" sz="1400" dirty="0"/>
              <a:t> </a:t>
            </a:r>
            <a:r>
              <a:rPr lang="sv-SE" sz="1400" dirty="0" err="1"/>
              <a:t>quality</a:t>
            </a:r>
            <a:r>
              <a:rPr lang="sv-SE" sz="1400" dirty="0"/>
              <a:t>.</a:t>
            </a:r>
          </a:p>
          <a:p>
            <a:pPr marL="342900" indent="-342900">
              <a:lnSpc>
                <a:spcPct val="100000"/>
              </a:lnSpc>
              <a:spcAft>
                <a:spcPts val="600"/>
              </a:spcAft>
              <a:buFont typeface="+mj-lt"/>
              <a:buAutoNum type="arabicPeriod"/>
            </a:pPr>
            <a:r>
              <a:rPr lang="sv-SE" sz="1400" dirty="0"/>
              <a:t>Do </a:t>
            </a:r>
            <a:r>
              <a:rPr lang="sv-SE" sz="1400" dirty="0" err="1"/>
              <a:t>you</a:t>
            </a:r>
            <a:r>
              <a:rPr lang="sv-SE" sz="1400" dirty="0"/>
              <a:t> </a:t>
            </a:r>
            <a:r>
              <a:rPr lang="sv-SE" sz="1400" dirty="0" err="1"/>
              <a:t>own</a:t>
            </a:r>
            <a:r>
              <a:rPr lang="sv-SE" sz="1400" dirty="0"/>
              <a:t> </a:t>
            </a:r>
            <a:r>
              <a:rPr lang="sv-SE" sz="1400" dirty="0" err="1"/>
              <a:t>factories</a:t>
            </a:r>
            <a:r>
              <a:rPr lang="sv-SE" sz="1400" dirty="0"/>
              <a:t>? </a:t>
            </a:r>
          </a:p>
          <a:p>
            <a:pPr marL="342900" indent="-342900">
              <a:lnSpc>
                <a:spcPct val="100000"/>
              </a:lnSpc>
              <a:spcAft>
                <a:spcPts val="600"/>
              </a:spcAft>
              <a:buFont typeface="+mj-lt"/>
              <a:buAutoNum type="arabicPeriod"/>
            </a:pPr>
            <a:r>
              <a:rPr lang="sv-SE" sz="1400" dirty="0" err="1"/>
              <a:t>We</a:t>
            </a:r>
            <a:r>
              <a:rPr lang="sv-SE" sz="1400" dirty="0"/>
              <a:t> </a:t>
            </a:r>
            <a:r>
              <a:rPr lang="sv-SE" sz="1400" dirty="0" err="1"/>
              <a:t>need</a:t>
            </a:r>
            <a:r>
              <a:rPr lang="sv-SE" sz="1400" dirty="0"/>
              <a:t> </a:t>
            </a:r>
            <a:r>
              <a:rPr lang="sv-SE" sz="1400" dirty="0" err="1"/>
              <a:t>help</a:t>
            </a:r>
            <a:r>
              <a:rPr lang="sv-SE" sz="1400" dirty="0"/>
              <a:t> </a:t>
            </a:r>
            <a:r>
              <a:rPr lang="sv-SE" sz="1400" dirty="0" err="1"/>
              <a:t>with</a:t>
            </a:r>
            <a:r>
              <a:rPr lang="sv-SE" sz="1400" dirty="0"/>
              <a:t> </a:t>
            </a:r>
            <a:r>
              <a:rPr lang="sv-SE" sz="1400" dirty="0" err="1"/>
              <a:t>warehousing</a:t>
            </a:r>
            <a:r>
              <a:rPr lang="sv-SE" sz="1400" dirty="0"/>
              <a:t>. </a:t>
            </a:r>
          </a:p>
          <a:p>
            <a:pPr marL="342900" indent="-342900">
              <a:lnSpc>
                <a:spcPct val="100000"/>
              </a:lnSpc>
              <a:spcAft>
                <a:spcPts val="600"/>
              </a:spcAft>
              <a:buFont typeface="+mj-lt"/>
              <a:buAutoNum type="arabicPeriod"/>
            </a:pPr>
            <a:r>
              <a:rPr lang="sv-SE" sz="1400" dirty="0"/>
              <a:t>Do </a:t>
            </a:r>
            <a:r>
              <a:rPr lang="sv-SE" sz="1400" dirty="0" err="1"/>
              <a:t>you</a:t>
            </a:r>
            <a:r>
              <a:rPr lang="sv-SE" sz="1400" dirty="0"/>
              <a:t> </a:t>
            </a:r>
            <a:r>
              <a:rPr lang="sv-SE" sz="1400" dirty="0" err="1"/>
              <a:t>have</a:t>
            </a:r>
            <a:r>
              <a:rPr lang="sv-SE" sz="1400" dirty="0"/>
              <a:t> </a:t>
            </a:r>
            <a:r>
              <a:rPr lang="sv-SE" sz="1400" dirty="0" err="1"/>
              <a:t>high</a:t>
            </a:r>
            <a:r>
              <a:rPr lang="sv-SE" sz="1400" dirty="0"/>
              <a:t> </a:t>
            </a:r>
            <a:r>
              <a:rPr lang="sv-SE" sz="1400" dirty="0" err="1"/>
              <a:t>quality</a:t>
            </a:r>
            <a:r>
              <a:rPr lang="sv-SE" sz="1400" dirty="0"/>
              <a:t> </a:t>
            </a:r>
            <a:r>
              <a:rPr lang="sv-SE" sz="1400" dirty="0" err="1"/>
              <a:t>levels</a:t>
            </a:r>
            <a:r>
              <a:rPr lang="sv-SE" sz="1400" dirty="0"/>
              <a:t>? </a:t>
            </a:r>
          </a:p>
          <a:p>
            <a:pPr marL="342900" indent="-342900">
              <a:lnSpc>
                <a:spcPct val="100000"/>
              </a:lnSpc>
              <a:spcAft>
                <a:spcPts val="600"/>
              </a:spcAft>
              <a:buFont typeface="+mj-lt"/>
              <a:buAutoNum type="arabicPeriod"/>
            </a:pPr>
            <a:r>
              <a:rPr lang="sv-SE" sz="1400" dirty="0"/>
              <a:t>Is </a:t>
            </a:r>
            <a:r>
              <a:rPr lang="sv-SE" sz="1400" dirty="0" err="1"/>
              <a:t>your</a:t>
            </a:r>
            <a:r>
              <a:rPr lang="sv-SE" sz="1400" dirty="0"/>
              <a:t> </a:t>
            </a:r>
            <a:r>
              <a:rPr lang="sv-SE" sz="1400" dirty="0" err="1"/>
              <a:t>delivery</a:t>
            </a:r>
            <a:r>
              <a:rPr lang="sv-SE" sz="1400" dirty="0"/>
              <a:t> </a:t>
            </a:r>
            <a:r>
              <a:rPr lang="sv-SE" sz="1400" dirty="0" err="1"/>
              <a:t>perfomance</a:t>
            </a:r>
            <a:r>
              <a:rPr lang="sv-SE" sz="1400" dirty="0"/>
              <a:t> </a:t>
            </a:r>
            <a:r>
              <a:rPr lang="sv-SE" sz="1400" dirty="0" err="1"/>
              <a:t>good</a:t>
            </a:r>
            <a:r>
              <a:rPr lang="sv-SE" sz="1400" dirty="0"/>
              <a:t>? </a:t>
            </a:r>
          </a:p>
          <a:p>
            <a:pPr marL="342900" indent="-342900">
              <a:lnSpc>
                <a:spcPct val="100000"/>
              </a:lnSpc>
              <a:spcAft>
                <a:spcPts val="600"/>
              </a:spcAft>
              <a:buFont typeface="+mj-lt"/>
              <a:buAutoNum type="arabicPeriod"/>
            </a:pPr>
            <a:r>
              <a:rPr lang="sv-SE" sz="1400" dirty="0" err="1"/>
              <a:t>Our</a:t>
            </a:r>
            <a:r>
              <a:rPr lang="sv-SE" sz="1400" dirty="0"/>
              <a:t> </a:t>
            </a:r>
            <a:r>
              <a:rPr lang="sv-SE" sz="1400" dirty="0" err="1"/>
              <a:t>customer</a:t>
            </a:r>
            <a:r>
              <a:rPr lang="sv-SE" sz="1400" dirty="0"/>
              <a:t> is </a:t>
            </a:r>
            <a:r>
              <a:rPr lang="sv-SE" sz="1400" dirty="0" err="1"/>
              <a:t>really</a:t>
            </a:r>
            <a:r>
              <a:rPr lang="sv-SE" sz="1400" dirty="0"/>
              <a:t> </a:t>
            </a:r>
            <a:r>
              <a:rPr lang="sv-SE" sz="1400" dirty="0" err="1"/>
              <a:t>concerned</a:t>
            </a:r>
            <a:r>
              <a:rPr lang="sv-SE" sz="1400" dirty="0"/>
              <a:t> </a:t>
            </a:r>
            <a:r>
              <a:rPr lang="sv-SE" sz="1400" dirty="0" err="1"/>
              <a:t>about</a:t>
            </a:r>
            <a:r>
              <a:rPr lang="sv-SE" sz="1400" dirty="0"/>
              <a:t> </a:t>
            </a:r>
            <a:r>
              <a:rPr lang="sv-SE" sz="1400" dirty="0" err="1"/>
              <a:t>conflict</a:t>
            </a:r>
            <a:r>
              <a:rPr lang="sv-SE" sz="1400" dirty="0"/>
              <a:t> minerals. </a:t>
            </a:r>
          </a:p>
          <a:p>
            <a:pPr marL="342900" indent="-342900">
              <a:lnSpc>
                <a:spcPct val="100000"/>
              </a:lnSpc>
              <a:spcAft>
                <a:spcPts val="600"/>
              </a:spcAft>
              <a:buFont typeface="+mj-lt"/>
              <a:buAutoNum type="arabicPeriod"/>
            </a:pPr>
            <a:r>
              <a:rPr lang="sv-SE" sz="1400" dirty="0" err="1"/>
              <a:t>Why</a:t>
            </a:r>
            <a:r>
              <a:rPr lang="sv-SE" sz="1400" dirty="0"/>
              <a:t> </a:t>
            </a:r>
            <a:r>
              <a:rPr lang="sv-SE" sz="1400" dirty="0" err="1"/>
              <a:t>shouldn’t</a:t>
            </a:r>
            <a:r>
              <a:rPr lang="sv-SE" sz="1400" dirty="0"/>
              <a:t> </a:t>
            </a:r>
            <a:r>
              <a:rPr lang="sv-SE" sz="1400" dirty="0" err="1"/>
              <a:t>we</a:t>
            </a:r>
            <a:r>
              <a:rPr lang="sv-SE" sz="1400" dirty="0"/>
              <a:t> </a:t>
            </a:r>
            <a:r>
              <a:rPr lang="sv-SE" sz="1400" dirty="0" err="1"/>
              <a:t>we</a:t>
            </a:r>
            <a:r>
              <a:rPr lang="sv-SE" sz="1400" dirty="0"/>
              <a:t> just </a:t>
            </a:r>
            <a:r>
              <a:rPr lang="sv-SE" sz="1400" dirty="0" err="1"/>
              <a:t>buy</a:t>
            </a:r>
            <a:r>
              <a:rPr lang="sv-SE" sz="1400" dirty="0"/>
              <a:t> </a:t>
            </a:r>
            <a:r>
              <a:rPr lang="sv-SE" sz="1400" dirty="0" err="1"/>
              <a:t>direct</a:t>
            </a:r>
            <a:r>
              <a:rPr lang="sv-SE" sz="1400" dirty="0"/>
              <a:t>? </a:t>
            </a:r>
          </a:p>
        </p:txBody>
      </p:sp>
      <p:sp>
        <p:nvSpPr>
          <p:cNvPr id="11" name="Rectangle 10">
            <a:extLst>
              <a:ext uri="{FF2B5EF4-FFF2-40B4-BE49-F238E27FC236}">
                <a16:creationId xmlns:a16="http://schemas.microsoft.com/office/drawing/2014/main" id="{E821403B-B58B-40C3-84F1-681663395BDE}"/>
              </a:ext>
            </a:extLst>
          </p:cNvPr>
          <p:cNvSpPr/>
          <p:nvPr/>
        </p:nvSpPr>
        <p:spPr>
          <a:xfrm>
            <a:off x="4476584" y="3956420"/>
            <a:ext cx="4312832" cy="1187081"/>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u="sng" dirty="0">
                <a:solidFill>
                  <a:schemeClr val="bg1"/>
                </a:solidFill>
              </a:rPr>
              <a:t>BENEFIT CHECKLIST: </a:t>
            </a:r>
          </a:p>
          <a:p>
            <a:pPr algn="ctr">
              <a:lnSpc>
                <a:spcPct val="100000"/>
              </a:lnSpc>
              <a:spcAft>
                <a:spcPts val="0"/>
              </a:spcAft>
              <a:buFont typeface="Wingdings" panose="05000000000000000000" pitchFamily="2" charset="2"/>
              <a:buChar char="ü"/>
            </a:pPr>
            <a:r>
              <a:rPr lang="sv-SE" sz="1400" dirty="0">
                <a:solidFill>
                  <a:schemeClr val="bg1"/>
                </a:solidFill>
              </a:rPr>
              <a:t> Is it specific? </a:t>
            </a:r>
          </a:p>
          <a:p>
            <a:pPr algn="ctr">
              <a:lnSpc>
                <a:spcPct val="100000"/>
              </a:lnSpc>
              <a:spcAft>
                <a:spcPts val="0"/>
              </a:spcAft>
              <a:buFont typeface="Wingdings" panose="05000000000000000000" pitchFamily="2" charset="2"/>
              <a:buChar char="ü"/>
            </a:pPr>
            <a:r>
              <a:rPr lang="sv-SE" sz="1400" dirty="0">
                <a:solidFill>
                  <a:schemeClr val="bg1"/>
                </a:solidFill>
              </a:rPr>
              <a:t> Does it show why it’s important </a:t>
            </a:r>
            <a:br>
              <a:rPr lang="sv-SE" sz="1400" dirty="0">
                <a:solidFill>
                  <a:schemeClr val="bg1"/>
                </a:solidFill>
              </a:rPr>
            </a:br>
            <a:r>
              <a:rPr lang="sv-SE" sz="1400" dirty="0">
                <a:solidFill>
                  <a:schemeClr val="bg1"/>
                </a:solidFill>
              </a:rPr>
              <a:t>for </a:t>
            </a:r>
            <a:r>
              <a:rPr lang="sv-SE" sz="1400" i="1" dirty="0">
                <a:solidFill>
                  <a:schemeClr val="bg1"/>
                </a:solidFill>
              </a:rPr>
              <a:t>this</a:t>
            </a:r>
            <a:r>
              <a:rPr lang="sv-SE" sz="1400" dirty="0">
                <a:solidFill>
                  <a:schemeClr val="bg1"/>
                </a:solidFill>
              </a:rPr>
              <a:t> customer? </a:t>
            </a:r>
          </a:p>
          <a:p>
            <a:pPr algn="ctr">
              <a:lnSpc>
                <a:spcPct val="100000"/>
              </a:lnSpc>
              <a:spcAft>
                <a:spcPts val="0"/>
              </a:spcAft>
              <a:buFont typeface="Wingdings" panose="05000000000000000000" pitchFamily="2" charset="2"/>
              <a:buChar char="ü"/>
            </a:pPr>
            <a:r>
              <a:rPr lang="sv-SE" sz="1400" dirty="0">
                <a:solidFill>
                  <a:schemeClr val="bg1"/>
                </a:solidFill>
              </a:rPr>
              <a:t> ”We” =&gt; ”You”/”I”</a:t>
            </a:r>
          </a:p>
        </p:txBody>
      </p:sp>
    </p:spTree>
    <p:extLst>
      <p:ext uri="{BB962C8B-B14F-4D97-AF65-F5344CB8AC3E}">
        <p14:creationId xmlns:p14="http://schemas.microsoft.com/office/powerpoint/2010/main" val="58577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920" y="1509921"/>
            <a:ext cx="6286159"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0"/>
                <a:solidFill>
                  <a:srgbClr val="D53D20"/>
                </a:solidFill>
                <a:effectLst/>
                <a:uLnTx/>
                <a:uFillTx/>
                <a:latin typeface="Arial"/>
                <a:ea typeface="+mn-ea"/>
                <a:cs typeface="+mn-cs"/>
              </a:rPr>
              <a:t>What are your questions?</a:t>
            </a:r>
          </a:p>
        </p:txBody>
      </p:sp>
    </p:spTree>
    <p:extLst>
      <p:ext uri="{BB962C8B-B14F-4D97-AF65-F5344CB8AC3E}">
        <p14:creationId xmlns:p14="http://schemas.microsoft.com/office/powerpoint/2010/main" val="132045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920" y="940534"/>
            <a:ext cx="6286159" cy="326243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0"/>
                <a:solidFill>
                  <a:srgbClr val="D53D20"/>
                </a:solidFill>
                <a:effectLst/>
                <a:uLnTx/>
                <a:uFillTx/>
                <a:latin typeface="Arial"/>
                <a:ea typeface="+mn-ea"/>
                <a:cs typeface="+mn-cs"/>
              </a:rPr>
              <a:t>What are the main thing you learned today?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i="1" dirty="0">
                <a:ln w="0"/>
                <a:latin typeface="Arial"/>
              </a:rPr>
              <a:t>Write in the chat!</a:t>
            </a:r>
            <a:endParaRPr kumimoji="0" lang="en-US" sz="4000" i="1" u="none" strike="noStrike" kern="1200" cap="none" spc="0" normalizeH="0" baseline="0" noProof="0" dirty="0">
              <a:ln w="0"/>
              <a:effectLst/>
              <a:uLnTx/>
              <a:uFillTx/>
              <a:latin typeface="Arial"/>
            </a:endParaRPr>
          </a:p>
        </p:txBody>
      </p:sp>
    </p:spTree>
    <p:extLst>
      <p:ext uri="{BB962C8B-B14F-4D97-AF65-F5344CB8AC3E}">
        <p14:creationId xmlns:p14="http://schemas.microsoft.com/office/powerpoint/2010/main" val="143979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1800" dirty="0"/>
              <a:t>My SMART-goal until next time – How will you practice IRL?</a:t>
            </a:r>
            <a:br>
              <a:rPr lang="sv-SE" sz="1800" dirty="0"/>
            </a:br>
            <a:r>
              <a:rPr lang="sv-SE" sz="1600" b="0" i="1" dirty="0">
                <a:solidFill>
                  <a:schemeClr val="tx1"/>
                </a:solidFill>
              </a:rPr>
              <a:t>Crawl – Walk – Run</a:t>
            </a:r>
            <a:endParaRPr lang="en-US" sz="1800" b="0" dirty="0">
              <a:solidFill>
                <a:schemeClr val="tx1"/>
              </a:solidFill>
            </a:endParaRPr>
          </a:p>
        </p:txBody>
      </p:sp>
      <p:sp>
        <p:nvSpPr>
          <p:cNvPr id="3" name="Text Placeholder 2"/>
          <p:cNvSpPr>
            <a:spLocks noGrp="1"/>
          </p:cNvSpPr>
          <p:nvPr>
            <p:ph type="body" idx="11"/>
          </p:nvPr>
        </p:nvSpPr>
        <p:spPr/>
        <p:txBody>
          <a:bodyPr/>
          <a:lstStyle/>
          <a:p>
            <a:endParaRPr lang="en-US"/>
          </a:p>
        </p:txBody>
      </p:sp>
      <p:sp>
        <p:nvSpPr>
          <p:cNvPr id="11" name="Rectangle 10"/>
          <p:cNvSpPr/>
          <p:nvPr/>
        </p:nvSpPr>
        <p:spPr>
          <a:xfrm>
            <a:off x="450000" y="1386185"/>
            <a:ext cx="612668" cy="3170099"/>
          </a:xfrm>
          <a:prstGeom prst="rect">
            <a:avLst/>
          </a:prstGeom>
          <a:noFill/>
        </p:spPr>
        <p:txBody>
          <a:bodyPr wrap="none" lIns="91440" tIns="45720" rIns="91440" bIns="4572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D53D20"/>
                </a:solidFill>
                <a:effectLst/>
                <a:uLnTx/>
                <a:uFillTx/>
                <a:latin typeface="Arial"/>
                <a:ea typeface="+mn-ea"/>
                <a:cs typeface="+mn-cs"/>
              </a:rPr>
              <a: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D53D20"/>
                </a:solidFill>
                <a:effectLst/>
                <a:uLnTx/>
                <a:uFillTx/>
                <a:latin typeface="Arial"/>
                <a:ea typeface="+mn-ea"/>
                <a:cs typeface="+mn-cs"/>
              </a:rPr>
              <a:t>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D53D20"/>
                </a:solidFill>
                <a:effectLst/>
                <a:uLnTx/>
                <a:uFillTx/>
                <a:latin typeface="Arial"/>
                <a:ea typeface="+mn-ea"/>
                <a:cs typeface="+mn-cs"/>
              </a:rPr>
              <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D53D20"/>
                </a:solidFill>
                <a:effectLst/>
                <a:uLnTx/>
                <a:uFillTx/>
                <a:latin typeface="Arial"/>
                <a:ea typeface="+mn-ea"/>
                <a:cs typeface="+mn-cs"/>
              </a:rPr>
              <a:t>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D53D20"/>
                </a:solidFill>
                <a:effectLst/>
                <a:uLnTx/>
                <a:uFillTx/>
                <a:latin typeface="Arial"/>
                <a:ea typeface="+mn-ea"/>
                <a:cs typeface="+mn-cs"/>
              </a:rPr>
              <a:t>T</a:t>
            </a:r>
          </a:p>
        </p:txBody>
      </p:sp>
      <p:sp>
        <p:nvSpPr>
          <p:cNvPr id="15" name="Rectangle 14"/>
          <p:cNvSpPr/>
          <p:nvPr/>
        </p:nvSpPr>
        <p:spPr>
          <a:xfrm>
            <a:off x="932947" y="1481435"/>
            <a:ext cx="1803699" cy="584775"/>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srgbClr val="000000"/>
                </a:solidFill>
                <a:effectLst/>
                <a:uLnTx/>
                <a:uFillTx/>
                <a:latin typeface="Arial"/>
                <a:ea typeface="+mn-ea"/>
                <a:cs typeface="+mn-cs"/>
              </a:rPr>
              <a:t>PECIFIC</a:t>
            </a:r>
          </a:p>
        </p:txBody>
      </p:sp>
      <p:sp>
        <p:nvSpPr>
          <p:cNvPr id="16" name="Rectangle 15"/>
          <p:cNvSpPr/>
          <p:nvPr/>
        </p:nvSpPr>
        <p:spPr>
          <a:xfrm>
            <a:off x="932947" y="2066210"/>
            <a:ext cx="2739853" cy="584775"/>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srgbClr val="000000"/>
                </a:solidFill>
                <a:effectLst/>
                <a:uLnTx/>
                <a:uFillTx/>
                <a:latin typeface="Arial"/>
                <a:ea typeface="+mn-ea"/>
                <a:cs typeface="+mn-cs"/>
              </a:rPr>
              <a:t>EASURABLE</a:t>
            </a:r>
          </a:p>
        </p:txBody>
      </p:sp>
      <p:sp>
        <p:nvSpPr>
          <p:cNvPr id="17" name="Rectangle 16"/>
          <p:cNvSpPr/>
          <p:nvPr/>
        </p:nvSpPr>
        <p:spPr>
          <a:xfrm>
            <a:off x="932947" y="2678846"/>
            <a:ext cx="2146742" cy="584775"/>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srgbClr val="000000"/>
                </a:solidFill>
                <a:effectLst/>
                <a:uLnTx/>
                <a:uFillTx/>
                <a:latin typeface="Arial"/>
                <a:ea typeface="+mn-ea"/>
                <a:cs typeface="+mn-cs"/>
              </a:rPr>
              <a:t>CCEPTED</a:t>
            </a:r>
          </a:p>
        </p:txBody>
      </p:sp>
      <p:sp>
        <p:nvSpPr>
          <p:cNvPr id="18" name="Rectangle 17"/>
          <p:cNvSpPr/>
          <p:nvPr/>
        </p:nvSpPr>
        <p:spPr>
          <a:xfrm>
            <a:off x="932947" y="3291482"/>
            <a:ext cx="2069797" cy="584775"/>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srgbClr val="000000"/>
                </a:solidFill>
                <a:effectLst/>
                <a:uLnTx/>
                <a:uFillTx/>
                <a:latin typeface="Arial"/>
                <a:ea typeface="+mn-ea"/>
                <a:cs typeface="+mn-cs"/>
              </a:rPr>
              <a:t>ELEVANT</a:t>
            </a:r>
          </a:p>
        </p:txBody>
      </p:sp>
      <p:sp>
        <p:nvSpPr>
          <p:cNvPr id="19" name="Rectangle 18"/>
          <p:cNvSpPr/>
          <p:nvPr/>
        </p:nvSpPr>
        <p:spPr>
          <a:xfrm>
            <a:off x="932947" y="3923883"/>
            <a:ext cx="2555508" cy="584775"/>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srgbClr val="000000"/>
                </a:solidFill>
                <a:effectLst/>
                <a:uLnTx/>
                <a:uFillTx/>
                <a:latin typeface="Arial"/>
                <a:ea typeface="+mn-ea"/>
                <a:cs typeface="+mn-cs"/>
              </a:rPr>
              <a:t>IME-BOUND</a:t>
            </a:r>
          </a:p>
        </p:txBody>
      </p:sp>
      <p:sp>
        <p:nvSpPr>
          <p:cNvPr id="20" name="Rectangle 19"/>
          <p:cNvSpPr/>
          <p:nvPr/>
        </p:nvSpPr>
        <p:spPr>
          <a:xfrm>
            <a:off x="4155749" y="1505575"/>
            <a:ext cx="2130751" cy="923330"/>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000000"/>
                </a:solidFill>
                <a:effectLst/>
                <a:uLnTx/>
                <a:uFillTx/>
                <a:latin typeface="Arial"/>
                <a:ea typeface="+mn-ea"/>
                <a:cs typeface="+mn-cs"/>
              </a:rPr>
              <a:t>“I will get better at using open questions.”</a:t>
            </a:r>
          </a:p>
        </p:txBody>
      </p:sp>
      <p:sp>
        <p:nvSpPr>
          <p:cNvPr id="21" name="Rectangle 20"/>
          <p:cNvSpPr/>
          <p:nvPr/>
        </p:nvSpPr>
        <p:spPr>
          <a:xfrm>
            <a:off x="6410327" y="1477878"/>
            <a:ext cx="2283674" cy="120032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5BAC26"/>
                </a:solidFill>
                <a:effectLst/>
                <a:uLnTx/>
                <a:uFillTx/>
                <a:latin typeface="Arial"/>
                <a:ea typeface="+mn-ea"/>
                <a:cs typeface="+mn-cs"/>
              </a:rPr>
              <a:t>“I will use ONLY open questions in my next 5 conversations.”</a:t>
            </a:r>
          </a:p>
        </p:txBody>
      </p:sp>
      <p:sp>
        <p:nvSpPr>
          <p:cNvPr id="24" name="Rectangle 23"/>
          <p:cNvSpPr/>
          <p:nvPr/>
        </p:nvSpPr>
        <p:spPr>
          <a:xfrm>
            <a:off x="4155748" y="1505575"/>
            <a:ext cx="2254578" cy="923330"/>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sngStrike" kern="1200" cap="none" spc="0" normalizeH="0" baseline="0" noProof="0" dirty="0">
                <a:ln w="0"/>
                <a:solidFill>
                  <a:srgbClr val="000000"/>
                </a:solidFill>
                <a:effectLst/>
                <a:uLnTx/>
                <a:uFillTx/>
                <a:latin typeface="Arial"/>
                <a:ea typeface="+mn-ea"/>
                <a:cs typeface="+mn-cs"/>
              </a:rPr>
              <a:t>“I will get better at using open questions.”</a:t>
            </a:r>
          </a:p>
        </p:txBody>
      </p:sp>
      <p:sp>
        <p:nvSpPr>
          <p:cNvPr id="27" name="Rectangle 26"/>
          <p:cNvSpPr/>
          <p:nvPr/>
        </p:nvSpPr>
        <p:spPr>
          <a:xfrm>
            <a:off x="4155749" y="2887085"/>
            <a:ext cx="2130751"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000000"/>
                </a:solidFill>
                <a:effectLst/>
                <a:uLnTx/>
                <a:uFillTx/>
                <a:latin typeface="Arial"/>
                <a:ea typeface="+mn-ea"/>
                <a:cs typeface="+mn-cs"/>
              </a:rPr>
              <a:t>“I will start closing more often.”</a:t>
            </a:r>
          </a:p>
        </p:txBody>
      </p:sp>
      <p:sp>
        <p:nvSpPr>
          <p:cNvPr id="28" name="Rectangle 27"/>
          <p:cNvSpPr/>
          <p:nvPr/>
        </p:nvSpPr>
        <p:spPr>
          <a:xfrm>
            <a:off x="6410327" y="2859388"/>
            <a:ext cx="2283674" cy="120032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5BAC26"/>
                </a:solidFill>
                <a:effectLst/>
                <a:uLnTx/>
                <a:uFillTx/>
                <a:latin typeface="Arial"/>
                <a:ea typeface="+mn-ea"/>
                <a:cs typeface="+mn-cs"/>
              </a:rPr>
              <a:t>“I will use ABC in all my customer calls until the next clinic on November XX.“</a:t>
            </a:r>
          </a:p>
        </p:txBody>
      </p:sp>
      <p:sp>
        <p:nvSpPr>
          <p:cNvPr id="31" name="Rectangle 30"/>
          <p:cNvSpPr/>
          <p:nvPr/>
        </p:nvSpPr>
        <p:spPr>
          <a:xfrm>
            <a:off x="4155748" y="2887085"/>
            <a:ext cx="2254578" cy="646331"/>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sngStrike" kern="1200" cap="none" spc="0" normalizeH="0" baseline="0" noProof="0" dirty="0">
                <a:ln w="0"/>
                <a:solidFill>
                  <a:srgbClr val="000000"/>
                </a:solidFill>
                <a:effectLst/>
                <a:uLnTx/>
                <a:uFillTx/>
                <a:latin typeface="Arial"/>
                <a:ea typeface="+mn-ea"/>
                <a:cs typeface="+mn-cs"/>
              </a:rPr>
              <a:t>“I will start closing more often.”</a:t>
            </a:r>
          </a:p>
        </p:txBody>
      </p:sp>
    </p:spTree>
    <p:extLst>
      <p:ext uri="{BB962C8B-B14F-4D97-AF65-F5344CB8AC3E}">
        <p14:creationId xmlns:p14="http://schemas.microsoft.com/office/powerpoint/2010/main" val="380429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p:bldP spid="16" grpId="0"/>
      <p:bldP spid="17" grpId="0"/>
      <p:bldP spid="18" grpId="0"/>
      <p:bldP spid="19" grpId="0"/>
      <p:bldP spid="20" grpId="0"/>
      <p:bldP spid="20" grpId="1"/>
      <p:bldP spid="21" grpId="0"/>
      <p:bldP spid="24" grpId="0"/>
      <p:bldP spid="27" grpId="0"/>
      <p:bldP spid="27" grpId="1"/>
      <p:bldP spid="28"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1800" dirty="0"/>
              <a:t>My SMART-goal until next time – How will you practice IRL?</a:t>
            </a:r>
            <a:br>
              <a:rPr lang="sv-SE" sz="1800" dirty="0"/>
            </a:br>
            <a:r>
              <a:rPr lang="sv-SE" sz="1600" b="0" i="1" dirty="0">
                <a:solidFill>
                  <a:schemeClr val="tx1"/>
                </a:solidFill>
              </a:rPr>
              <a:t>Crawl – Walk – Run</a:t>
            </a:r>
            <a:endParaRPr lang="en-US" sz="1800" b="0" dirty="0">
              <a:solidFill>
                <a:schemeClr val="tx1"/>
              </a:solidFill>
            </a:endParaRPr>
          </a:p>
        </p:txBody>
      </p:sp>
      <p:sp>
        <p:nvSpPr>
          <p:cNvPr id="3" name="Text Placeholder 2"/>
          <p:cNvSpPr>
            <a:spLocks noGrp="1"/>
          </p:cNvSpPr>
          <p:nvPr>
            <p:ph type="body" idx="11"/>
          </p:nvPr>
        </p:nvSpPr>
        <p:spPr/>
        <p:txBody>
          <a:bodyPr/>
          <a:lstStyle/>
          <a:p>
            <a:endParaRPr lang="en-US"/>
          </a:p>
        </p:txBody>
      </p:sp>
      <p:sp>
        <p:nvSpPr>
          <p:cNvPr id="11" name="Rectangle 10"/>
          <p:cNvSpPr/>
          <p:nvPr/>
        </p:nvSpPr>
        <p:spPr>
          <a:xfrm>
            <a:off x="450000" y="1386185"/>
            <a:ext cx="612668" cy="3170099"/>
          </a:xfrm>
          <a:prstGeom prst="rect">
            <a:avLst/>
          </a:prstGeom>
          <a:noFill/>
        </p:spPr>
        <p:txBody>
          <a:bodyPr wrap="none" lIns="91440" tIns="45720" rIns="91440" bIns="4572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D53D20"/>
                </a:solidFill>
                <a:effectLst/>
                <a:uLnTx/>
                <a:uFillTx/>
                <a:latin typeface="Arial"/>
                <a:ea typeface="+mn-ea"/>
                <a:cs typeface="+mn-cs"/>
              </a:rPr>
              <a: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D53D20"/>
                </a:solidFill>
                <a:effectLst/>
                <a:uLnTx/>
                <a:uFillTx/>
                <a:latin typeface="Arial"/>
                <a:ea typeface="+mn-ea"/>
                <a:cs typeface="+mn-cs"/>
              </a:rPr>
              <a:t>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D53D20"/>
                </a:solidFill>
                <a:effectLst/>
                <a:uLnTx/>
                <a:uFillTx/>
                <a:latin typeface="Arial"/>
                <a:ea typeface="+mn-ea"/>
                <a:cs typeface="+mn-cs"/>
              </a:rPr>
              <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D53D20"/>
                </a:solidFill>
                <a:effectLst/>
                <a:uLnTx/>
                <a:uFillTx/>
                <a:latin typeface="Arial"/>
                <a:ea typeface="+mn-ea"/>
                <a:cs typeface="+mn-cs"/>
              </a:rPr>
              <a:t>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srgbClr val="D53D20"/>
                </a:solidFill>
                <a:effectLst/>
                <a:uLnTx/>
                <a:uFillTx/>
                <a:latin typeface="Arial"/>
                <a:ea typeface="+mn-ea"/>
                <a:cs typeface="+mn-cs"/>
              </a:rPr>
              <a:t>T</a:t>
            </a:r>
          </a:p>
        </p:txBody>
      </p:sp>
      <p:sp>
        <p:nvSpPr>
          <p:cNvPr id="15" name="Rectangle 14"/>
          <p:cNvSpPr/>
          <p:nvPr/>
        </p:nvSpPr>
        <p:spPr>
          <a:xfrm>
            <a:off x="932947" y="1481435"/>
            <a:ext cx="1803699" cy="584775"/>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srgbClr val="000000"/>
                </a:solidFill>
                <a:effectLst/>
                <a:uLnTx/>
                <a:uFillTx/>
                <a:latin typeface="Arial"/>
                <a:ea typeface="+mn-ea"/>
                <a:cs typeface="+mn-cs"/>
              </a:rPr>
              <a:t>PECIFIC</a:t>
            </a:r>
          </a:p>
        </p:txBody>
      </p:sp>
      <p:sp>
        <p:nvSpPr>
          <p:cNvPr id="16" name="Rectangle 15"/>
          <p:cNvSpPr/>
          <p:nvPr/>
        </p:nvSpPr>
        <p:spPr>
          <a:xfrm>
            <a:off x="932947" y="2066210"/>
            <a:ext cx="2739853" cy="584775"/>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srgbClr val="000000"/>
                </a:solidFill>
                <a:effectLst/>
                <a:uLnTx/>
                <a:uFillTx/>
                <a:latin typeface="Arial"/>
                <a:ea typeface="+mn-ea"/>
                <a:cs typeface="+mn-cs"/>
              </a:rPr>
              <a:t>EASURABLE</a:t>
            </a:r>
          </a:p>
        </p:txBody>
      </p:sp>
      <p:sp>
        <p:nvSpPr>
          <p:cNvPr id="17" name="Rectangle 16"/>
          <p:cNvSpPr/>
          <p:nvPr/>
        </p:nvSpPr>
        <p:spPr>
          <a:xfrm>
            <a:off x="932947" y="2678846"/>
            <a:ext cx="2146742" cy="584775"/>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srgbClr val="000000"/>
                </a:solidFill>
                <a:effectLst/>
                <a:uLnTx/>
                <a:uFillTx/>
                <a:latin typeface="Arial"/>
                <a:ea typeface="+mn-ea"/>
                <a:cs typeface="+mn-cs"/>
              </a:rPr>
              <a:t>CCEPTED</a:t>
            </a:r>
          </a:p>
        </p:txBody>
      </p:sp>
      <p:sp>
        <p:nvSpPr>
          <p:cNvPr id="18" name="Rectangle 17"/>
          <p:cNvSpPr/>
          <p:nvPr/>
        </p:nvSpPr>
        <p:spPr>
          <a:xfrm>
            <a:off x="932947" y="3291482"/>
            <a:ext cx="2069797" cy="584775"/>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srgbClr val="000000"/>
                </a:solidFill>
                <a:effectLst/>
                <a:uLnTx/>
                <a:uFillTx/>
                <a:latin typeface="Arial"/>
                <a:ea typeface="+mn-ea"/>
                <a:cs typeface="+mn-cs"/>
              </a:rPr>
              <a:t>ELEVANT</a:t>
            </a:r>
          </a:p>
        </p:txBody>
      </p:sp>
      <p:sp>
        <p:nvSpPr>
          <p:cNvPr id="19" name="Rectangle 18"/>
          <p:cNvSpPr/>
          <p:nvPr/>
        </p:nvSpPr>
        <p:spPr>
          <a:xfrm>
            <a:off x="932947" y="3923883"/>
            <a:ext cx="2555508" cy="584775"/>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srgbClr val="000000"/>
                </a:solidFill>
                <a:effectLst/>
                <a:uLnTx/>
                <a:uFillTx/>
                <a:latin typeface="Arial"/>
                <a:ea typeface="+mn-ea"/>
                <a:cs typeface="+mn-cs"/>
              </a:rPr>
              <a:t>IME-BOUND</a:t>
            </a:r>
          </a:p>
        </p:txBody>
      </p:sp>
      <p:sp>
        <p:nvSpPr>
          <p:cNvPr id="22" name="Rectangle 21">
            <a:extLst>
              <a:ext uri="{FF2B5EF4-FFF2-40B4-BE49-F238E27FC236}">
                <a16:creationId xmlns:a16="http://schemas.microsoft.com/office/drawing/2014/main" id="{2EFDB68E-2DD3-4516-902F-3CDD387D87D0}"/>
              </a:ext>
            </a:extLst>
          </p:cNvPr>
          <p:cNvSpPr/>
          <p:nvPr/>
        </p:nvSpPr>
        <p:spPr>
          <a:xfrm>
            <a:off x="4155749" y="1505575"/>
            <a:ext cx="4538251" cy="2585323"/>
          </a:xfrm>
          <a:prstGeom prst="rect">
            <a:avLst/>
          </a:prstGeom>
          <a:noFill/>
        </p:spPr>
        <p:txBody>
          <a:bodyPr wrap="square" lIns="91440" tIns="45720" rIns="91440" bIns="4572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w="0"/>
                <a:solidFill>
                  <a:srgbClr val="000000"/>
                </a:solidFill>
                <a:effectLst/>
                <a:uLnTx/>
                <a:uFillTx/>
                <a:latin typeface="Arial"/>
                <a:ea typeface="+mn-ea"/>
                <a:cs typeface="+mn-cs"/>
              </a:rPr>
              <a:t>Think about </a:t>
            </a:r>
            <a:r>
              <a:rPr kumimoji="0" lang="en-US" sz="1800" b="1" i="0" u="none" strike="noStrike" kern="1200" cap="none" spc="0" normalizeH="0" baseline="0" noProof="0" dirty="0">
                <a:ln w="0"/>
                <a:solidFill>
                  <a:srgbClr val="000000"/>
                </a:solidFill>
                <a:effectLst/>
                <a:uLnTx/>
                <a:uFillTx/>
                <a:latin typeface="Arial"/>
                <a:ea typeface="+mn-ea"/>
                <a:cs typeface="+mn-cs"/>
              </a:rPr>
              <a:t>your SMART-goal </a:t>
            </a:r>
            <a:r>
              <a:rPr kumimoji="0" lang="en-US" sz="1800" b="0" i="0" u="none" strike="noStrike" kern="1200" cap="none" spc="0" normalizeH="0" baseline="0" noProof="0" dirty="0">
                <a:ln w="0"/>
                <a:solidFill>
                  <a:srgbClr val="000000"/>
                </a:solidFill>
                <a:effectLst/>
                <a:uLnTx/>
                <a:uFillTx/>
                <a:latin typeface="Arial"/>
                <a:ea typeface="+mn-ea"/>
                <a:cs typeface="+mn-cs"/>
              </a:rPr>
              <a:t>that you will do until next time. </a:t>
            </a:r>
            <a:br>
              <a:rPr kumimoji="0" lang="en-US" sz="1800" b="0" i="0" u="none" strike="noStrike" kern="1200" cap="none" spc="0" normalizeH="0" baseline="0" noProof="0" dirty="0">
                <a:ln w="0"/>
                <a:solidFill>
                  <a:srgbClr val="000000"/>
                </a:solidFill>
                <a:effectLst/>
                <a:uLnTx/>
                <a:uFillTx/>
                <a:latin typeface="Arial"/>
                <a:ea typeface="+mn-ea"/>
                <a:cs typeface="+mn-cs"/>
              </a:rPr>
            </a:br>
            <a:endParaRPr kumimoji="0" lang="en-US" sz="1800" b="0" i="0" u="none" strike="noStrike" kern="1200" cap="none" spc="0" normalizeH="0" baseline="0" noProof="0" dirty="0">
              <a:ln w="0"/>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1800" b="0" i="0" u="none" strike="noStrike" kern="1200" cap="none" spc="0" normalizeH="0" baseline="0" noProof="0" dirty="0">
                <a:ln w="0"/>
                <a:solidFill>
                  <a:srgbClr val="000000"/>
                </a:solidFill>
                <a:effectLst/>
                <a:uLnTx/>
                <a:uFillTx/>
                <a:latin typeface="Arial"/>
                <a:ea typeface="+mn-ea"/>
                <a:cs typeface="+mn-cs"/>
              </a:rPr>
              <a:t>Write it down in in your Sympa-profile </a:t>
            </a:r>
            <a:br>
              <a:rPr kumimoji="0" lang="sv-SE" sz="1800" b="0" i="0" u="none" strike="noStrike" kern="1200" cap="none" spc="0" normalizeH="0" baseline="0" noProof="0" dirty="0">
                <a:ln w="0"/>
                <a:solidFill>
                  <a:srgbClr val="000000"/>
                </a:solidFill>
                <a:effectLst/>
                <a:uLnTx/>
                <a:uFillTx/>
                <a:latin typeface="Arial"/>
                <a:ea typeface="+mn-ea"/>
                <a:cs typeface="+mn-cs"/>
              </a:rPr>
            </a:br>
            <a:r>
              <a:rPr kumimoji="0" lang="sv-SE" sz="1800" b="0" i="0" u="none" strike="noStrike" kern="1200" cap="none" spc="0" normalizeH="0" baseline="0" noProof="0" dirty="0">
                <a:ln w="0"/>
                <a:solidFill>
                  <a:srgbClr val="000000"/>
                </a:solidFill>
                <a:effectLst/>
                <a:uLnTx/>
                <a:uFillTx/>
                <a:latin typeface="Arial"/>
                <a:ea typeface="+mn-ea"/>
                <a:cs typeface="+mn-cs"/>
              </a:rPr>
              <a:t>&gt; ”Learning Development” </a:t>
            </a:r>
            <a:br>
              <a:rPr kumimoji="0" lang="sv-SE" sz="1800" b="0" i="0" u="none" strike="noStrike" kern="1200" cap="none" spc="0" normalizeH="0" baseline="0" noProof="0" dirty="0">
                <a:ln w="0"/>
                <a:solidFill>
                  <a:srgbClr val="000000"/>
                </a:solidFill>
                <a:effectLst/>
                <a:uLnTx/>
                <a:uFillTx/>
                <a:latin typeface="Arial"/>
                <a:ea typeface="+mn-ea"/>
                <a:cs typeface="+mn-cs"/>
              </a:rPr>
            </a:br>
            <a:r>
              <a:rPr kumimoji="0" lang="sv-SE" sz="1800" b="0" i="0" u="none" strike="noStrike" kern="1200" cap="none" spc="0" normalizeH="0" baseline="0" noProof="0" dirty="0">
                <a:ln w="0"/>
                <a:solidFill>
                  <a:srgbClr val="000000"/>
                </a:solidFill>
                <a:effectLst/>
                <a:uLnTx/>
                <a:uFillTx/>
                <a:latin typeface="Arial"/>
                <a:ea typeface="+mn-ea"/>
                <a:cs typeface="+mn-cs"/>
              </a:rPr>
              <a:t>&gt; ”</a:t>
            </a:r>
            <a:r>
              <a:rPr kumimoji="0" lang="sv-SE" sz="1800" b="1" i="0" u="none" strike="noStrike" kern="1200" cap="none" spc="0" normalizeH="0" baseline="0" noProof="0" dirty="0">
                <a:ln w="0"/>
                <a:solidFill>
                  <a:srgbClr val="000000"/>
                </a:solidFill>
                <a:effectLst/>
                <a:uLnTx/>
                <a:uFillTx/>
                <a:latin typeface="Arial"/>
                <a:ea typeface="+mn-ea"/>
                <a:cs typeface="+mn-cs"/>
              </a:rPr>
              <a:t>Goals &amp; Coaching</a:t>
            </a:r>
            <a:r>
              <a:rPr kumimoji="0" lang="sv-SE" sz="1800" b="0" i="0" u="none" strike="noStrike" kern="1200" cap="none" spc="0" normalizeH="0" baseline="0" noProof="0" dirty="0">
                <a:ln w="0"/>
                <a:solidFill>
                  <a:srgbClr val="000000"/>
                </a:solidFill>
                <a:effectLst/>
                <a:uLnTx/>
                <a:uFillTx/>
                <a:latin typeface="Arial"/>
                <a:ea typeface="+mn-ea"/>
                <a:cs typeface="+mn-cs"/>
              </a:rPr>
              <a:t>”-tab. </a:t>
            </a:r>
            <a:br>
              <a:rPr kumimoji="0" lang="sv-SE" sz="1800" b="0" i="0" u="none" strike="noStrike" kern="1200" cap="none" spc="0" normalizeH="0" baseline="0" noProof="0" dirty="0">
                <a:ln w="0"/>
                <a:solidFill>
                  <a:srgbClr val="000000"/>
                </a:solidFill>
                <a:effectLst/>
                <a:uLnTx/>
                <a:uFillTx/>
                <a:latin typeface="Arial"/>
                <a:ea typeface="+mn-ea"/>
                <a:cs typeface="+mn-cs"/>
              </a:rPr>
            </a:br>
            <a:endParaRPr kumimoji="0" lang="sv-SE" sz="1800" b="0" i="0" u="none" strike="noStrike" kern="1200" cap="none" spc="0" normalizeH="0" baseline="0" noProof="0" dirty="0">
              <a:ln w="0"/>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1800" b="0" i="0" u="none" strike="noStrike" kern="1200" cap="none" spc="0" normalizeH="0" baseline="0" noProof="0" dirty="0">
                <a:ln w="0"/>
                <a:solidFill>
                  <a:srgbClr val="000000"/>
                </a:solidFill>
                <a:effectLst/>
                <a:uLnTx/>
                <a:uFillTx/>
                <a:latin typeface="Arial"/>
                <a:ea typeface="+mn-ea"/>
                <a:cs typeface="+mn-cs"/>
              </a:rPr>
              <a:t>We will </a:t>
            </a:r>
            <a:r>
              <a:rPr kumimoji="0" lang="sv-SE" sz="1800" b="1" i="0" u="none" strike="noStrike" kern="1200" cap="none" spc="0" normalizeH="0" baseline="0" noProof="0" dirty="0">
                <a:ln w="0"/>
                <a:solidFill>
                  <a:srgbClr val="000000"/>
                </a:solidFill>
                <a:effectLst/>
                <a:uLnTx/>
                <a:uFillTx/>
                <a:latin typeface="Arial"/>
                <a:ea typeface="+mn-ea"/>
                <a:cs typeface="+mn-cs"/>
              </a:rPr>
              <a:t>follow up</a:t>
            </a:r>
            <a:r>
              <a:rPr kumimoji="0" lang="sv-SE" sz="1800" b="0" i="0" u="none" strike="noStrike" kern="1200" cap="none" spc="0" normalizeH="0" baseline="0" noProof="0" dirty="0">
                <a:ln w="0"/>
                <a:solidFill>
                  <a:srgbClr val="000000"/>
                </a:solidFill>
                <a:effectLst/>
                <a:uLnTx/>
                <a:uFillTx/>
                <a:latin typeface="Arial"/>
                <a:ea typeface="+mn-ea"/>
                <a:cs typeface="+mn-cs"/>
              </a:rPr>
              <a:t> how it went at the next Clinic.</a:t>
            </a:r>
            <a:endParaRPr kumimoji="0" lang="en-US" sz="1800" b="0" i="0" u="none" strike="noStrike" kern="1200" cap="none" spc="0" normalizeH="0" baseline="0" noProof="0" dirty="0">
              <a:ln w="0"/>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009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Effect transition="in" filter="fade">
                                      <p:cBhvr>
                                        <p:cTn id="11" dur="500"/>
                                        <p:tgtEl>
                                          <p:spTgt spid="2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Effect transition="in" filter="fade">
                                      <p:cBhvr>
                                        <p:cTn id="15"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0" y="648000"/>
            <a:ext cx="8244000" cy="734486"/>
          </a:xfrm>
        </p:spPr>
        <p:txBody>
          <a:bodyPr>
            <a:normAutofit fontScale="90000"/>
          </a:bodyPr>
          <a:lstStyle/>
          <a:p>
            <a:r>
              <a:rPr lang="sv-SE" dirty="0">
                <a:solidFill>
                  <a:schemeClr val="tx1"/>
                </a:solidFill>
              </a:rPr>
              <a:t>Next clinic (Nov 24): </a:t>
            </a:r>
            <a:r>
              <a:rPr lang="sv-SE" dirty="0"/>
              <a:t>Objection handling with Ryan Pellow, NCAB UK</a:t>
            </a:r>
            <a:endParaRPr lang="en-US" dirty="0"/>
          </a:p>
        </p:txBody>
      </p:sp>
      <p:sp>
        <p:nvSpPr>
          <p:cNvPr id="3" name="Text Placeholder 2"/>
          <p:cNvSpPr>
            <a:spLocks noGrp="1"/>
          </p:cNvSpPr>
          <p:nvPr>
            <p:ph type="body" idx="11"/>
          </p:nvPr>
        </p:nvSpPr>
        <p:spPr/>
        <p:txBody>
          <a:bodyPr/>
          <a:lstStyle/>
          <a:p>
            <a:endParaRPr lang="en-US"/>
          </a:p>
        </p:txBody>
      </p:sp>
      <p:sp>
        <p:nvSpPr>
          <p:cNvPr id="4" name="Content Placeholder 3"/>
          <p:cNvSpPr>
            <a:spLocks noGrp="1"/>
          </p:cNvSpPr>
          <p:nvPr>
            <p:ph idx="1"/>
          </p:nvPr>
        </p:nvSpPr>
        <p:spPr>
          <a:xfrm>
            <a:off x="450005" y="1760486"/>
            <a:ext cx="8244001" cy="2735015"/>
          </a:xfrm>
        </p:spPr>
        <p:txBody>
          <a:bodyPr>
            <a:normAutofit/>
          </a:bodyPr>
          <a:lstStyle/>
          <a:p>
            <a:pPr marL="0" indent="0">
              <a:buNone/>
            </a:pPr>
            <a:r>
              <a:rPr lang="sv-SE" b="0" dirty="0"/>
              <a:t>In NCAB Academy:</a:t>
            </a:r>
          </a:p>
          <a:p>
            <a:r>
              <a:rPr lang="sv-SE" b="0" dirty="0"/>
              <a:t>Your </a:t>
            </a:r>
            <a:r>
              <a:rPr lang="sv-SE" dirty="0"/>
              <a:t>feedback</a:t>
            </a:r>
            <a:r>
              <a:rPr lang="sv-SE" b="0" dirty="0"/>
              <a:t> about the Clinic (very important!)</a:t>
            </a:r>
          </a:p>
          <a:p>
            <a:r>
              <a:rPr lang="sv-SE" b="0" dirty="0"/>
              <a:t>Complete NCAB Academy-course ”</a:t>
            </a:r>
            <a:r>
              <a:rPr lang="sv-SE" dirty="0"/>
              <a:t>Getting through</a:t>
            </a:r>
            <a:r>
              <a:rPr lang="sv-SE" b="0" dirty="0"/>
              <a:t>”</a:t>
            </a:r>
          </a:p>
          <a:p>
            <a:r>
              <a:rPr lang="sv-SE" b="0" dirty="0"/>
              <a:t>Set &amp; complete your </a:t>
            </a:r>
            <a:r>
              <a:rPr lang="sv-SE" dirty="0"/>
              <a:t>SMART-goal</a:t>
            </a:r>
          </a:p>
        </p:txBody>
      </p:sp>
    </p:spTree>
    <p:extLst>
      <p:ext uri="{BB962C8B-B14F-4D97-AF65-F5344CB8AC3E}">
        <p14:creationId xmlns:p14="http://schemas.microsoft.com/office/powerpoint/2010/main" val="350570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Today’s</a:t>
            </a:r>
            <a:r>
              <a:rPr lang="sv-SE" dirty="0"/>
              <a:t> agenda</a:t>
            </a:r>
            <a:endParaRPr lang="en-US" dirty="0"/>
          </a:p>
        </p:txBody>
      </p:sp>
      <p:sp>
        <p:nvSpPr>
          <p:cNvPr id="3" name="Text Placeholder 2"/>
          <p:cNvSpPr>
            <a:spLocks noGrp="1"/>
          </p:cNvSpPr>
          <p:nvPr>
            <p:ph type="body" idx="11"/>
          </p:nvPr>
        </p:nvSpPr>
        <p:spPr/>
        <p:txBody>
          <a:bodyPr/>
          <a:lstStyle/>
          <a:p>
            <a:endParaRPr lang="en-US"/>
          </a:p>
        </p:txBody>
      </p:sp>
      <p:sp>
        <p:nvSpPr>
          <p:cNvPr id="4" name="Content Placeholder 3"/>
          <p:cNvSpPr>
            <a:spLocks noGrp="1"/>
          </p:cNvSpPr>
          <p:nvPr>
            <p:ph idx="1"/>
          </p:nvPr>
        </p:nvSpPr>
        <p:spPr/>
        <p:txBody>
          <a:bodyPr>
            <a:normAutofit fontScale="85000" lnSpcReduction="20000"/>
          </a:bodyPr>
          <a:lstStyle/>
          <a:p>
            <a:pPr marL="457200" indent="-457200">
              <a:buFont typeface="+mj-lt"/>
              <a:buAutoNum type="arabicPeriod"/>
            </a:pPr>
            <a:r>
              <a:rPr lang="sv-SE" dirty="0"/>
              <a:t>SMART-</a:t>
            </a:r>
            <a:r>
              <a:rPr lang="sv-SE" dirty="0" err="1"/>
              <a:t>goal</a:t>
            </a:r>
            <a:r>
              <a:rPr lang="sv-SE" dirty="0"/>
              <a:t> </a:t>
            </a:r>
            <a:r>
              <a:rPr lang="sv-SE" dirty="0" err="1"/>
              <a:t>follow-up</a:t>
            </a:r>
            <a:r>
              <a:rPr lang="sv-SE" dirty="0"/>
              <a:t> </a:t>
            </a:r>
          </a:p>
          <a:p>
            <a:pPr marL="457200" indent="-457200">
              <a:buFont typeface="+mj-lt"/>
              <a:buAutoNum type="arabicPeriod"/>
            </a:pPr>
            <a:r>
              <a:rPr lang="sv-SE" dirty="0"/>
              <a:t>Our USPs </a:t>
            </a:r>
          </a:p>
          <a:p>
            <a:pPr marL="457200" indent="-457200">
              <a:buFont typeface="+mj-lt"/>
              <a:buAutoNum type="arabicPeriod"/>
            </a:pPr>
            <a:r>
              <a:rPr lang="sv-SE" dirty="0"/>
              <a:t>Features vs. Benefits </a:t>
            </a:r>
          </a:p>
          <a:p>
            <a:pPr marL="457200" indent="-457200">
              <a:buFont typeface="+mj-lt"/>
              <a:buAutoNum type="arabicPeriod"/>
            </a:pPr>
            <a:r>
              <a:rPr lang="sv-SE" dirty="0"/>
              <a:t>Break!</a:t>
            </a:r>
          </a:p>
          <a:p>
            <a:pPr marL="457200" indent="-457200">
              <a:buFont typeface="+mj-lt"/>
              <a:buAutoNum type="arabicPeriod"/>
            </a:pPr>
            <a:r>
              <a:rPr lang="sv-SE" dirty="0"/>
              <a:t>How to respond to a price discussion</a:t>
            </a:r>
          </a:p>
          <a:p>
            <a:pPr marL="457200" indent="-457200">
              <a:buFont typeface="+mj-lt"/>
              <a:buAutoNum type="arabicPeriod"/>
            </a:pPr>
            <a:r>
              <a:rPr lang="sv-SE" dirty="0"/>
              <a:t>SMART </a:t>
            </a:r>
            <a:r>
              <a:rPr lang="sv-SE" dirty="0" err="1"/>
              <a:t>goal</a:t>
            </a:r>
            <a:r>
              <a:rPr lang="sv-SE" dirty="0"/>
              <a:t> </a:t>
            </a:r>
            <a:r>
              <a:rPr lang="sv-SE" dirty="0" err="1"/>
              <a:t>until</a:t>
            </a:r>
            <a:r>
              <a:rPr lang="sv-SE" dirty="0"/>
              <a:t> </a:t>
            </a:r>
            <a:r>
              <a:rPr lang="sv-SE" dirty="0" err="1"/>
              <a:t>next</a:t>
            </a:r>
            <a:r>
              <a:rPr lang="sv-SE" dirty="0"/>
              <a:t> </a:t>
            </a:r>
            <a:r>
              <a:rPr lang="sv-SE" dirty="0" err="1"/>
              <a:t>time</a:t>
            </a:r>
            <a:r>
              <a:rPr lang="sv-SE" dirty="0"/>
              <a:t> </a:t>
            </a:r>
          </a:p>
          <a:p>
            <a:pPr marL="457200" indent="-457200">
              <a:buFont typeface="+mj-lt"/>
              <a:buAutoNum type="arabicPeriod"/>
            </a:pPr>
            <a:r>
              <a:rPr lang="sv-SE" dirty="0" err="1"/>
              <a:t>Next</a:t>
            </a:r>
            <a:r>
              <a:rPr lang="sv-SE" dirty="0"/>
              <a:t> </a:t>
            </a:r>
            <a:r>
              <a:rPr lang="sv-SE" dirty="0" err="1"/>
              <a:t>module</a:t>
            </a:r>
            <a:r>
              <a:rPr lang="sv-SE" dirty="0"/>
              <a:t> </a:t>
            </a:r>
            <a:endParaRPr lang="en-US" dirty="0"/>
          </a:p>
        </p:txBody>
      </p:sp>
    </p:spTree>
    <p:extLst>
      <p:ext uri="{BB962C8B-B14F-4D97-AF65-F5344CB8AC3E}">
        <p14:creationId xmlns:p14="http://schemas.microsoft.com/office/powerpoint/2010/main" val="366179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6843"/>
            <a:ext cx="9144000" cy="3097957"/>
          </a:xfrm>
        </p:spPr>
        <p:txBody>
          <a:bodyPr anchor="ctr">
            <a:noAutofit/>
          </a:bodyPr>
          <a:lstStyle/>
          <a:p>
            <a:pPr algn="ctr"/>
            <a:r>
              <a:rPr lang="en-US" sz="1800" dirty="0">
                <a:solidFill>
                  <a:schemeClr val="tx1"/>
                </a:solidFill>
              </a:rPr>
              <a:t>SALES BASICS: HEED THE NEED, </a:t>
            </a:r>
            <a:br>
              <a:rPr lang="en-US" sz="1800" dirty="0">
                <a:solidFill>
                  <a:schemeClr val="tx1"/>
                </a:solidFill>
              </a:rPr>
            </a:br>
            <a:r>
              <a:rPr lang="en-US" sz="1800" dirty="0">
                <a:solidFill>
                  <a:schemeClr val="tx1"/>
                </a:solidFill>
              </a:rPr>
              <a:t>OPEN &amp; CLOSED QUESTIONS, ABC</a:t>
            </a:r>
            <a:br>
              <a:rPr lang="en-US" sz="6000" dirty="0"/>
            </a:br>
            <a:r>
              <a:rPr lang="en-US" sz="6000" dirty="0"/>
              <a:t>What did we </a:t>
            </a:r>
            <a:br>
              <a:rPr lang="en-US" sz="6000" dirty="0"/>
            </a:br>
            <a:r>
              <a:rPr lang="en-US" sz="6000" dirty="0"/>
              <a:t>learn last time?</a:t>
            </a:r>
          </a:p>
        </p:txBody>
      </p:sp>
    </p:spTree>
    <p:extLst>
      <p:ext uri="{BB962C8B-B14F-4D97-AF65-F5344CB8AC3E}">
        <p14:creationId xmlns:p14="http://schemas.microsoft.com/office/powerpoint/2010/main" val="19531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A6BB01-398E-44BD-8427-01D6552A6F7C}"/>
              </a:ext>
            </a:extLst>
          </p:cNvPr>
          <p:cNvPicPr>
            <a:picLocks noChangeAspect="1"/>
          </p:cNvPicPr>
          <p:nvPr/>
        </p:nvPicPr>
        <p:blipFill>
          <a:blip r:embed="rId2"/>
          <a:stretch>
            <a:fillRect/>
          </a:stretch>
        </p:blipFill>
        <p:spPr>
          <a:xfrm>
            <a:off x="196615" y="201083"/>
            <a:ext cx="4176000" cy="2349000"/>
          </a:xfrm>
          <a:prstGeom prst="rect">
            <a:avLst/>
          </a:prstGeom>
        </p:spPr>
      </p:pic>
      <p:pic>
        <p:nvPicPr>
          <p:cNvPr id="8" name="Picture 7">
            <a:extLst>
              <a:ext uri="{FF2B5EF4-FFF2-40B4-BE49-F238E27FC236}">
                <a16:creationId xmlns:a16="http://schemas.microsoft.com/office/drawing/2014/main" id="{6BF6ED22-0573-4437-AAA4-1A3369112A41}"/>
              </a:ext>
            </a:extLst>
          </p:cNvPr>
          <p:cNvPicPr>
            <a:picLocks noChangeAspect="1"/>
          </p:cNvPicPr>
          <p:nvPr/>
        </p:nvPicPr>
        <p:blipFill>
          <a:blip r:embed="rId3"/>
          <a:stretch>
            <a:fillRect/>
          </a:stretch>
        </p:blipFill>
        <p:spPr>
          <a:xfrm>
            <a:off x="4504266" y="201082"/>
            <a:ext cx="4176000" cy="2352480"/>
          </a:xfrm>
          <a:prstGeom prst="rect">
            <a:avLst/>
          </a:prstGeom>
        </p:spPr>
      </p:pic>
      <p:pic>
        <p:nvPicPr>
          <p:cNvPr id="9" name="Picture 8">
            <a:extLst>
              <a:ext uri="{FF2B5EF4-FFF2-40B4-BE49-F238E27FC236}">
                <a16:creationId xmlns:a16="http://schemas.microsoft.com/office/drawing/2014/main" id="{EB85388C-35BA-4554-851B-1D60E5A8EF4F}"/>
              </a:ext>
            </a:extLst>
          </p:cNvPr>
          <p:cNvPicPr>
            <a:picLocks noChangeAspect="1"/>
          </p:cNvPicPr>
          <p:nvPr/>
        </p:nvPicPr>
        <p:blipFill>
          <a:blip r:embed="rId4"/>
          <a:stretch>
            <a:fillRect/>
          </a:stretch>
        </p:blipFill>
        <p:spPr>
          <a:xfrm>
            <a:off x="196615" y="2706258"/>
            <a:ext cx="4176000" cy="2352480"/>
          </a:xfrm>
          <a:prstGeom prst="rect">
            <a:avLst/>
          </a:prstGeom>
        </p:spPr>
      </p:pic>
      <p:pic>
        <p:nvPicPr>
          <p:cNvPr id="10" name="Picture 9">
            <a:extLst>
              <a:ext uri="{FF2B5EF4-FFF2-40B4-BE49-F238E27FC236}">
                <a16:creationId xmlns:a16="http://schemas.microsoft.com/office/drawing/2014/main" id="{376BBAAD-E3A3-4AE4-95A1-6B0D79EE5182}"/>
              </a:ext>
            </a:extLst>
          </p:cNvPr>
          <p:cNvPicPr>
            <a:picLocks noChangeAspect="1"/>
          </p:cNvPicPr>
          <p:nvPr/>
        </p:nvPicPr>
        <p:blipFill>
          <a:blip r:embed="rId5"/>
          <a:stretch>
            <a:fillRect/>
          </a:stretch>
        </p:blipFill>
        <p:spPr>
          <a:xfrm>
            <a:off x="4504266" y="2706258"/>
            <a:ext cx="4176000" cy="2352480"/>
          </a:xfrm>
          <a:prstGeom prst="rect">
            <a:avLst/>
          </a:prstGeom>
        </p:spPr>
      </p:pic>
    </p:spTree>
    <p:extLst>
      <p:ext uri="{BB962C8B-B14F-4D97-AF65-F5344CB8AC3E}">
        <p14:creationId xmlns:p14="http://schemas.microsoft.com/office/powerpoint/2010/main" val="415480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18"/>
          <p:cNvSpPr/>
          <p:nvPr/>
        </p:nvSpPr>
        <p:spPr>
          <a:xfrm>
            <a:off x="0" y="-114300"/>
            <a:ext cx="9296400" cy="5257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a:solidFill>
                <a:srgbClr val="FFFFFF"/>
              </a:solidFill>
              <a:latin typeface="Arial"/>
            </a:endParaRPr>
          </a:p>
        </p:txBody>
      </p:sp>
      <p:sp>
        <p:nvSpPr>
          <p:cNvPr id="2" name="Title 1"/>
          <p:cNvSpPr>
            <a:spLocks noGrp="1"/>
          </p:cNvSpPr>
          <p:nvPr>
            <p:ph type="title"/>
          </p:nvPr>
        </p:nvSpPr>
        <p:spPr>
          <a:xfrm>
            <a:off x="1371108" y="648000"/>
            <a:ext cx="7322892" cy="621000"/>
          </a:xfrm>
        </p:spPr>
        <p:txBody>
          <a:bodyPr>
            <a:noAutofit/>
          </a:bodyPr>
          <a:lstStyle/>
          <a:p>
            <a:r>
              <a:rPr lang="sv-SE" sz="1800" dirty="0"/>
              <a:t>Breakout room: Follow-up on SMART-goal </a:t>
            </a:r>
            <a:endParaRPr lang="en-US" sz="1800" b="0" i="1" dirty="0"/>
          </a:p>
        </p:txBody>
      </p:sp>
      <p:sp>
        <p:nvSpPr>
          <p:cNvPr id="4" name="Content Placeholder 3"/>
          <p:cNvSpPr>
            <a:spLocks noGrp="1"/>
          </p:cNvSpPr>
          <p:nvPr>
            <p:ph idx="1"/>
          </p:nvPr>
        </p:nvSpPr>
        <p:spPr>
          <a:xfrm>
            <a:off x="450006" y="1301106"/>
            <a:ext cx="8093920" cy="3514244"/>
          </a:xfrm>
        </p:spPr>
        <p:txBody>
          <a:bodyPr>
            <a:normAutofit/>
          </a:bodyPr>
          <a:lstStyle/>
          <a:p>
            <a:pPr marL="0" indent="0">
              <a:buNone/>
            </a:pPr>
            <a:r>
              <a:rPr lang="sv-SE" sz="2000" b="0" dirty="0"/>
              <a:t>Discuss your </a:t>
            </a:r>
            <a:r>
              <a:rPr lang="sv-SE" sz="2000" dirty="0"/>
              <a:t>SMART-goal progress </a:t>
            </a:r>
            <a:r>
              <a:rPr lang="sv-SE" sz="2000" b="0" dirty="0"/>
              <a:t>and/or what you have worked/practiced on regarding </a:t>
            </a:r>
            <a:r>
              <a:rPr lang="sv-SE" sz="2000" dirty="0"/>
              <a:t>Sales Basics / Open &amp; Closed Questions / ABC </a:t>
            </a:r>
            <a:r>
              <a:rPr lang="sv-SE" sz="2000" b="0" dirty="0"/>
              <a:t>since last time: </a:t>
            </a:r>
          </a:p>
          <a:p>
            <a:pPr lvl="1">
              <a:spcAft>
                <a:spcPts val="0"/>
              </a:spcAft>
              <a:buFont typeface="Arial" panose="020B0604020202020204" pitchFamily="34" charset="0"/>
              <a:buChar char="•"/>
            </a:pPr>
            <a:r>
              <a:rPr lang="sv-SE" sz="2000" b="0" dirty="0" err="1"/>
              <a:t>How</a:t>
            </a:r>
            <a:r>
              <a:rPr lang="sv-SE" sz="2000" b="0" dirty="0"/>
              <a:t> </a:t>
            </a:r>
            <a:r>
              <a:rPr lang="sv-SE" sz="2000" b="0" dirty="0" err="1"/>
              <a:t>have</a:t>
            </a:r>
            <a:r>
              <a:rPr lang="sv-SE" sz="2000" b="0" dirty="0"/>
              <a:t> </a:t>
            </a:r>
            <a:r>
              <a:rPr lang="sv-SE" sz="2000" b="0" dirty="0" err="1"/>
              <a:t>you</a:t>
            </a:r>
            <a:r>
              <a:rPr lang="sv-SE" sz="2000" b="0" dirty="0"/>
              <a:t> </a:t>
            </a:r>
            <a:r>
              <a:rPr lang="sv-SE" sz="2000" b="0" dirty="0" err="1"/>
              <a:t>practice</a:t>
            </a:r>
            <a:r>
              <a:rPr lang="sv-SE" sz="2000" b="0" dirty="0"/>
              <a:t> </a:t>
            </a:r>
            <a:r>
              <a:rPr lang="sv-SE" sz="2000" b="0" dirty="0" err="1"/>
              <a:t>your</a:t>
            </a:r>
            <a:r>
              <a:rPr lang="sv-SE" sz="2000" b="0" dirty="0"/>
              <a:t> new </a:t>
            </a:r>
            <a:r>
              <a:rPr lang="sv-SE" sz="2000" b="0" dirty="0" err="1"/>
              <a:t>skills</a:t>
            </a:r>
            <a:r>
              <a:rPr lang="sv-SE" sz="2000" b="0" dirty="0"/>
              <a:t>?</a:t>
            </a:r>
          </a:p>
          <a:p>
            <a:pPr lvl="1">
              <a:spcAft>
                <a:spcPts val="0"/>
              </a:spcAft>
              <a:buFont typeface="Arial" panose="020B0604020202020204" pitchFamily="34" charset="0"/>
              <a:buChar char="•"/>
            </a:pPr>
            <a:r>
              <a:rPr lang="sv-SE" sz="2000" b="0" dirty="0" err="1"/>
              <a:t>How</a:t>
            </a:r>
            <a:r>
              <a:rPr lang="sv-SE" sz="2000" b="0" dirty="0"/>
              <a:t> </a:t>
            </a:r>
            <a:r>
              <a:rPr lang="sv-SE" sz="2000" b="0" dirty="0" err="1"/>
              <a:t>did</a:t>
            </a:r>
            <a:r>
              <a:rPr lang="sv-SE" sz="2000" b="0" dirty="0"/>
              <a:t> it go? </a:t>
            </a:r>
            <a:r>
              <a:rPr lang="sv-SE" sz="2000" b="0" dirty="0" err="1"/>
              <a:t>What</a:t>
            </a:r>
            <a:r>
              <a:rPr lang="sv-SE" sz="2000" b="0" dirty="0"/>
              <a:t> </a:t>
            </a:r>
            <a:r>
              <a:rPr lang="sv-SE" sz="2000" b="0" dirty="0" err="1"/>
              <a:t>was</a:t>
            </a:r>
            <a:r>
              <a:rPr lang="sv-SE" sz="2000" b="0" dirty="0"/>
              <a:t> the </a:t>
            </a:r>
            <a:r>
              <a:rPr lang="sv-SE" sz="2000" b="0" dirty="0" err="1"/>
              <a:t>outcome</a:t>
            </a:r>
            <a:r>
              <a:rPr lang="sv-SE" sz="2000" b="0" dirty="0"/>
              <a:t>? </a:t>
            </a:r>
          </a:p>
          <a:p>
            <a:pPr lvl="1">
              <a:spcAft>
                <a:spcPts val="0"/>
              </a:spcAft>
              <a:buFont typeface="Arial" panose="020B0604020202020204" pitchFamily="34" charset="0"/>
              <a:buChar char="•"/>
            </a:pPr>
            <a:r>
              <a:rPr lang="sv-SE" sz="2000" b="0" dirty="0" err="1"/>
              <a:t>What</a:t>
            </a:r>
            <a:r>
              <a:rPr lang="sv-SE" sz="2000" b="0" dirty="0"/>
              <a:t> </a:t>
            </a:r>
            <a:r>
              <a:rPr lang="sv-SE" sz="2000" b="0" dirty="0" err="1"/>
              <a:t>have</a:t>
            </a:r>
            <a:r>
              <a:rPr lang="sv-SE" sz="2000" b="0" dirty="0"/>
              <a:t> </a:t>
            </a:r>
            <a:r>
              <a:rPr lang="sv-SE" sz="2000" b="0" dirty="0" err="1"/>
              <a:t>you</a:t>
            </a:r>
            <a:r>
              <a:rPr lang="sv-SE" sz="2000" b="0" dirty="0"/>
              <a:t> </a:t>
            </a:r>
            <a:r>
              <a:rPr lang="sv-SE" sz="2000" b="0" dirty="0" err="1"/>
              <a:t>learned</a:t>
            </a:r>
            <a:r>
              <a:rPr lang="sv-SE" sz="2000" b="0" dirty="0"/>
              <a:t>? </a:t>
            </a:r>
          </a:p>
          <a:p>
            <a:pPr marL="0" indent="0">
              <a:buNone/>
            </a:pPr>
            <a:endParaRPr lang="sv-SE" sz="2000" b="0" dirty="0"/>
          </a:p>
          <a:p>
            <a:pPr marL="0" indent="0">
              <a:buNone/>
            </a:pPr>
            <a:r>
              <a:rPr lang="sv-SE" sz="2000" b="0" dirty="0"/>
              <a:t>You will be 2 persons/room and you have 5 min. </a:t>
            </a:r>
          </a:p>
        </p:txBody>
      </p:sp>
      <p:pic>
        <p:nvPicPr>
          <p:cNvPr id="11" name="Picture 10"/>
          <p:cNvPicPr>
            <a:picLocks noChangeAspect="1"/>
          </p:cNvPicPr>
          <p:nvPr/>
        </p:nvPicPr>
        <p:blipFill>
          <a:blip r:embed="rId2"/>
          <a:stretch>
            <a:fillRect/>
          </a:stretch>
        </p:blipFill>
        <p:spPr>
          <a:xfrm>
            <a:off x="450000" y="680106"/>
            <a:ext cx="921108" cy="470413"/>
          </a:xfrm>
          <a:prstGeom prst="rect">
            <a:avLst/>
          </a:prstGeom>
        </p:spPr>
      </p:pic>
      <p:pic>
        <p:nvPicPr>
          <p:cNvPr id="3" name="Picture 2">
            <a:extLst>
              <a:ext uri="{FF2B5EF4-FFF2-40B4-BE49-F238E27FC236}">
                <a16:creationId xmlns:a16="http://schemas.microsoft.com/office/drawing/2014/main" id="{B6819CF3-44E6-49DD-A4BF-BA984985223C}"/>
              </a:ext>
            </a:extLst>
          </p:cNvPr>
          <p:cNvPicPr>
            <a:picLocks noChangeAspect="1"/>
          </p:cNvPicPr>
          <p:nvPr/>
        </p:nvPicPr>
        <p:blipFill rotWithShape="1">
          <a:blip r:embed="rId3"/>
          <a:srcRect b="1086"/>
          <a:stretch/>
        </p:blipFill>
        <p:spPr>
          <a:xfrm>
            <a:off x="165099" y="-119460"/>
            <a:ext cx="8901823" cy="5257800"/>
          </a:xfrm>
          <a:prstGeom prst="rect">
            <a:avLst/>
          </a:prstGeom>
        </p:spPr>
      </p:pic>
    </p:spTree>
    <p:extLst>
      <p:ext uri="{BB962C8B-B14F-4D97-AF65-F5344CB8AC3E}">
        <p14:creationId xmlns:p14="http://schemas.microsoft.com/office/powerpoint/2010/main" val="112107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9144000" cy="5143500"/>
          </a:xfrm>
          <a:prstGeom prst="rect">
            <a:avLst/>
          </a:prstGeom>
          <a:solidFill>
            <a:srgbClr val="F6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p:cNvSpPr/>
          <p:nvPr/>
        </p:nvSpPr>
        <p:spPr>
          <a:xfrm>
            <a:off x="0" y="3333225"/>
            <a:ext cx="9143999" cy="1084912"/>
          </a:xfrm>
          <a:prstGeom prst="rect">
            <a:avLst/>
          </a:prstGeom>
          <a:noFill/>
        </p:spPr>
        <p:txBody>
          <a:bodyPr wrap="square" lIns="68580" tIns="34290" rIns="68580" bIns="34290">
            <a:spAutoFit/>
          </a:bodyPr>
          <a:lstStyle/>
          <a:p>
            <a:pPr marL="514350" indent="-514350" algn="ctr">
              <a:spcAft>
                <a:spcPts val="1200"/>
              </a:spcAft>
              <a:buFont typeface="Arial" panose="020B0604020202020204" pitchFamily="34" charset="0"/>
              <a:buChar char="•"/>
            </a:pPr>
            <a:r>
              <a:rPr lang="en-US" sz="2800" b="1" dirty="0">
                <a:ln w="0"/>
                <a:solidFill>
                  <a:schemeClr val="accent6"/>
                </a:solidFill>
              </a:rPr>
              <a:t>What are the main points in the course? </a:t>
            </a:r>
          </a:p>
          <a:p>
            <a:pPr marL="514350" indent="-514350" algn="ctr">
              <a:spcAft>
                <a:spcPts val="1200"/>
              </a:spcAft>
              <a:buFont typeface="Arial" panose="020B0604020202020204" pitchFamily="34" charset="0"/>
              <a:buChar char="•"/>
            </a:pPr>
            <a:r>
              <a:rPr lang="en-US" sz="2800" b="1" dirty="0">
                <a:ln w="0"/>
                <a:solidFill>
                  <a:schemeClr val="accent6"/>
                </a:solidFill>
              </a:rPr>
              <a:t>What did you learn?</a:t>
            </a:r>
          </a:p>
        </p:txBody>
      </p:sp>
      <p:pic>
        <p:nvPicPr>
          <p:cNvPr id="6" name="Picture 5">
            <a:extLst>
              <a:ext uri="{FF2B5EF4-FFF2-40B4-BE49-F238E27FC236}">
                <a16:creationId xmlns:a16="http://schemas.microsoft.com/office/drawing/2014/main" id="{33BF6B10-9096-42AB-9C6B-2C99FF295267}"/>
              </a:ext>
            </a:extLst>
          </p:cNvPr>
          <p:cNvPicPr>
            <a:picLocks noChangeAspect="1"/>
          </p:cNvPicPr>
          <p:nvPr/>
        </p:nvPicPr>
        <p:blipFill>
          <a:blip r:embed="rId2"/>
          <a:stretch>
            <a:fillRect/>
          </a:stretch>
        </p:blipFill>
        <p:spPr>
          <a:xfrm>
            <a:off x="0" y="725546"/>
            <a:ext cx="9144000" cy="2303875"/>
          </a:xfrm>
          <a:prstGeom prst="rect">
            <a:avLst/>
          </a:prstGeom>
        </p:spPr>
      </p:pic>
    </p:spTree>
    <p:extLst>
      <p:ext uri="{BB962C8B-B14F-4D97-AF65-F5344CB8AC3E}">
        <p14:creationId xmlns:p14="http://schemas.microsoft.com/office/powerpoint/2010/main" val="393900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3A1630-92ED-40E7-BA2A-8847F47A64A7}"/>
              </a:ext>
            </a:extLst>
          </p:cNvPr>
          <p:cNvPicPr>
            <a:picLocks noChangeAspect="1"/>
          </p:cNvPicPr>
          <p:nvPr/>
        </p:nvPicPr>
        <p:blipFill>
          <a:blip r:embed="rId3"/>
          <a:stretch>
            <a:fillRect/>
          </a:stretch>
        </p:blipFill>
        <p:spPr>
          <a:xfrm>
            <a:off x="165695" y="1335159"/>
            <a:ext cx="4378843" cy="2273852"/>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9A31E6E1-009A-4469-AF7A-59EFB6F245E4}"/>
              </a:ext>
            </a:extLst>
          </p:cNvPr>
          <p:cNvPicPr>
            <a:picLocks noChangeAspect="1"/>
          </p:cNvPicPr>
          <p:nvPr/>
        </p:nvPicPr>
        <p:blipFill>
          <a:blip r:embed="rId4"/>
          <a:stretch>
            <a:fillRect/>
          </a:stretch>
        </p:blipFill>
        <p:spPr>
          <a:xfrm>
            <a:off x="4651543" y="1335160"/>
            <a:ext cx="4320000" cy="2306165"/>
          </a:xfrm>
          <a:prstGeom prst="rect">
            <a:avLst/>
          </a:prstGeom>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2AEDE68-165B-4648-8A7D-5C4EB96F55BF}"/>
              </a:ext>
            </a:extLst>
          </p:cNvPr>
          <p:cNvPicPr>
            <a:picLocks noChangeAspect="1"/>
          </p:cNvPicPr>
          <p:nvPr/>
        </p:nvPicPr>
        <p:blipFill>
          <a:blip r:embed="rId5"/>
          <a:stretch>
            <a:fillRect/>
          </a:stretch>
        </p:blipFill>
        <p:spPr>
          <a:xfrm>
            <a:off x="1" y="5478301"/>
            <a:ext cx="3996000" cy="2273853"/>
          </a:xfrm>
          <a:prstGeom prst="rect">
            <a:avLst/>
          </a:prstGeom>
          <a:effectLst>
            <a:outerShdw blurRad="50800" dist="38100" dir="5400000" algn="t" rotWithShape="0">
              <a:prstClr val="black">
                <a:alpha val="40000"/>
              </a:prstClr>
            </a:outerShdw>
          </a:effectLst>
        </p:spPr>
      </p:pic>
      <p:pic>
        <p:nvPicPr>
          <p:cNvPr id="14" name="Picture 13">
            <a:extLst>
              <a:ext uri="{FF2B5EF4-FFF2-40B4-BE49-F238E27FC236}">
                <a16:creationId xmlns:a16="http://schemas.microsoft.com/office/drawing/2014/main" id="{A22BAA58-F7E6-47C0-A3C9-C88638BCA3CA}"/>
              </a:ext>
            </a:extLst>
          </p:cNvPr>
          <p:cNvPicPr>
            <a:picLocks noChangeAspect="1"/>
          </p:cNvPicPr>
          <p:nvPr/>
        </p:nvPicPr>
        <p:blipFill>
          <a:blip r:embed="rId6"/>
          <a:stretch>
            <a:fillRect/>
          </a:stretch>
        </p:blipFill>
        <p:spPr>
          <a:xfrm>
            <a:off x="5147999" y="5478300"/>
            <a:ext cx="3996000" cy="225108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0827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90D768-F564-4397-89E0-27955A9E2CBD}"/>
              </a:ext>
            </a:extLst>
          </p:cNvPr>
          <p:cNvPicPr>
            <a:picLocks noChangeAspect="1"/>
          </p:cNvPicPr>
          <p:nvPr/>
        </p:nvPicPr>
        <p:blipFill>
          <a:blip r:embed="rId3"/>
          <a:stretch>
            <a:fillRect/>
          </a:stretch>
        </p:blipFill>
        <p:spPr>
          <a:xfrm>
            <a:off x="388585" y="199279"/>
            <a:ext cx="4104000" cy="230850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B4C25CBD-A92F-471A-87E9-C2EC1ED71835}"/>
              </a:ext>
            </a:extLst>
          </p:cNvPr>
          <p:cNvPicPr>
            <a:picLocks noChangeAspect="1"/>
          </p:cNvPicPr>
          <p:nvPr/>
        </p:nvPicPr>
        <p:blipFill>
          <a:blip r:embed="rId4"/>
          <a:stretch>
            <a:fillRect/>
          </a:stretch>
        </p:blipFill>
        <p:spPr>
          <a:xfrm>
            <a:off x="4851422" y="199279"/>
            <a:ext cx="4104000" cy="231192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F1829010-50BF-4BE3-86DF-F1970E6F5C3D}"/>
              </a:ext>
            </a:extLst>
          </p:cNvPr>
          <p:cNvPicPr>
            <a:picLocks noChangeAspect="1"/>
          </p:cNvPicPr>
          <p:nvPr/>
        </p:nvPicPr>
        <p:blipFill>
          <a:blip r:embed="rId5"/>
          <a:stretch>
            <a:fillRect/>
          </a:stretch>
        </p:blipFill>
        <p:spPr>
          <a:xfrm>
            <a:off x="2574000" y="2683249"/>
            <a:ext cx="4104000" cy="231192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6923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4c46a4abc8af97318cd82f459a1af154fd6d65d"/>
</p:tagLst>
</file>

<file path=ppt/theme/theme1.xml><?xml version="1.0" encoding="utf-8"?>
<a:theme xmlns:a="http://schemas.openxmlformats.org/drawingml/2006/main" name="NCAB Template_20150320">
  <a:themeElements>
    <a:clrScheme name="NCAB">
      <a:dk1>
        <a:srgbClr val="000000"/>
      </a:dk1>
      <a:lt1>
        <a:srgbClr val="FFFFFF"/>
      </a:lt1>
      <a:dk2>
        <a:srgbClr val="33575F"/>
      </a:dk2>
      <a:lt2>
        <a:srgbClr val="D1D9DB"/>
      </a:lt2>
      <a:accent1>
        <a:srgbClr val="266D2B"/>
      </a:accent1>
      <a:accent2>
        <a:srgbClr val="5BAC26"/>
      </a:accent2>
      <a:accent3>
        <a:srgbClr val="88CB83"/>
      </a:accent3>
      <a:accent4>
        <a:srgbClr val="CBE9CA"/>
      </a:accent4>
      <a:accent5>
        <a:srgbClr val="EEF7ED"/>
      </a:accent5>
      <a:accent6>
        <a:srgbClr val="D53D20"/>
      </a:accent6>
      <a:hlink>
        <a:srgbClr val="595959"/>
      </a:hlink>
      <a:folHlink>
        <a:srgbClr val="D53D21"/>
      </a:folHlink>
    </a:clrScheme>
    <a:fontScheme name="NCAB">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47A29E6F-F69E-DC46-8597-0A4D06E285EC}" vid="{828AC52C-65BC-CC48-BA18-A0A4CF688539}"/>
    </a:ext>
  </a:extLst>
</a:theme>
</file>

<file path=ppt/theme/theme2.xml><?xml version="1.0" encoding="utf-8"?>
<a:theme xmlns:a="http://schemas.openxmlformats.org/drawingml/2006/main" name="1_NCAB Template_20150320">
  <a:themeElements>
    <a:clrScheme name="NCAB">
      <a:dk1>
        <a:srgbClr val="000000"/>
      </a:dk1>
      <a:lt1>
        <a:srgbClr val="FFFFFF"/>
      </a:lt1>
      <a:dk2>
        <a:srgbClr val="33575F"/>
      </a:dk2>
      <a:lt2>
        <a:srgbClr val="D1D9DB"/>
      </a:lt2>
      <a:accent1>
        <a:srgbClr val="266D2B"/>
      </a:accent1>
      <a:accent2>
        <a:srgbClr val="5BAC26"/>
      </a:accent2>
      <a:accent3>
        <a:srgbClr val="88CB83"/>
      </a:accent3>
      <a:accent4>
        <a:srgbClr val="CBE9CA"/>
      </a:accent4>
      <a:accent5>
        <a:srgbClr val="EEF7ED"/>
      </a:accent5>
      <a:accent6>
        <a:srgbClr val="D53D20"/>
      </a:accent6>
      <a:hlink>
        <a:srgbClr val="595959"/>
      </a:hlink>
      <a:folHlink>
        <a:srgbClr val="D53D21"/>
      </a:folHlink>
    </a:clrScheme>
    <a:fontScheme name="NCAB">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AB Template.potx" id="{1E6C7075-03A8-4C17-90FC-658F5D13D5F1}" vid="{8463F68C-ACE1-4EF2-9D12-7D2E52231E9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NCAB_corporate template_format16_9</Template>
  <TotalTime>1456</TotalTime>
  <Words>4770</Words>
  <Application>Microsoft Office PowerPoint</Application>
  <PresentationFormat>On-screen Show (16:9)</PresentationFormat>
  <Paragraphs>434</Paragraphs>
  <Slides>26</Slides>
  <Notes>9</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ＭＳ Ｐゴシック</vt:lpstr>
      <vt:lpstr>Arial</vt:lpstr>
      <vt:lpstr>Calibri</vt:lpstr>
      <vt:lpstr>Wingdings</vt:lpstr>
      <vt:lpstr>NCAB Template_20150320</vt:lpstr>
      <vt:lpstr>1_NCAB Template_20150320</vt:lpstr>
      <vt:lpstr>Focus on Performance Crawl – Walk – Run</vt:lpstr>
      <vt:lpstr>Guidelines</vt:lpstr>
      <vt:lpstr>Today’s agenda</vt:lpstr>
      <vt:lpstr>SALES BASICS: HEED THE NEED,  OPEN &amp; CLOSED QUESTIONS, ABC What did we  learn last time?</vt:lpstr>
      <vt:lpstr>PowerPoint Presentation</vt:lpstr>
      <vt:lpstr>Breakout room: Follow-up on SMART-goal </vt:lpstr>
      <vt:lpstr>PowerPoint Presentation</vt:lpstr>
      <vt:lpstr>PowerPoint Presentation</vt:lpstr>
      <vt:lpstr>PowerPoint Presentation</vt:lpstr>
      <vt:lpstr>PowerPoint Presentation</vt:lpstr>
      <vt:lpstr>Roleplay! Part 1</vt:lpstr>
      <vt:lpstr>Roleplay! Part 2</vt:lpstr>
      <vt:lpstr>What are the difference between features, advantages, and benefits?</vt:lpstr>
      <vt:lpstr>Breakout room: Turn NCAB features into customer benefits</vt:lpstr>
      <vt:lpstr>Turn these NCAB features into specific customer benefits. Be as specific as possible!  (15 min)</vt:lpstr>
      <vt:lpstr>PowerPoint Presentation</vt:lpstr>
      <vt:lpstr>Breakout room: Show our added value</vt:lpstr>
      <vt:lpstr>When a customer compares our quote/price with a competitor –  What can we ask, that highlights our added value (and how we reduce their total costs)? </vt:lpstr>
      <vt:lpstr>When a customer compares our quote/price with a competitor –  What can we ask, that highlights our added value (and how we reduce their total costs)? </vt:lpstr>
      <vt:lpstr>Breakout room: Respond to customer statement/question/objection </vt:lpstr>
      <vt:lpstr>Respond to the statements/questions with a specific customer USP/benefit + an open question! (20 min)</vt:lpstr>
      <vt:lpstr>PowerPoint Presentation</vt:lpstr>
      <vt:lpstr>PowerPoint Presentation</vt:lpstr>
      <vt:lpstr>My SMART-goal until next time – How will you practice IRL? Crawl – Walk – Run</vt:lpstr>
      <vt:lpstr>My SMART-goal until next time – How will you practice IRL? Crawl – Walk – Run</vt:lpstr>
      <vt:lpstr>Next clinic (Nov 24): Objection handling with Ryan Pellow, NCAB 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Key  Component™</dc:title>
  <dc:creator>Sanna Magnusson</dc:creator>
  <cp:lastModifiedBy>Frida Rudolfsson</cp:lastModifiedBy>
  <cp:revision>307</cp:revision>
  <cp:lastPrinted>2021-03-29T06:29:20Z</cp:lastPrinted>
  <dcterms:created xsi:type="dcterms:W3CDTF">2020-03-13T15:54:43Z</dcterms:created>
  <dcterms:modified xsi:type="dcterms:W3CDTF">2021-11-10T11:00:00Z</dcterms:modified>
</cp:coreProperties>
</file>