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801" r:id="rId2"/>
    <p:sldId id="810" r:id="rId3"/>
    <p:sldId id="825" r:id="rId4"/>
    <p:sldId id="819" r:id="rId5"/>
    <p:sldId id="816" r:id="rId6"/>
  </p:sldIdLst>
  <p:sldSz cx="9144000" cy="5143500" type="screen16x9"/>
  <p:notesSz cx="6797675" cy="9928225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da Rudolfsson" initials="FR" lastIdx="2" clrIdx="0">
    <p:extLst>
      <p:ext uri="{19B8F6BF-5375-455C-9EA6-DF929625EA0E}">
        <p15:presenceInfo xmlns:p15="http://schemas.microsoft.com/office/powerpoint/2012/main" userId="S-1-5-21-1045019719-1345213851-3407791855-4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5CF"/>
    <a:srgbClr val="D2E4CE"/>
    <a:srgbClr val="EAF3E8"/>
    <a:srgbClr val="EAF2E8"/>
    <a:srgbClr val="F7E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5714" autoAdjust="0"/>
  </p:normalViewPr>
  <p:slideViewPr>
    <p:cSldViewPr snapToGrid="0" showGuides="1">
      <p:cViewPr>
        <p:scale>
          <a:sx n="110" d="100"/>
          <a:sy n="110" d="100"/>
        </p:scale>
        <p:origin x="845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368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43" d="100"/>
          <a:sy n="143" d="100"/>
        </p:scale>
        <p:origin x="3072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0E71B65-4600-404D-A1DF-9266FE05EF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8885BE-52AB-8848-8673-F00A7FDE46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024E-2EE3-7F44-B53D-062305E70440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DEBEB9A-351A-0941-8241-3B7D0911C9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7A94AC-C1B8-3648-B6CD-C0558619AE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F8744-BF7C-064A-A19F-87D97837E1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38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24569-7686-4012-B726-534252C8B852}" type="datetimeFigureOut">
              <a:rPr lang="sv-SE" smtClean="0"/>
              <a:t>2021-10-22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BA60-79F1-45EA-BC54-50464D1624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81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9144000" cy="4382691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900" i="0" u="none" strike="noStrike" kern="0" cap="none" spc="7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34289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4351731"/>
            <a:ext cx="9151200" cy="79177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2295000"/>
            <a:ext cx="8244000" cy="1790700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77" y="4506869"/>
            <a:ext cx="1464016" cy="5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5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648000"/>
            <a:ext cx="8244000" cy="621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50000" y="270000"/>
            <a:ext cx="8244000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1" cap="all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05" y="1458003"/>
            <a:ext cx="8244001" cy="3037498"/>
          </a:xfrm>
        </p:spPr>
        <p:txBody>
          <a:bodyPr>
            <a:normAutofit/>
          </a:bodyPr>
          <a:lstStyle>
            <a:lvl1pPr marL="342892" indent="-342892">
              <a:buFontTx/>
              <a:buBlip>
                <a:blip r:embed="rId2"/>
              </a:buBlip>
              <a:defRPr sz="24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316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5" y="648000"/>
            <a:ext cx="8244001" cy="621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5" y="270000"/>
            <a:ext cx="8244001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0005" y="1458003"/>
            <a:ext cx="8244001" cy="30374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8" y="4768968"/>
            <a:ext cx="688975" cy="2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5EF546-8DA5-C248-9062-AA1DA8DC40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sv-SE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5" y="648000"/>
            <a:ext cx="8244001" cy="621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5" y="270000"/>
            <a:ext cx="8244001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0005" y="1458003"/>
            <a:ext cx="3918795" cy="303749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8" y="4768968"/>
            <a:ext cx="688975" cy="2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900" i="0" u="none" strike="noStrike" kern="0" cap="none" spc="75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34289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5" y="270000"/>
            <a:ext cx="8244001" cy="432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8" y="4768968"/>
            <a:ext cx="688975" cy="2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005" y="270000"/>
            <a:ext cx="8244001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1" cap="all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932" y="1464144"/>
            <a:ext cx="4032000" cy="30313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999" y="1464144"/>
            <a:ext cx="4032000" cy="30313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69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5" y="270000"/>
            <a:ext cx="8244001" cy="432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885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5" y="270000"/>
            <a:ext cx="8244001" cy="432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50005" y="1458003"/>
            <a:ext cx="8244001" cy="303749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/>
              <a:t>Klicka på ikonen för att lägga till ett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6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32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5" y="0"/>
            <a:ext cx="9143999" cy="51435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marL="0" marR="0" lvl="0" indent="0" algn="ctr" defTabSz="342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0" cap="none" spc="75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648000"/>
            <a:ext cx="8244000" cy="62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458000"/>
            <a:ext cx="8244000" cy="303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77888" marR="0" lvl="1" indent="-342892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lang="sv-SE" dirty="0"/>
              <a:t>Klicka här för att ändra format på bakgrundstexten</a:t>
            </a:r>
          </a:p>
          <a:p>
            <a:pPr lvl="2"/>
            <a:r>
              <a:rPr lang="sv-SE" dirty="0"/>
              <a:t>Nivå två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65069" y="4805737"/>
            <a:ext cx="4860000" cy="2353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64874" y="4805737"/>
            <a:ext cx="329126" cy="2353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8" y="4768968"/>
            <a:ext cx="688975" cy="2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1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9" r:id="rId5"/>
    <p:sldLayoutId id="2147483664" r:id="rId6"/>
    <p:sldLayoutId id="2147483666" r:id="rId7"/>
    <p:sldLayoutId id="2147483670" r:id="rId8"/>
    <p:sldLayoutId id="2147483667" r:id="rId9"/>
  </p:sldLayoutIdLst>
  <p:hf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685783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FontTx/>
        <a:buBlip>
          <a:blip r:embed="rId11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77888" marR="0" indent="-342892" algn="l" defTabSz="685783" rtl="0" eaLnBrk="1" fontAlgn="auto" latinLnBrk="0" hangingPunct="1">
        <a:lnSpc>
          <a:spcPct val="120000"/>
        </a:lnSpc>
        <a:spcBef>
          <a:spcPts val="0"/>
        </a:spcBef>
        <a:spcAft>
          <a:spcPts val="750"/>
        </a:spcAft>
        <a:buClrTx/>
        <a:buSzTx/>
        <a:buFontTx/>
        <a:buBlip>
          <a:blip r:embed="rId11"/>
        </a:buBlip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7162" indent="-257168" algn="l" defTabSz="685783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Tx/>
        <a:buBlip>
          <a:blip r:embed="rId11"/>
        </a:buBlip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62159" indent="-257168" algn="l" defTabSz="685783" rtl="0" eaLnBrk="1" latinLnBrk="0" hangingPunct="1">
        <a:lnSpc>
          <a:spcPct val="12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797155" indent="-257168" algn="l" defTabSz="685783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932152" indent="-257168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067148" indent="-257168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202145" indent="-257168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141" indent="-257168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151" userDrawn="1">
          <p15:clr>
            <a:srgbClr val="F26B43"/>
          </p15:clr>
        </p15:guide>
        <p15:guide id="4" orient="horz" pos="911" userDrawn="1">
          <p15:clr>
            <a:srgbClr val="F26B43"/>
          </p15:clr>
        </p15:guide>
        <p15:guide id="5" orient="horz" pos="2993" userDrawn="1">
          <p15:clr>
            <a:srgbClr val="F26B43"/>
          </p15:clr>
        </p15:guide>
        <p15:guide id="6" pos="274" userDrawn="1">
          <p15:clr>
            <a:srgbClr val="F26B43"/>
          </p15:clr>
        </p15:guide>
        <p15:guide id="7" pos="5479" userDrawn="1">
          <p15:clr>
            <a:srgbClr val="F26B43"/>
          </p15:clr>
        </p15:guide>
        <p15:guide id="8" orient="horz" pos="401" userDrawn="1">
          <p15:clr>
            <a:srgbClr val="F26B43"/>
          </p15:clr>
        </p15:guide>
        <p15:guide id="9" orient="horz" pos="803" userDrawn="1">
          <p15:clr>
            <a:srgbClr val="F26B43"/>
          </p15:clr>
        </p15:guide>
        <p15:guide id="10" pos="3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245E3131-EE51-D24B-9EE1-58C556121E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" name="Platshållare för bild 2">
            <a:extLst>
              <a:ext uri="{FF2B5EF4-FFF2-40B4-BE49-F238E27FC236}">
                <a16:creationId xmlns:a16="http://schemas.microsoft.com/office/drawing/2014/main" id="{FF2C87A3-5DCA-C14F-BE35-514C63AFDD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74"/>
          <a:stretch/>
        </p:blipFill>
        <p:spPr bwMode="auto">
          <a:xfrm>
            <a:off x="0" y="1"/>
            <a:ext cx="9141344" cy="438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DBABA37A-FCE0-6D49-A1A6-FAA00655F376}"/>
              </a:ext>
            </a:extLst>
          </p:cNvPr>
          <p:cNvSpPr/>
          <p:nvPr/>
        </p:nvSpPr>
        <p:spPr bwMode="auto">
          <a:xfrm>
            <a:off x="-2656" y="-4268"/>
            <a:ext cx="9143999" cy="4386961"/>
          </a:xfrm>
          <a:prstGeom prst="rect">
            <a:avLst/>
          </a:prstGeom>
          <a:solidFill>
            <a:schemeClr val="tx1">
              <a:alpha val="10000"/>
            </a:schemeClr>
          </a:solidFill>
          <a:ln w="25400">
            <a:noFill/>
          </a:ln>
          <a:effectLst>
            <a:outerShdw blurRad="40000" dist="23000" dir="5400000" rotWithShape="0">
              <a:srgbClr val="000000">
                <a:alpha val="51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 sz="9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EE6028B3-E512-F045-BE7E-C769D6426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37" y="1530817"/>
            <a:ext cx="5754734" cy="2042264"/>
          </a:xfrm>
          <a:effectLst>
            <a:glow rad="101600">
              <a:schemeClr val="bg1">
                <a:alpha val="75000"/>
              </a:schemeClr>
            </a:glow>
            <a:outerShdw blurRad="762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b="1" dirty="0" err="1"/>
              <a:t>Create</a:t>
            </a:r>
            <a:r>
              <a:rPr lang="sv-SE" b="1" dirty="0"/>
              <a:t> </a:t>
            </a:r>
            <a:r>
              <a:rPr lang="sv-SE" b="1" dirty="0" err="1"/>
              <a:t>your</a:t>
            </a:r>
            <a:r>
              <a:rPr lang="sv-SE" b="1" dirty="0"/>
              <a:t> ”Personal </a:t>
            </a:r>
            <a:r>
              <a:rPr lang="sv-SE" b="1" dirty="0" err="1"/>
              <a:t>Performance</a:t>
            </a:r>
            <a:r>
              <a:rPr lang="sv-SE" b="1" dirty="0"/>
              <a:t> </a:t>
            </a:r>
            <a:r>
              <a:rPr lang="sv-SE" b="1" dirty="0" err="1"/>
              <a:t>Path</a:t>
            </a:r>
            <a:r>
              <a:rPr lang="sv-SE" b="1" dirty="0"/>
              <a:t>” </a:t>
            </a:r>
            <a:br>
              <a:rPr lang="sv-SE" b="1" dirty="0"/>
            </a:br>
            <a:r>
              <a:rPr lang="sv-SE" sz="2700" dirty="0"/>
              <a:t>- </a:t>
            </a:r>
            <a:r>
              <a:rPr lang="sv-SE" sz="2700" dirty="0" err="1"/>
              <a:t>Find</a:t>
            </a:r>
            <a:r>
              <a:rPr lang="sv-SE" sz="2700" dirty="0"/>
              <a:t> </a:t>
            </a:r>
            <a:r>
              <a:rPr lang="sv-SE" sz="2700" dirty="0" err="1"/>
              <a:t>your</a:t>
            </a:r>
            <a:r>
              <a:rPr lang="sv-SE" sz="2700" dirty="0"/>
              <a:t> focus</a:t>
            </a:r>
            <a:endParaRPr lang="en-US" sz="4900" b="0" dirty="0"/>
          </a:p>
        </p:txBody>
      </p:sp>
      <p:pic>
        <p:nvPicPr>
          <p:cNvPr id="7" name="Bildobjekt 6" descr="ConsciousComponent_logo_white_vriden.png">
            <a:extLst>
              <a:ext uri="{FF2B5EF4-FFF2-40B4-BE49-F238E27FC236}">
                <a16:creationId xmlns:a16="http://schemas.microsoft.com/office/drawing/2014/main" id="{7B15A58F-C662-4746-A424-B2F844EB2E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4585">
            <a:off x="7180385" y="405989"/>
            <a:ext cx="1428470" cy="11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6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57DAB6-702C-3849-B82F-B0348D55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1600" dirty="0"/>
              <a:t>Let’s create your Personal Performance Path!</a:t>
            </a:r>
            <a:endParaRPr lang="sv-SE" sz="14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208EC1-944E-CF43-B368-DE4C612A0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5" y="1080000"/>
            <a:ext cx="8244001" cy="3536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0" dirty="0"/>
              <a:t>This document will support you in finding your learning focus right from the start of your learning journey. What is important for you to learn, and why? </a:t>
            </a:r>
          </a:p>
          <a:p>
            <a:pPr marL="0" indent="0">
              <a:buNone/>
            </a:pPr>
            <a:r>
              <a:rPr lang="en-US" sz="1400" dirty="0"/>
              <a:t>Instructions</a:t>
            </a:r>
            <a:r>
              <a:rPr lang="en-US" sz="1400" b="0" dirty="0"/>
              <a:t> </a:t>
            </a:r>
          </a:p>
          <a:p>
            <a:r>
              <a:rPr lang="en-US" sz="1400" b="0" dirty="0"/>
              <a:t>Read through the </a:t>
            </a:r>
            <a:r>
              <a:rPr lang="en-US" sz="1400" i="1" dirty="0"/>
              <a:t>Program Performance Path</a:t>
            </a:r>
            <a:r>
              <a:rPr lang="en-US" sz="1400" dirty="0"/>
              <a:t> </a:t>
            </a:r>
            <a:r>
              <a:rPr lang="en-US" sz="1400" b="0" dirty="0"/>
              <a:t>on page 3. It describes what you will learn in this program, how you can use it in your work, and the results which should follow.</a:t>
            </a:r>
          </a:p>
          <a:p>
            <a:r>
              <a:rPr lang="en-US" sz="1400" dirty="0"/>
              <a:t>Work through the questions</a:t>
            </a:r>
            <a:r>
              <a:rPr lang="en-US" sz="1400" b="0" dirty="0"/>
              <a:t> on page 4. Reflect, discuss, and then document your Personal Performance Path in the boxes. </a:t>
            </a:r>
            <a:r>
              <a:rPr lang="en-US" sz="1400" b="0" i="1" dirty="0"/>
              <a:t>Feel free to write in your preferred language. </a:t>
            </a:r>
          </a:p>
          <a:p>
            <a:r>
              <a:rPr lang="en-US" sz="1400" b="0" dirty="0"/>
              <a:t>Review this document </a:t>
            </a:r>
            <a:r>
              <a:rPr lang="en-US" sz="1400" dirty="0"/>
              <a:t>together with your manager</a:t>
            </a:r>
            <a:r>
              <a:rPr lang="en-US" sz="1400" b="0" dirty="0"/>
              <a:t>. Involving her/him will give you the support you need on your learning journey to create the best results. </a:t>
            </a:r>
          </a:p>
          <a:p>
            <a:r>
              <a:rPr lang="en-US" sz="1400" b="0" dirty="0"/>
              <a:t>You will review and adjust this document during the program, so don’t worry too much to get the "right answer" right now. </a:t>
            </a:r>
            <a:endParaRPr lang="sv-SE" sz="1400" b="0" dirty="0"/>
          </a:p>
        </p:txBody>
      </p:sp>
    </p:spTree>
    <p:extLst>
      <p:ext uri="{BB962C8B-B14F-4D97-AF65-F5344CB8AC3E}">
        <p14:creationId xmlns:p14="http://schemas.microsoft.com/office/powerpoint/2010/main" val="147793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138" y="1242645"/>
            <a:ext cx="2156400" cy="3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Understands the key elements and how to apply the Heed the Need-mindset throughout the sales process 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Understand how to build strong customer relationships 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Understands how different sales tools create professionalism and success, and how/when to use them (open questions, ABC, SPIN, ZOPA, BATNA, CHRIS, etc.)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Understand the importance of calling the customer 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Ability to understand &amp; argue for NCABs added values and USPs, and how NCAB differs from other suppliers 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Ability to calculate healthy profits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Ability to identify high opportunity customers and projects (Conscious Quoting) 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Ability to successfully follow up on high opportunity quotes, and agree on the next step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Understand how &amp; why to use our systems efficiently in the sales process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Get clarity in daily processes and decisions, and the opportunities that exist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Ability to use one’s Learning Mindset 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Understand the importance of and ability to give feedback to colleagues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9070" y="1242643"/>
            <a:ext cx="2156400" cy="3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Calls the customer throughout the sales process, using the sales tools to Heed the Need and helping the customer</a:t>
            </a:r>
          </a:p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Ensures long- and/or short term next steps in all customer contacts </a:t>
            </a:r>
          </a:p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Sets prices adapted to the customer, and calculates &amp; ensures healthy profits on all quotes </a:t>
            </a:r>
          </a:p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Validates all RFQs</a:t>
            </a:r>
          </a:p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Performs quote analysis before quoting, ensuring a clear added value (Conscious Quoting)</a:t>
            </a:r>
          </a:p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Sets &amp; follows an efficient quote follow-up routine, where high opportunity quotes are prioritized</a:t>
            </a:r>
          </a:p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Uses our systems to streamline processes and take strategic decisions</a:t>
            </a:r>
          </a:p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Actively negotiates with customer and factory </a:t>
            </a:r>
          </a:p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Leans in to the customer when complaints occur </a:t>
            </a:r>
          </a:p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Handles objections successfully and with confidence </a:t>
            </a:r>
          </a:p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Continuously feedbacks colleagues to support their growth, being a role model</a:t>
            </a:r>
          </a:p>
          <a:p>
            <a:pPr marL="22860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Grows in security, confidence and boldness in the role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99230" y="1242643"/>
            <a:ext cx="2156400" cy="3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Increased number of “Strong Relationships”-customers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Higher win-rate on high opportunity customers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Higher Gross Margin and profit 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Higher order line value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Higher Team Efficiency Index 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Increased Customer Satisfaction Index &amp; NPS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Increased number of part-numbers 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Less quotes to low-opportunity customers 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Less/stagnation of number of quotes</a:t>
            </a:r>
          </a:p>
          <a:p>
            <a:pPr marL="171450" lvl="1" indent="-171450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780" dirty="0">
                <a:solidFill>
                  <a:schemeClr val="tx1"/>
                </a:solidFill>
              </a:rPr>
              <a:t>Less complaints / quality issues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0406" y="1242643"/>
            <a:ext cx="2156400" cy="3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780" dirty="0">
                <a:solidFill>
                  <a:schemeClr val="tx1"/>
                </a:solidFill>
              </a:rPr>
              <a:t>Best Customer Service/Support in the industry</a:t>
            </a:r>
          </a:p>
          <a:p>
            <a:pPr marL="17145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780" dirty="0">
                <a:solidFill>
                  <a:schemeClr val="tx1"/>
                </a:solidFill>
              </a:rPr>
              <a:t>Top-engaged employees in our industry</a:t>
            </a:r>
          </a:p>
          <a:p>
            <a:pPr marL="17145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780" dirty="0">
                <a:solidFill>
                  <a:schemeClr val="tx1"/>
                </a:solidFill>
              </a:rPr>
              <a:t>Long-term growth</a:t>
            </a:r>
          </a:p>
          <a:p>
            <a:pPr marL="171450" lvl="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780" dirty="0">
                <a:solidFill>
                  <a:schemeClr val="tx1"/>
                </a:solidFill>
              </a:rPr>
              <a:t>High, stable quality performance</a:t>
            </a:r>
          </a:p>
          <a:p>
            <a:pPr marL="171450" lvl="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780" dirty="0">
                <a:solidFill>
                  <a:schemeClr val="tx1"/>
                </a:solidFill>
              </a:rPr>
              <a:t>High, stable delivery performance</a:t>
            </a:r>
          </a:p>
          <a:p>
            <a:pPr marL="171450" lvl="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780" dirty="0">
                <a:solidFill>
                  <a:schemeClr val="tx1"/>
                </a:solidFill>
              </a:rPr>
              <a:t>Higher order intake</a:t>
            </a:r>
          </a:p>
          <a:p>
            <a:pPr marL="171450" lvl="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780" dirty="0">
                <a:solidFill>
                  <a:schemeClr val="tx1"/>
                </a:solidFill>
              </a:rPr>
              <a:t>Higher revenue</a:t>
            </a:r>
          </a:p>
          <a:p>
            <a:pPr marL="171450" lvl="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780" dirty="0">
                <a:solidFill>
                  <a:schemeClr val="tx1"/>
                </a:solidFill>
              </a:rPr>
              <a:t>Increased global Customer Satisfaction Index and NPS</a:t>
            </a:r>
          </a:p>
          <a:p>
            <a:pPr marL="171450" lvl="0" indent="-17145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780" dirty="0">
                <a:solidFill>
                  <a:schemeClr val="tx1"/>
                </a:solidFill>
              </a:rPr>
              <a:t>High employee attraction rate among top talents in the industry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78DE8A-EBD9-48AF-AF86-79AC8892A0E9}"/>
              </a:ext>
            </a:extLst>
          </p:cNvPr>
          <p:cNvSpPr/>
          <p:nvPr/>
        </p:nvSpPr>
        <p:spPr>
          <a:xfrm>
            <a:off x="6847356" y="607371"/>
            <a:ext cx="2156400" cy="6352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000" b="1" dirty="0">
                <a:solidFill>
                  <a:srgbClr val="D53D20"/>
                </a:solidFill>
              </a:rPr>
              <a:t>BUSINESS RATIONALE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780" i="1" dirty="0">
                <a:solidFill>
                  <a:srgbClr val="000000"/>
                </a:solidFill>
              </a:rPr>
              <a:t>Why “Performance Outcomes” are important – the business/individual goals that “Performance Outcomes” contribute 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EF258-CCB9-4513-88EF-F402B45A448F}"/>
              </a:ext>
            </a:extLst>
          </p:cNvPr>
          <p:cNvSpPr/>
          <p:nvPr/>
        </p:nvSpPr>
        <p:spPr>
          <a:xfrm>
            <a:off x="4599751" y="607371"/>
            <a:ext cx="2156400" cy="6352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000" b="1" dirty="0">
                <a:solidFill>
                  <a:srgbClr val="D53D20"/>
                </a:solidFill>
              </a:rPr>
              <a:t>PERFORMANCE OUTCOMES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780" i="1" dirty="0">
                <a:solidFill>
                  <a:srgbClr val="000000"/>
                </a:solidFill>
              </a:rPr>
              <a:t>A result/achievement that an application of “Moments That Matters“ can give/create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E6641851-5DF7-48C6-B09C-00158ACF3997}"/>
              </a:ext>
            </a:extLst>
          </p:cNvPr>
          <p:cNvSpPr/>
          <p:nvPr/>
        </p:nvSpPr>
        <p:spPr>
          <a:xfrm rot="5400000">
            <a:off x="6488183" y="817785"/>
            <a:ext cx="508355" cy="210783"/>
          </a:xfrm>
          <a:prstGeom prst="triangle">
            <a:avLst>
              <a:gd name="adj" fmla="val 5115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300"/>
              </a:spcAft>
            </a:pPr>
            <a:endParaRPr lang="en-US" sz="7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BC011-5529-4B5E-820A-986664FCB85F}"/>
              </a:ext>
            </a:extLst>
          </p:cNvPr>
          <p:cNvSpPr/>
          <p:nvPr/>
        </p:nvSpPr>
        <p:spPr>
          <a:xfrm>
            <a:off x="2340906" y="607371"/>
            <a:ext cx="2156400" cy="6352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000" b="1" dirty="0">
                <a:solidFill>
                  <a:srgbClr val="D53D20"/>
                </a:solidFill>
              </a:rPr>
              <a:t>MOMENTS THAT MATTER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780" i="1" dirty="0">
                <a:solidFill>
                  <a:srgbClr val="000000"/>
                </a:solidFill>
              </a:rPr>
              <a:t>Scenarios where “Learning Outcomes” can be used to create a result (“Performance Outcomes”)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CEA0B7B-8780-4EAC-98A7-372D0B1E7E84}"/>
              </a:ext>
            </a:extLst>
          </p:cNvPr>
          <p:cNvSpPr/>
          <p:nvPr/>
        </p:nvSpPr>
        <p:spPr>
          <a:xfrm rot="5400000">
            <a:off x="4257446" y="817785"/>
            <a:ext cx="508355" cy="210783"/>
          </a:xfrm>
          <a:prstGeom prst="triangle">
            <a:avLst>
              <a:gd name="adj" fmla="val 5115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300"/>
              </a:spcAft>
            </a:pPr>
            <a:endParaRPr lang="en-US" sz="75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DFFD9-AFAD-42CC-8A5A-04357199068A}"/>
              </a:ext>
            </a:extLst>
          </p:cNvPr>
          <p:cNvSpPr/>
          <p:nvPr/>
        </p:nvSpPr>
        <p:spPr>
          <a:xfrm>
            <a:off x="95348" y="607371"/>
            <a:ext cx="2157951" cy="6352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000" b="1" dirty="0">
                <a:solidFill>
                  <a:schemeClr val="accent6"/>
                </a:solidFill>
              </a:rPr>
              <a:t>LEARNING OUTCOMES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780" i="1" dirty="0">
                <a:solidFill>
                  <a:schemeClr val="tx1"/>
                </a:solidFill>
              </a:rPr>
              <a:t>The knowledge/skills the program </a:t>
            </a:r>
            <a:br>
              <a:rPr lang="en-US" sz="780" i="1" dirty="0">
                <a:solidFill>
                  <a:schemeClr val="tx1"/>
                </a:solidFill>
              </a:rPr>
            </a:br>
            <a:r>
              <a:rPr lang="en-US" sz="780" i="1" dirty="0">
                <a:solidFill>
                  <a:schemeClr val="tx1"/>
                </a:solidFill>
              </a:rPr>
              <a:t>intends to create</a:t>
            </a:r>
          </a:p>
        </p:txBody>
      </p:sp>
      <p:sp>
        <p:nvSpPr>
          <p:cNvPr id="10" name="Isosceles Triangle 9"/>
          <p:cNvSpPr/>
          <p:nvPr/>
        </p:nvSpPr>
        <p:spPr>
          <a:xfrm rot="5400000">
            <a:off x="1985957" y="817785"/>
            <a:ext cx="508355" cy="210783"/>
          </a:xfrm>
          <a:prstGeom prst="triangle">
            <a:avLst>
              <a:gd name="adj" fmla="val 5115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300"/>
              </a:spcAft>
            </a:pPr>
            <a:endParaRPr lang="en-US" sz="750">
              <a:solidFill>
                <a:schemeClr val="tx1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5348" y="216343"/>
            <a:ext cx="8244000" cy="445729"/>
          </a:xfrm>
        </p:spPr>
        <p:txBody>
          <a:bodyPr>
            <a:normAutofit/>
          </a:bodyPr>
          <a:lstStyle/>
          <a:p>
            <a:r>
              <a:rPr lang="en-US" sz="1600" dirty="0"/>
              <a:t>Program Performance Path</a:t>
            </a:r>
          </a:p>
        </p:txBody>
      </p:sp>
    </p:spTree>
    <p:extLst>
      <p:ext uri="{BB962C8B-B14F-4D97-AF65-F5344CB8AC3E}">
        <p14:creationId xmlns:p14="http://schemas.microsoft.com/office/powerpoint/2010/main" val="28113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81099" y="681286"/>
            <a:ext cx="2052000" cy="864000"/>
          </a:xfrm>
          <a:custGeom>
            <a:avLst/>
            <a:gdLst>
              <a:gd name="connsiteX0" fmla="*/ 0 w 1856522"/>
              <a:gd name="connsiteY0" fmla="*/ 0 h 661809"/>
              <a:gd name="connsiteX1" fmla="*/ 1856522 w 1856522"/>
              <a:gd name="connsiteY1" fmla="*/ 0 h 661809"/>
              <a:gd name="connsiteX2" fmla="*/ 1856522 w 1856522"/>
              <a:gd name="connsiteY2" fmla="*/ 661809 h 661809"/>
              <a:gd name="connsiteX3" fmla="*/ 0 w 1856522"/>
              <a:gd name="connsiteY3" fmla="*/ 661809 h 661809"/>
              <a:gd name="connsiteX4" fmla="*/ 0 w 1856522"/>
              <a:gd name="connsiteY4" fmla="*/ 0 h 66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522" h="661809">
                <a:moveTo>
                  <a:pt x="0" y="0"/>
                </a:moveTo>
                <a:lnTo>
                  <a:pt x="1856522" y="0"/>
                </a:lnTo>
                <a:lnTo>
                  <a:pt x="1856522" y="661809"/>
                </a:lnTo>
                <a:lnTo>
                  <a:pt x="0" y="661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08" tIns="36576" rIns="64008" bIns="3657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>
                <a:solidFill>
                  <a:schemeClr val="bg1"/>
                </a:solidFill>
              </a:rPr>
              <a:t>YOUR PERFORMANCE OUTCOMES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70" dirty="0">
                <a:solidFill>
                  <a:schemeClr val="bg1"/>
                </a:solidFill>
              </a:rPr>
              <a:t>Why is this program important to YOU?</a:t>
            </a:r>
            <a:br>
              <a:rPr lang="en-US" sz="870" dirty="0">
                <a:solidFill>
                  <a:schemeClr val="bg1"/>
                </a:solidFill>
              </a:rPr>
            </a:br>
            <a:r>
              <a:rPr lang="en-US" sz="870" dirty="0">
                <a:solidFill>
                  <a:schemeClr val="bg1"/>
                </a:solidFill>
              </a:rPr>
              <a:t>What do you want to achieve by participating in this program? </a:t>
            </a:r>
            <a:endParaRPr lang="en-US" sz="870" kern="12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1099" y="1552290"/>
            <a:ext cx="2052000" cy="3579990"/>
          </a:xfrm>
          <a:custGeom>
            <a:avLst/>
            <a:gdLst>
              <a:gd name="connsiteX0" fmla="*/ 0 w 1856522"/>
              <a:gd name="connsiteY0" fmla="*/ 0 h 3215510"/>
              <a:gd name="connsiteX1" fmla="*/ 1856522 w 1856522"/>
              <a:gd name="connsiteY1" fmla="*/ 0 h 3215510"/>
              <a:gd name="connsiteX2" fmla="*/ 1856522 w 1856522"/>
              <a:gd name="connsiteY2" fmla="*/ 3215510 h 3215510"/>
              <a:gd name="connsiteX3" fmla="*/ 0 w 1856522"/>
              <a:gd name="connsiteY3" fmla="*/ 3215510 h 3215510"/>
              <a:gd name="connsiteX4" fmla="*/ 0 w 1856522"/>
              <a:gd name="connsiteY4" fmla="*/ 0 h 321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522" h="3215510">
                <a:moveTo>
                  <a:pt x="0" y="0"/>
                </a:moveTo>
                <a:lnTo>
                  <a:pt x="1856522" y="0"/>
                </a:lnTo>
                <a:lnTo>
                  <a:pt x="1856522" y="3215510"/>
                </a:lnTo>
                <a:lnTo>
                  <a:pt x="0" y="3215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700" i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2497535" y="681286"/>
            <a:ext cx="2052000" cy="864000"/>
          </a:xfrm>
          <a:custGeom>
            <a:avLst/>
            <a:gdLst>
              <a:gd name="connsiteX0" fmla="*/ 0 w 1856522"/>
              <a:gd name="connsiteY0" fmla="*/ 0 h 661809"/>
              <a:gd name="connsiteX1" fmla="*/ 1856522 w 1856522"/>
              <a:gd name="connsiteY1" fmla="*/ 0 h 661809"/>
              <a:gd name="connsiteX2" fmla="*/ 1856522 w 1856522"/>
              <a:gd name="connsiteY2" fmla="*/ 661809 h 661809"/>
              <a:gd name="connsiteX3" fmla="*/ 0 w 1856522"/>
              <a:gd name="connsiteY3" fmla="*/ 661809 h 661809"/>
              <a:gd name="connsiteX4" fmla="*/ 0 w 1856522"/>
              <a:gd name="connsiteY4" fmla="*/ 0 h 66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522" h="661809">
                <a:moveTo>
                  <a:pt x="0" y="0"/>
                </a:moveTo>
                <a:lnTo>
                  <a:pt x="1856522" y="0"/>
                </a:lnTo>
                <a:lnTo>
                  <a:pt x="1856522" y="661809"/>
                </a:lnTo>
                <a:lnTo>
                  <a:pt x="0" y="661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08" tIns="36576" rIns="64008" bIns="3657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>
                <a:solidFill>
                  <a:schemeClr val="bg1"/>
                </a:solidFill>
              </a:rPr>
              <a:t>CONNECT WITH THE </a:t>
            </a:r>
            <a:br>
              <a:rPr lang="en-US" sz="800" b="1" kern="1200" dirty="0">
                <a:solidFill>
                  <a:schemeClr val="bg1"/>
                </a:solidFill>
              </a:rPr>
            </a:br>
            <a:r>
              <a:rPr lang="en-US" sz="800" b="1" kern="1200" dirty="0">
                <a:solidFill>
                  <a:schemeClr val="bg1"/>
                </a:solidFill>
              </a:rPr>
              <a:t>BUSINESS GOALS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70" dirty="0">
                <a:solidFill>
                  <a:schemeClr val="bg1"/>
                </a:solidFill>
              </a:rPr>
              <a:t>How do your </a:t>
            </a:r>
            <a:r>
              <a:rPr lang="en-US" sz="870" b="1" dirty="0">
                <a:solidFill>
                  <a:schemeClr val="bg1"/>
                </a:solidFill>
              </a:rPr>
              <a:t>Performance Outcomes </a:t>
            </a:r>
            <a:r>
              <a:rPr lang="en-US" sz="870" dirty="0">
                <a:solidFill>
                  <a:schemeClr val="bg1"/>
                </a:solidFill>
              </a:rPr>
              <a:t>align with your business strategies, goals, or other priorities?</a:t>
            </a:r>
            <a:endParaRPr lang="en-US" sz="870" kern="1200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97535" y="1552290"/>
            <a:ext cx="2052000" cy="3579990"/>
          </a:xfrm>
          <a:custGeom>
            <a:avLst/>
            <a:gdLst>
              <a:gd name="connsiteX0" fmla="*/ 0 w 1856522"/>
              <a:gd name="connsiteY0" fmla="*/ 0 h 3215510"/>
              <a:gd name="connsiteX1" fmla="*/ 1856522 w 1856522"/>
              <a:gd name="connsiteY1" fmla="*/ 0 h 3215510"/>
              <a:gd name="connsiteX2" fmla="*/ 1856522 w 1856522"/>
              <a:gd name="connsiteY2" fmla="*/ 3215510 h 3215510"/>
              <a:gd name="connsiteX3" fmla="*/ 0 w 1856522"/>
              <a:gd name="connsiteY3" fmla="*/ 3215510 h 3215510"/>
              <a:gd name="connsiteX4" fmla="*/ 0 w 1856522"/>
              <a:gd name="connsiteY4" fmla="*/ 0 h 321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522" h="3215510">
                <a:moveTo>
                  <a:pt x="0" y="0"/>
                </a:moveTo>
                <a:lnTo>
                  <a:pt x="1856522" y="0"/>
                </a:lnTo>
                <a:lnTo>
                  <a:pt x="1856522" y="3215510"/>
                </a:lnTo>
                <a:lnTo>
                  <a:pt x="0" y="3215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700" i="1" dirty="0"/>
          </a:p>
        </p:txBody>
      </p:sp>
      <p:sp>
        <p:nvSpPr>
          <p:cNvPr id="12" name="Freeform 11"/>
          <p:cNvSpPr/>
          <p:nvPr/>
        </p:nvSpPr>
        <p:spPr>
          <a:xfrm>
            <a:off x="4613971" y="681286"/>
            <a:ext cx="2052000" cy="864000"/>
          </a:xfrm>
          <a:custGeom>
            <a:avLst/>
            <a:gdLst>
              <a:gd name="connsiteX0" fmla="*/ 0 w 1856522"/>
              <a:gd name="connsiteY0" fmla="*/ 0 h 661809"/>
              <a:gd name="connsiteX1" fmla="*/ 1856522 w 1856522"/>
              <a:gd name="connsiteY1" fmla="*/ 0 h 661809"/>
              <a:gd name="connsiteX2" fmla="*/ 1856522 w 1856522"/>
              <a:gd name="connsiteY2" fmla="*/ 661809 h 661809"/>
              <a:gd name="connsiteX3" fmla="*/ 0 w 1856522"/>
              <a:gd name="connsiteY3" fmla="*/ 661809 h 661809"/>
              <a:gd name="connsiteX4" fmla="*/ 0 w 1856522"/>
              <a:gd name="connsiteY4" fmla="*/ 0 h 66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522" h="661809">
                <a:moveTo>
                  <a:pt x="0" y="0"/>
                </a:moveTo>
                <a:lnTo>
                  <a:pt x="1856522" y="0"/>
                </a:lnTo>
                <a:lnTo>
                  <a:pt x="1856522" y="661809"/>
                </a:lnTo>
                <a:lnTo>
                  <a:pt x="0" y="661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08" tIns="36576" rIns="64008" bIns="3657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>
                <a:solidFill>
                  <a:schemeClr val="bg1"/>
                </a:solidFill>
              </a:rPr>
              <a:t>YOUR MOMENTS THAT MATTER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70" dirty="0">
                <a:solidFill>
                  <a:schemeClr val="bg1"/>
                </a:solidFill>
              </a:rPr>
              <a:t>In which parts/situations in your role will it be extra important that you can use what you learned during this training, in order to achieve your desired </a:t>
            </a:r>
            <a:r>
              <a:rPr lang="en-US" sz="870" b="1" dirty="0">
                <a:solidFill>
                  <a:schemeClr val="bg1"/>
                </a:solidFill>
              </a:rPr>
              <a:t>Performance Outcomes</a:t>
            </a:r>
            <a:r>
              <a:rPr lang="en-US" sz="870" dirty="0">
                <a:solidFill>
                  <a:schemeClr val="bg1"/>
                </a:solidFill>
              </a:rPr>
              <a:t>?</a:t>
            </a:r>
            <a:endParaRPr lang="en-US" sz="870" kern="1200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613971" y="1552290"/>
            <a:ext cx="2052000" cy="3579990"/>
          </a:xfrm>
          <a:custGeom>
            <a:avLst/>
            <a:gdLst>
              <a:gd name="connsiteX0" fmla="*/ 0 w 1856522"/>
              <a:gd name="connsiteY0" fmla="*/ 0 h 3215510"/>
              <a:gd name="connsiteX1" fmla="*/ 1856522 w 1856522"/>
              <a:gd name="connsiteY1" fmla="*/ 0 h 3215510"/>
              <a:gd name="connsiteX2" fmla="*/ 1856522 w 1856522"/>
              <a:gd name="connsiteY2" fmla="*/ 3215510 h 3215510"/>
              <a:gd name="connsiteX3" fmla="*/ 0 w 1856522"/>
              <a:gd name="connsiteY3" fmla="*/ 3215510 h 3215510"/>
              <a:gd name="connsiteX4" fmla="*/ 0 w 1856522"/>
              <a:gd name="connsiteY4" fmla="*/ 0 h 321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522" h="3215510">
                <a:moveTo>
                  <a:pt x="0" y="0"/>
                </a:moveTo>
                <a:lnTo>
                  <a:pt x="1856522" y="0"/>
                </a:lnTo>
                <a:lnTo>
                  <a:pt x="1856522" y="3215510"/>
                </a:lnTo>
                <a:lnTo>
                  <a:pt x="0" y="3215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700" i="1" dirty="0"/>
          </a:p>
        </p:txBody>
      </p:sp>
      <p:sp>
        <p:nvSpPr>
          <p:cNvPr id="14" name="Freeform 13"/>
          <p:cNvSpPr/>
          <p:nvPr/>
        </p:nvSpPr>
        <p:spPr>
          <a:xfrm>
            <a:off x="6730407" y="687593"/>
            <a:ext cx="2052000" cy="864000"/>
          </a:xfrm>
          <a:custGeom>
            <a:avLst/>
            <a:gdLst>
              <a:gd name="connsiteX0" fmla="*/ 0 w 1856522"/>
              <a:gd name="connsiteY0" fmla="*/ 0 h 661809"/>
              <a:gd name="connsiteX1" fmla="*/ 1856522 w 1856522"/>
              <a:gd name="connsiteY1" fmla="*/ 0 h 661809"/>
              <a:gd name="connsiteX2" fmla="*/ 1856522 w 1856522"/>
              <a:gd name="connsiteY2" fmla="*/ 661809 h 661809"/>
              <a:gd name="connsiteX3" fmla="*/ 0 w 1856522"/>
              <a:gd name="connsiteY3" fmla="*/ 661809 h 661809"/>
              <a:gd name="connsiteX4" fmla="*/ 0 w 1856522"/>
              <a:gd name="connsiteY4" fmla="*/ 0 h 66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522" h="661809">
                <a:moveTo>
                  <a:pt x="0" y="0"/>
                </a:moveTo>
                <a:lnTo>
                  <a:pt x="1856522" y="0"/>
                </a:lnTo>
                <a:lnTo>
                  <a:pt x="1856522" y="661809"/>
                </a:lnTo>
                <a:lnTo>
                  <a:pt x="0" y="661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08" tIns="36576" rIns="64008" bIns="3657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kern="1200" dirty="0">
                <a:solidFill>
                  <a:schemeClr val="bg1"/>
                </a:solidFill>
              </a:rPr>
              <a:t>YOUR LEARNING FOCUS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70" dirty="0">
                <a:solidFill>
                  <a:schemeClr val="bg1"/>
                </a:solidFill>
              </a:rPr>
              <a:t>Which of the </a:t>
            </a:r>
            <a:r>
              <a:rPr lang="en-US" sz="870" b="1" dirty="0">
                <a:solidFill>
                  <a:schemeClr val="bg1"/>
                </a:solidFill>
              </a:rPr>
              <a:t>Learning Outcomes </a:t>
            </a:r>
            <a:r>
              <a:rPr lang="en-US" sz="870" dirty="0">
                <a:solidFill>
                  <a:schemeClr val="bg1"/>
                </a:solidFill>
              </a:rPr>
              <a:t>in the </a:t>
            </a:r>
            <a:r>
              <a:rPr lang="en-US" sz="870" i="1" dirty="0">
                <a:solidFill>
                  <a:schemeClr val="bg1"/>
                </a:solidFill>
              </a:rPr>
              <a:t>Program Performance Path </a:t>
            </a:r>
            <a:r>
              <a:rPr lang="en-US" sz="870" dirty="0">
                <a:solidFill>
                  <a:schemeClr val="bg1"/>
                </a:solidFill>
              </a:rPr>
              <a:t>will be extra important for you, to help you with your </a:t>
            </a:r>
            <a:r>
              <a:rPr lang="en-US" sz="870" b="1" dirty="0">
                <a:solidFill>
                  <a:schemeClr val="bg1"/>
                </a:solidFill>
              </a:rPr>
              <a:t>Moments that Matter</a:t>
            </a:r>
            <a:r>
              <a:rPr lang="en-US" sz="870" dirty="0">
                <a:solidFill>
                  <a:schemeClr val="bg1"/>
                </a:solidFill>
              </a:rPr>
              <a:t>?</a:t>
            </a:r>
            <a:endParaRPr lang="en-US" sz="870" kern="1200" dirty="0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30407" y="1552290"/>
            <a:ext cx="2052000" cy="3579990"/>
          </a:xfrm>
          <a:custGeom>
            <a:avLst/>
            <a:gdLst>
              <a:gd name="connsiteX0" fmla="*/ 0 w 1856522"/>
              <a:gd name="connsiteY0" fmla="*/ 0 h 3215510"/>
              <a:gd name="connsiteX1" fmla="*/ 1856522 w 1856522"/>
              <a:gd name="connsiteY1" fmla="*/ 0 h 3215510"/>
              <a:gd name="connsiteX2" fmla="*/ 1856522 w 1856522"/>
              <a:gd name="connsiteY2" fmla="*/ 3215510 h 3215510"/>
              <a:gd name="connsiteX3" fmla="*/ 0 w 1856522"/>
              <a:gd name="connsiteY3" fmla="*/ 3215510 h 3215510"/>
              <a:gd name="connsiteX4" fmla="*/ 0 w 1856522"/>
              <a:gd name="connsiteY4" fmla="*/ 0 h 321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6522" h="3215510">
                <a:moveTo>
                  <a:pt x="0" y="0"/>
                </a:moveTo>
                <a:lnTo>
                  <a:pt x="1856522" y="0"/>
                </a:lnTo>
                <a:lnTo>
                  <a:pt x="1856522" y="3215510"/>
                </a:lnTo>
                <a:lnTo>
                  <a:pt x="0" y="3215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defTabSz="4445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700" i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99" y="264136"/>
            <a:ext cx="8244000" cy="355442"/>
          </a:xfrm>
        </p:spPr>
        <p:txBody>
          <a:bodyPr>
            <a:noAutofit/>
          </a:bodyPr>
          <a:lstStyle/>
          <a:p>
            <a:r>
              <a:rPr lang="en-US" sz="1600" dirty="0"/>
              <a:t>Personal Performance Path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494164"/>
            <a:ext cx="8244000" cy="621000"/>
          </a:xfrm>
        </p:spPr>
        <p:txBody>
          <a:bodyPr>
            <a:normAutofit/>
          </a:bodyPr>
          <a:lstStyle/>
          <a:p>
            <a:r>
              <a:rPr lang="en-US" sz="3200" dirty="0"/>
              <a:t>Well done!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005" y="2050473"/>
            <a:ext cx="8244001" cy="2445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Now you should have a clearer picture of what you need and want to do to apply the learnings of this program, to achieve your results. </a:t>
            </a:r>
          </a:p>
        </p:txBody>
      </p:sp>
    </p:spTree>
    <p:extLst>
      <p:ext uri="{BB962C8B-B14F-4D97-AF65-F5344CB8AC3E}">
        <p14:creationId xmlns:p14="http://schemas.microsoft.com/office/powerpoint/2010/main" val="364767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c46a4abc8af97318cd82f459a1af154fd6d65d"/>
</p:tagLst>
</file>

<file path=ppt/theme/theme1.xml><?xml version="1.0" encoding="utf-8"?>
<a:theme xmlns:a="http://schemas.openxmlformats.org/drawingml/2006/main" name="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47A29E6F-F69E-DC46-8597-0A4D06E285EC}" vid="{828AC52C-65BC-CC48-BA18-A0A4CF6885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NCAB_corporate template_format16_9</Template>
  <TotalTime>121</TotalTime>
  <Words>789</Words>
  <Application>Microsoft Office PowerPoint</Application>
  <PresentationFormat>On-screen Show (16:9)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Wingdings</vt:lpstr>
      <vt:lpstr>NCAB Template_20150320</vt:lpstr>
      <vt:lpstr>Create your ”Personal Performance Path”  - Find your focus</vt:lpstr>
      <vt:lpstr>Let’s create your Personal Performance Path!</vt:lpstr>
      <vt:lpstr>Program Performance Path</vt:lpstr>
      <vt:lpstr>Personal Performance Path</vt:lpstr>
      <vt:lpstr>Well done!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Key  Component™</dc:title>
  <dc:creator>Sanna Magnusson</dc:creator>
  <cp:lastModifiedBy>Frida Rudolfsson</cp:lastModifiedBy>
  <cp:revision>93</cp:revision>
  <cp:lastPrinted>2021-10-21T11:40:59Z</cp:lastPrinted>
  <dcterms:created xsi:type="dcterms:W3CDTF">2020-03-13T15:54:43Z</dcterms:created>
  <dcterms:modified xsi:type="dcterms:W3CDTF">2021-10-22T14:40:55Z</dcterms:modified>
</cp:coreProperties>
</file>