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Lst>
  <p:notesMasterIdLst>
    <p:notesMasterId r:id="rId43"/>
  </p:notesMasterIdLst>
  <p:handoutMasterIdLst>
    <p:handoutMasterId r:id="rId44"/>
  </p:handoutMasterIdLst>
  <p:sldIdLst>
    <p:sldId id="1005" r:id="rId4"/>
    <p:sldId id="825" r:id="rId5"/>
    <p:sldId id="1006" r:id="rId6"/>
    <p:sldId id="872" r:id="rId7"/>
    <p:sldId id="836" r:id="rId8"/>
    <p:sldId id="1002" r:id="rId9"/>
    <p:sldId id="1003" r:id="rId10"/>
    <p:sldId id="892" r:id="rId11"/>
    <p:sldId id="893" r:id="rId12"/>
    <p:sldId id="894" r:id="rId13"/>
    <p:sldId id="895" r:id="rId14"/>
    <p:sldId id="896" r:id="rId15"/>
    <p:sldId id="897" r:id="rId16"/>
    <p:sldId id="898" r:id="rId17"/>
    <p:sldId id="899" r:id="rId18"/>
    <p:sldId id="1007" r:id="rId19"/>
    <p:sldId id="1001" r:id="rId20"/>
    <p:sldId id="903" r:id="rId21"/>
    <p:sldId id="904" r:id="rId22"/>
    <p:sldId id="905" r:id="rId23"/>
    <p:sldId id="906" r:id="rId24"/>
    <p:sldId id="907" r:id="rId25"/>
    <p:sldId id="875" r:id="rId26"/>
    <p:sldId id="876" r:id="rId27"/>
    <p:sldId id="844" r:id="rId28"/>
    <p:sldId id="843" r:id="rId29"/>
    <p:sldId id="877" r:id="rId30"/>
    <p:sldId id="878" r:id="rId31"/>
    <p:sldId id="832" r:id="rId32"/>
    <p:sldId id="884" r:id="rId33"/>
    <p:sldId id="880" r:id="rId34"/>
    <p:sldId id="852" r:id="rId35"/>
    <p:sldId id="1008" r:id="rId36"/>
    <p:sldId id="886" r:id="rId37"/>
    <p:sldId id="889" r:id="rId38"/>
    <p:sldId id="910" r:id="rId39"/>
    <p:sldId id="864" r:id="rId40"/>
    <p:sldId id="1004" r:id="rId41"/>
    <p:sldId id="865" r:id="rId42"/>
  </p:sldIdLst>
  <p:sldSz cx="9144000" cy="5143500" type="screen16x9"/>
  <p:notesSz cx="6797675" cy="9928225"/>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5CF"/>
    <a:srgbClr val="D2E4CE"/>
    <a:srgbClr val="EAF3E8"/>
    <a:srgbClr val="EAF2E8"/>
    <a:srgbClr val="F7E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8" autoAdjust="0"/>
    <p:restoredTop sz="88953" autoAdjust="0"/>
  </p:normalViewPr>
  <p:slideViewPr>
    <p:cSldViewPr snapToGrid="0" showGuides="1">
      <p:cViewPr varScale="1">
        <p:scale>
          <a:sx n="114" d="100"/>
          <a:sy n="114" d="100"/>
        </p:scale>
        <p:origin x="907" y="91"/>
      </p:cViewPr>
      <p:guideLst>
        <p:guide orient="horz" pos="1620"/>
        <p:guide pos="2880"/>
      </p:guideLst>
    </p:cSldViewPr>
  </p:slideViewPr>
  <p:outlineViewPr>
    <p:cViewPr>
      <p:scale>
        <a:sx n="33" d="100"/>
        <a:sy n="33" d="100"/>
      </p:scale>
      <p:origin x="0" y="-6368"/>
    </p:cViewPr>
  </p:outlineViewPr>
  <p:notesTextViewPr>
    <p:cViewPr>
      <p:scale>
        <a:sx n="85" d="100"/>
        <a:sy n="85" d="100"/>
      </p:scale>
      <p:origin x="0" y="0"/>
    </p:cViewPr>
  </p:notesTextViewPr>
  <p:sorterViewPr>
    <p:cViewPr>
      <p:scale>
        <a:sx n="66" d="100"/>
        <a:sy n="66" d="100"/>
      </p:scale>
      <p:origin x="0" y="0"/>
    </p:cViewPr>
  </p:sorterViewPr>
  <p:notesViewPr>
    <p:cSldViewPr snapToGrid="0" showGuides="1">
      <p:cViewPr varScale="1">
        <p:scale>
          <a:sx n="143" d="100"/>
          <a:sy n="143" d="100"/>
        </p:scale>
        <p:origin x="3072" y="2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0E71B65-4600-404D-A1DF-9266FE05EF4E}"/>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D8885BE-52AB-8848-8673-F00A7FDE4694}"/>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018024E-2EE3-7F44-B53D-062305E70440}" type="datetimeFigureOut">
              <a:rPr lang="sv-SE" smtClean="0"/>
              <a:t>2021-10-27</a:t>
            </a:fld>
            <a:endParaRPr lang="sv-SE"/>
          </a:p>
        </p:txBody>
      </p:sp>
      <p:sp>
        <p:nvSpPr>
          <p:cNvPr id="4" name="Platshållare för sidfot 3">
            <a:extLst>
              <a:ext uri="{FF2B5EF4-FFF2-40B4-BE49-F238E27FC236}">
                <a16:creationId xmlns:a16="http://schemas.microsoft.com/office/drawing/2014/main" id="{1DEBEB9A-351A-0941-8241-3B7D0911C9D6}"/>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CE7A94AC-C1B8-3648-B6CD-C0558619AEDC}"/>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75F8744-BF7C-064A-A19F-87D97837E11F}" type="slidenum">
              <a:rPr lang="sv-SE" smtClean="0"/>
              <a:t>‹#›</a:t>
            </a:fld>
            <a:endParaRPr lang="sv-SE"/>
          </a:p>
        </p:txBody>
      </p:sp>
    </p:spTree>
    <p:extLst>
      <p:ext uri="{BB962C8B-B14F-4D97-AF65-F5344CB8AC3E}">
        <p14:creationId xmlns:p14="http://schemas.microsoft.com/office/powerpoint/2010/main" val="213838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0C24569-7686-4012-B726-534252C8B852}" type="datetimeFigureOut">
              <a:rPr lang="sv-SE" smtClean="0"/>
              <a:t>2021-10-27</a:t>
            </a:fld>
            <a:endParaRPr lang="sv-S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EDABA60-79F1-45EA-BC54-50464D162408}" type="slidenum">
              <a:rPr lang="sv-SE" smtClean="0"/>
              <a:t>‹#›</a:t>
            </a:fld>
            <a:endParaRPr lang="sv-SE"/>
          </a:p>
        </p:txBody>
      </p:sp>
    </p:spTree>
    <p:extLst>
      <p:ext uri="{BB962C8B-B14F-4D97-AF65-F5344CB8AC3E}">
        <p14:creationId xmlns:p14="http://schemas.microsoft.com/office/powerpoint/2010/main" val="326881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ABA60-79F1-45EA-BC54-50464D16240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18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tshållare för bildobjekt 1"/>
          <p:cNvSpPr>
            <a:spLocks noGrp="1" noRot="1" noChangeAspect="1"/>
          </p:cNvSpPr>
          <p:nvPr>
            <p:ph type="sldImg"/>
          </p:nvPr>
        </p:nvSpPr>
        <p:spPr bwMode="auto">
          <a:xfrm>
            <a:off x="90488" y="744538"/>
            <a:ext cx="6616700" cy="3722687"/>
          </a:xfrm>
          <a:noFill/>
          <a:ln>
            <a:solidFill>
              <a:srgbClr val="000000"/>
            </a:solidFill>
            <a:miter lim="800000"/>
            <a:headEnd/>
            <a:tailEnd/>
          </a:ln>
        </p:spPr>
      </p:sp>
      <p:sp>
        <p:nvSpPr>
          <p:cNvPr id="16386" name="Platshållare för anteckninga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eaLnBrk="1" hangingPunct="1">
              <a:spcBef>
                <a:spcPct val="0"/>
              </a:spcBef>
            </a:pPr>
            <a:r>
              <a:rPr lang="en-GB" sz="1050" b="1" dirty="0">
                <a:latin typeface="+mn-lt"/>
                <a:ea typeface="ＭＳ Ｐゴシック"/>
                <a:cs typeface="Arial" charset="0"/>
              </a:rPr>
              <a:t>Responsibility/Full responsibility for the entire delivery</a:t>
            </a:r>
          </a:p>
          <a:p>
            <a:pPr eaLnBrk="1" hangingPunct="1">
              <a:spcBef>
                <a:spcPct val="0"/>
              </a:spcBef>
            </a:pPr>
            <a:endParaRPr lang="en-GB" sz="1050" b="1" dirty="0">
              <a:latin typeface="+mn-lt"/>
              <a:ea typeface="ＭＳ Ｐゴシック"/>
              <a:cs typeface="Arial" charset="0"/>
            </a:endParaRPr>
          </a:p>
          <a:p>
            <a:pPr eaLnBrk="1" hangingPunct="1">
              <a:spcBef>
                <a:spcPct val="0"/>
              </a:spcBef>
            </a:pPr>
            <a:r>
              <a:rPr lang="en-GB" sz="1050" b="1" dirty="0">
                <a:latin typeface="+mn-lt"/>
                <a:ea typeface="ＭＳ Ｐゴシック"/>
                <a:cs typeface="Arial" charset="0"/>
              </a:rPr>
              <a:t>Integrated PCB Production</a:t>
            </a:r>
          </a:p>
          <a:p>
            <a:pPr eaLnBrk="1" hangingPunct="1">
              <a:spcBef>
                <a:spcPct val="0"/>
              </a:spcBef>
            </a:pPr>
            <a:endParaRPr lang="en-GB" sz="1050" dirty="0">
              <a:latin typeface="+mn-lt"/>
              <a:ea typeface="ＭＳ Ｐゴシック"/>
              <a:cs typeface="Arial" charset="0"/>
            </a:endParaRPr>
          </a:p>
          <a:p>
            <a:r>
              <a:rPr lang="en-US" sz="1050" b="1" kern="1200" dirty="0">
                <a:solidFill>
                  <a:schemeClr val="tx1"/>
                </a:solidFill>
                <a:effectLst/>
                <a:latin typeface="+mn-lt"/>
                <a:ea typeface="ＭＳ Ｐゴシック" pitchFamily="-108" charset="-128"/>
                <a:cs typeface="ＭＳ Ｐゴシック" pitchFamily="-108" charset="-128"/>
              </a:rPr>
              <a:t>Responsibility/Customer presence</a:t>
            </a:r>
            <a:endParaRPr lang="en-US" sz="1050" kern="1200" dirty="0">
              <a:solidFill>
                <a:schemeClr val="tx1"/>
              </a:solidFill>
              <a:effectLst/>
              <a:latin typeface="+mn-lt"/>
              <a:ea typeface="ＭＳ Ｐゴシック" pitchFamily="-108" charset="-128"/>
              <a:cs typeface="ＭＳ Ｐゴシック" pitchFamily="-108" charset="-128"/>
            </a:endParaRPr>
          </a:p>
          <a:p>
            <a:endParaRPr lang="en-US" sz="1050" kern="1200" dirty="0">
              <a:solidFill>
                <a:schemeClr val="tx1"/>
              </a:solidFill>
              <a:effectLst/>
              <a:latin typeface="+mn-lt"/>
              <a:ea typeface="ＭＳ Ｐゴシック" pitchFamily="-108" charset="-128"/>
              <a:cs typeface="ＭＳ Ｐゴシック" pitchFamily="-108" charset="-128"/>
            </a:endParaRPr>
          </a:p>
          <a:p>
            <a:r>
              <a:rPr lang="en-US" sz="1050" b="1" kern="1200" dirty="0">
                <a:solidFill>
                  <a:schemeClr val="tx1"/>
                </a:solidFill>
                <a:effectLst/>
                <a:latin typeface="+mn-lt"/>
                <a:ea typeface="ＭＳ Ｐゴシック" pitchFamily="-108" charset="-128"/>
                <a:cs typeface="ＭＳ Ｐゴシック" pitchFamily="-108" charset="-128"/>
              </a:rPr>
              <a:t>Fast and easy communication</a:t>
            </a:r>
          </a:p>
          <a:p>
            <a:r>
              <a:rPr lang="en-US" sz="1050" kern="1200" dirty="0">
                <a:solidFill>
                  <a:schemeClr val="tx1"/>
                </a:solidFill>
                <a:effectLst/>
                <a:latin typeface="+mn-lt"/>
                <a:ea typeface="ＭＳ Ｐゴシック" pitchFamily="-108" charset="-128"/>
                <a:cs typeface="ＭＳ Ｐゴシック" pitchFamily="-108" charset="-128"/>
              </a:rPr>
              <a:t>The local company is responsible for the entire deal with the customer. </a:t>
            </a:r>
          </a:p>
          <a:p>
            <a:r>
              <a:rPr lang="en-US" sz="1050" kern="1200" dirty="0">
                <a:solidFill>
                  <a:schemeClr val="tx1"/>
                </a:solidFill>
                <a:effectLst/>
                <a:latin typeface="+mn-lt"/>
                <a:ea typeface="ＭＳ Ｐゴシック" pitchFamily="-108" charset="-128"/>
                <a:cs typeface="ＭＳ Ｐゴシック" pitchFamily="-108" charset="-128"/>
              </a:rPr>
              <a:t>The company is responsible for sales, purchasing, logistics, CAM engineering, complaints management, technical issues. </a:t>
            </a:r>
          </a:p>
          <a:p>
            <a:r>
              <a:rPr lang="en-US" sz="1050" kern="1200" dirty="0">
                <a:solidFill>
                  <a:schemeClr val="tx1"/>
                </a:solidFill>
                <a:effectLst/>
                <a:latin typeface="+mn-lt"/>
                <a:ea typeface="ＭＳ Ｐゴシック" pitchFamily="-108" charset="-128"/>
                <a:cs typeface="ＭＳ Ｐゴシック" pitchFamily="-108" charset="-128"/>
              </a:rPr>
              <a:t>The companies all have CAM 350 and the group has two Genesis 2000 stations for checking </a:t>
            </a:r>
            <a:r>
              <a:rPr lang="en-US" sz="1050" kern="1200" dirty="0" err="1">
                <a:solidFill>
                  <a:schemeClr val="tx1"/>
                </a:solidFill>
                <a:effectLst/>
                <a:latin typeface="+mn-lt"/>
                <a:ea typeface="ＭＳ Ｐゴシック" pitchFamily="-108" charset="-128"/>
                <a:cs typeface="ＭＳ Ｐゴシック" pitchFamily="-108" charset="-128"/>
              </a:rPr>
              <a:t>Gerbers</a:t>
            </a:r>
            <a:r>
              <a:rPr lang="en-US" sz="1050" kern="1200" dirty="0">
                <a:solidFill>
                  <a:schemeClr val="tx1"/>
                </a:solidFill>
                <a:effectLst/>
                <a:latin typeface="+mn-lt"/>
                <a:ea typeface="ＭＳ Ｐゴシック" pitchFamily="-108" charset="-128"/>
                <a:cs typeface="ＭＳ Ｐゴシック" pitchFamily="-108" charset="-128"/>
              </a:rPr>
              <a:t>. </a:t>
            </a:r>
          </a:p>
          <a:p>
            <a:r>
              <a:rPr lang="en-US" sz="1050" kern="1200" dirty="0">
                <a:solidFill>
                  <a:schemeClr val="tx1"/>
                </a:solidFill>
                <a:effectLst/>
                <a:latin typeface="+mn-lt"/>
                <a:ea typeface="ＭＳ Ｐゴシック" pitchFamily="-108" charset="-128"/>
                <a:cs typeface="ＭＳ Ｐゴシック" pitchFamily="-108" charset="-128"/>
              </a:rPr>
              <a:t>The customer has a partner in the local language.</a:t>
            </a:r>
          </a:p>
          <a:p>
            <a:endParaRPr lang="en-US" sz="1050" kern="1200" dirty="0">
              <a:solidFill>
                <a:schemeClr val="tx1"/>
              </a:solidFill>
              <a:effectLst/>
              <a:latin typeface="+mn-lt"/>
              <a:ea typeface="ＭＳ Ｐゴシック" pitchFamily="-108" charset="-128"/>
              <a:cs typeface="ＭＳ Ｐゴシック" pitchFamily="-108" charset="-128"/>
            </a:endParaRPr>
          </a:p>
          <a:p>
            <a:r>
              <a:rPr lang="en-US" sz="1050" b="1" kern="1200" dirty="0">
                <a:solidFill>
                  <a:schemeClr val="tx1"/>
                </a:solidFill>
                <a:effectLst/>
                <a:latin typeface="+mn-lt"/>
                <a:ea typeface="ＭＳ Ｐゴシック" pitchFamily="-108" charset="-128"/>
                <a:cs typeface="ＭＳ Ｐゴシック" pitchFamily="-108" charset="-128"/>
              </a:rPr>
              <a:t>One contact person</a:t>
            </a:r>
          </a:p>
          <a:p>
            <a:r>
              <a:rPr lang="en-US" sz="1050" kern="1200" dirty="0">
                <a:solidFill>
                  <a:schemeClr val="tx1"/>
                </a:solidFill>
                <a:effectLst/>
                <a:latin typeface="+mn-lt"/>
                <a:ea typeface="ＭＳ Ｐゴシック" pitchFamily="-108" charset="-128"/>
                <a:cs typeface="ＭＳ Ｐゴシック" pitchFamily="-108" charset="-128"/>
              </a:rPr>
              <a:t>One contact person with complete responsibility, language, the same time zone, legislation, rapid response. </a:t>
            </a:r>
          </a:p>
          <a:p>
            <a:r>
              <a:rPr lang="en-US" sz="1050" kern="1200" dirty="0">
                <a:solidFill>
                  <a:schemeClr val="tx1"/>
                </a:solidFill>
                <a:effectLst/>
                <a:latin typeface="+mn-lt"/>
                <a:ea typeface="ＭＳ Ｐゴシック" pitchFamily="-108" charset="-128"/>
                <a:cs typeface="ＭＳ Ｐゴシック" pitchFamily="-108" charset="-128"/>
              </a:rPr>
              <a:t>KAM, Key Account Management – the customer has many areas of contact at NCAB; sales, technology, logistics, Managing Director etc. </a:t>
            </a:r>
            <a:br>
              <a:rPr lang="en-US" sz="1050" kern="1200" dirty="0">
                <a:solidFill>
                  <a:schemeClr val="tx1"/>
                </a:solidFill>
                <a:effectLst/>
                <a:latin typeface="+mn-lt"/>
                <a:ea typeface="ＭＳ Ｐゴシック" pitchFamily="-108" charset="-128"/>
                <a:cs typeface="ＭＳ Ｐゴシック" pitchFamily="-108" charset="-128"/>
              </a:rPr>
            </a:br>
            <a:r>
              <a:rPr lang="en-US" sz="1050" kern="1200" dirty="0">
                <a:solidFill>
                  <a:schemeClr val="tx1"/>
                </a:solidFill>
                <a:effectLst/>
                <a:latin typeface="+mn-lt"/>
                <a:ea typeface="ＭＳ Ｐゴシック" pitchFamily="-108" charset="-128"/>
                <a:cs typeface="ＭＳ Ｐゴシック" pitchFamily="-108" charset="-128"/>
              </a:rPr>
              <a:t>The local Managing Director is responsible for his/her own Profit and Loss.</a:t>
            </a:r>
          </a:p>
          <a:p>
            <a:endParaRPr lang="en-US" sz="1050" kern="1200" dirty="0">
              <a:solidFill>
                <a:schemeClr val="tx1"/>
              </a:solidFill>
              <a:effectLst/>
              <a:latin typeface="+mn-lt"/>
              <a:ea typeface="ＭＳ Ｐゴシック" pitchFamily="-108" charset="-128"/>
              <a:cs typeface="ＭＳ Ｐゴシック" pitchFamily="-108" charset="-128"/>
            </a:endParaRPr>
          </a:p>
          <a:p>
            <a:r>
              <a:rPr lang="en-US" sz="1050" b="1" kern="1200" dirty="0">
                <a:solidFill>
                  <a:schemeClr val="tx1"/>
                </a:solidFill>
                <a:effectLst/>
                <a:latin typeface="+mn-lt"/>
                <a:ea typeface="ＭＳ Ｐゴシック" pitchFamily="-108" charset="-128"/>
                <a:cs typeface="ＭＳ Ｐゴシック" pitchFamily="-108" charset="-128"/>
              </a:rPr>
              <a:t>In-depth knowledge of each customer’s needs </a:t>
            </a:r>
          </a:p>
          <a:p>
            <a:r>
              <a:rPr lang="en-US" sz="1050" kern="1200" dirty="0">
                <a:solidFill>
                  <a:schemeClr val="tx1"/>
                </a:solidFill>
                <a:effectLst/>
                <a:latin typeface="+mn-lt"/>
                <a:ea typeface="ＭＳ Ｐゴシック" pitchFamily="-108" charset="-128"/>
                <a:cs typeface="ＭＳ Ｐゴシック" pitchFamily="-108" charset="-128"/>
              </a:rPr>
              <a:t>High level of understanding for each customer, we get to know the customer well thanks to our </a:t>
            </a:r>
            <a:r>
              <a:rPr lang="en-US" sz="1050" kern="1200" dirty="0" err="1">
                <a:solidFill>
                  <a:schemeClr val="tx1"/>
                </a:solidFill>
                <a:effectLst/>
                <a:latin typeface="+mn-lt"/>
                <a:ea typeface="ＭＳ Ｐゴシック" pitchFamily="-108" charset="-128"/>
                <a:cs typeface="ＭＳ Ｐゴシック" pitchFamily="-108" charset="-128"/>
              </a:rPr>
              <a:t>organisation</a:t>
            </a:r>
            <a:r>
              <a:rPr lang="en-US" sz="1050" kern="1200" dirty="0">
                <a:solidFill>
                  <a:schemeClr val="tx1"/>
                </a:solidFill>
                <a:effectLst/>
                <a:latin typeface="+mn-lt"/>
                <a:ea typeface="ＭＳ Ｐゴシック" pitchFamily="-108" charset="-128"/>
                <a:cs typeface="ＭＳ Ｐゴシック" pitchFamily="-108" charset="-128"/>
              </a:rPr>
              <a:t>/language.</a:t>
            </a:r>
          </a:p>
          <a:p>
            <a:r>
              <a:rPr lang="en-US" sz="1050" kern="1200" dirty="0">
                <a:solidFill>
                  <a:schemeClr val="tx1"/>
                </a:solidFill>
                <a:effectLst/>
                <a:latin typeface="+mn-lt"/>
                <a:ea typeface="ＭＳ Ｐゴシック" pitchFamily="-108" charset="-128"/>
                <a:cs typeface="ＭＳ Ｐゴシック" pitchFamily="-108" charset="-128"/>
              </a:rPr>
              <a:t>The customer is always central, as the local company is backed up by central support units, such as the development of new systems, marketing, development/follow up for our factories, future PCB technologies/new standards, general quality issues/quality follow up at a central level etc.</a:t>
            </a:r>
          </a:p>
          <a:p>
            <a:pPr eaLnBrk="1" hangingPunct="1">
              <a:spcBef>
                <a:spcPct val="0"/>
              </a:spcBef>
            </a:pPr>
            <a:endParaRPr lang="en-GB" sz="1050" dirty="0">
              <a:latin typeface="+mn-lt"/>
              <a:ea typeface="ＭＳ Ｐゴシック"/>
              <a:cs typeface="Arial" charset="0"/>
            </a:endParaRPr>
          </a:p>
          <a:p>
            <a:pPr eaLnBrk="1" hangingPunct="1">
              <a:spcBef>
                <a:spcPct val="0"/>
              </a:spcBef>
            </a:pPr>
            <a:r>
              <a:rPr lang="en-GB" sz="1050" b="1" dirty="0">
                <a:latin typeface="+mn-lt"/>
                <a:ea typeface="ＭＳ Ｐゴシック"/>
                <a:cs typeface="Arial" charset="0"/>
              </a:rPr>
              <a:t>Factory presence</a:t>
            </a:r>
          </a:p>
          <a:p>
            <a:pPr eaLnBrk="1" hangingPunct="1">
              <a:spcBef>
                <a:spcPct val="0"/>
              </a:spcBef>
            </a:pPr>
            <a:r>
              <a:rPr lang="en-GB" sz="1050" b="1" dirty="0">
                <a:latin typeface="+mn-lt"/>
                <a:ea typeface="ＭＳ Ｐゴシック"/>
                <a:cs typeface="Arial" charset="0"/>
              </a:rPr>
              <a:t>Presence gives control</a:t>
            </a:r>
          </a:p>
          <a:p>
            <a:pPr eaLnBrk="1" hangingPunct="1">
              <a:spcBef>
                <a:spcPct val="0"/>
              </a:spcBef>
            </a:pPr>
            <a:r>
              <a:rPr lang="en-GB" sz="1050" dirty="0">
                <a:latin typeface="+mn-lt"/>
                <a:ea typeface="ＭＳ Ｐゴシック"/>
                <a:cs typeface="Arial" charset="0"/>
              </a:rPr>
              <a:t>An integrated producer “owns” the most important things; the relationship and the process with both customers and factory.  </a:t>
            </a:r>
          </a:p>
          <a:p>
            <a:pPr eaLnBrk="1" hangingPunct="1">
              <a:spcBef>
                <a:spcPct val="0"/>
              </a:spcBef>
            </a:pPr>
            <a:r>
              <a:rPr lang="en-GB" sz="1050" dirty="0">
                <a:latin typeface="+mn-lt"/>
                <a:ea typeface="ＭＳ Ｐゴシック"/>
                <a:cs typeface="Arial" charset="0"/>
              </a:rPr>
              <a:t>We have routines that are deeply embedded in our factories, as</a:t>
            </a:r>
            <a:r>
              <a:rPr lang="en-GB" sz="1050" baseline="0" dirty="0">
                <a:latin typeface="+mn-lt"/>
                <a:ea typeface="ＭＳ Ｐゴシック"/>
                <a:cs typeface="Arial" charset="0"/>
              </a:rPr>
              <a:t> well as</a:t>
            </a:r>
            <a:r>
              <a:rPr lang="en-GB" sz="1050" dirty="0">
                <a:latin typeface="+mn-lt"/>
                <a:ea typeface="ＭＳ Ｐゴシック"/>
                <a:cs typeface="Arial" charset="0"/>
              </a:rPr>
              <a:t> our own staff in the factories.</a:t>
            </a:r>
          </a:p>
          <a:p>
            <a:pPr eaLnBrk="1" hangingPunct="1">
              <a:spcBef>
                <a:spcPct val="0"/>
              </a:spcBef>
            </a:pPr>
            <a:r>
              <a:rPr lang="en-GB" sz="1050" dirty="0">
                <a:latin typeface="+mn-lt"/>
                <a:ea typeface="ＭＳ Ｐゴシック"/>
                <a:cs typeface="Arial" charset="0"/>
              </a:rPr>
              <a:t>63 people in China who work on developing the factories.</a:t>
            </a:r>
          </a:p>
          <a:p>
            <a:pPr eaLnBrk="1" hangingPunct="1">
              <a:spcBef>
                <a:spcPct val="0"/>
              </a:spcBef>
            </a:pPr>
            <a:r>
              <a:rPr lang="en-GB" sz="1050" dirty="0">
                <a:latin typeface="+mn-lt"/>
                <a:ea typeface="ＭＳ Ｐゴシック"/>
                <a:cs typeface="Arial" charset="0"/>
              </a:rPr>
              <a:t>30 technicians who work closely with our customers in order to optimise design and </a:t>
            </a:r>
            <a:r>
              <a:rPr lang="en-GB" sz="1050" dirty="0" err="1">
                <a:latin typeface="+mn-lt"/>
                <a:ea typeface="ＭＳ Ｐゴシック"/>
                <a:cs typeface="Arial" charset="0"/>
              </a:rPr>
              <a:t>Gerbers</a:t>
            </a:r>
            <a:r>
              <a:rPr lang="en-GB" sz="1050" dirty="0">
                <a:latin typeface="+mn-lt"/>
                <a:ea typeface="ＭＳ Ｐゴシック"/>
                <a:cs typeface="Arial" charset="0"/>
              </a:rPr>
              <a:t>. </a:t>
            </a:r>
          </a:p>
          <a:p>
            <a:pPr eaLnBrk="1" hangingPunct="1">
              <a:spcBef>
                <a:spcPct val="0"/>
              </a:spcBef>
            </a:pPr>
            <a:r>
              <a:rPr lang="en-GB" sz="1050" dirty="0">
                <a:latin typeface="+mn-lt"/>
                <a:ea typeface="ＭＳ Ｐゴシック"/>
                <a:cs typeface="Arial" charset="0"/>
              </a:rPr>
              <a:t>50 people in customer support, design support, sales, quality assurance, etc.</a:t>
            </a:r>
          </a:p>
          <a:p>
            <a:pPr eaLnBrk="1" hangingPunct="1">
              <a:spcBef>
                <a:spcPct val="0"/>
              </a:spcBef>
            </a:pPr>
            <a:r>
              <a:rPr lang="en-GB" sz="1050" dirty="0">
                <a:latin typeface="+mn-lt"/>
                <a:ea typeface="ＭＳ Ｐゴシック"/>
                <a:cs typeface="Arial" charset="0"/>
              </a:rPr>
              <a:t>We take responsibility for the entire PCB delivery. </a:t>
            </a:r>
          </a:p>
          <a:p>
            <a:pPr eaLnBrk="1" hangingPunct="1">
              <a:spcBef>
                <a:spcPct val="0"/>
              </a:spcBef>
            </a:pPr>
            <a:r>
              <a:rPr lang="en-GB" sz="1050" dirty="0">
                <a:latin typeface="+mn-lt"/>
                <a:ea typeface="ＭＳ Ｐゴシック"/>
                <a:cs typeface="Arial" charset="0"/>
              </a:rPr>
              <a:t>We take responsibility if something goes wrong.</a:t>
            </a:r>
          </a:p>
          <a:p>
            <a:pPr eaLnBrk="1" hangingPunct="1">
              <a:spcBef>
                <a:spcPct val="0"/>
              </a:spcBef>
            </a:pPr>
            <a:endParaRPr lang="en-GB" sz="1050" b="1" dirty="0">
              <a:latin typeface="+mn-lt"/>
              <a:ea typeface="ＭＳ Ｐゴシック"/>
              <a:cs typeface="Arial" charset="0"/>
            </a:endParaRPr>
          </a:p>
          <a:p>
            <a:pPr eaLnBrk="1" hangingPunct="1">
              <a:spcBef>
                <a:spcPct val="0"/>
              </a:spcBef>
            </a:pPr>
            <a:r>
              <a:rPr lang="en-GB" sz="1050" b="1" dirty="0">
                <a:latin typeface="+mn-lt"/>
                <a:ea typeface="ＭＳ Ｐゴシック"/>
                <a:cs typeface="Arial" charset="0"/>
              </a:rPr>
              <a:t>Our position gives you a competitive advantage</a:t>
            </a:r>
          </a:p>
          <a:p>
            <a:pPr eaLnBrk="1" hangingPunct="1">
              <a:spcBef>
                <a:spcPct val="0"/>
              </a:spcBef>
            </a:pPr>
            <a:r>
              <a:rPr lang="en-GB" sz="1050" dirty="0">
                <a:latin typeface="+mn-lt"/>
                <a:ea typeface="ＭＳ Ｐゴシック"/>
                <a:cs typeface="Arial" charset="0"/>
              </a:rPr>
              <a:t>Security through reduced risk </a:t>
            </a:r>
          </a:p>
          <a:p>
            <a:pPr eaLnBrk="1" hangingPunct="1">
              <a:spcBef>
                <a:spcPct val="0"/>
              </a:spcBef>
            </a:pPr>
            <a:r>
              <a:rPr lang="en-GB" sz="1050" dirty="0">
                <a:latin typeface="+mn-lt"/>
                <a:ea typeface="ＭＳ Ｐゴシック"/>
                <a:cs typeface="Arial" charset="0"/>
              </a:rPr>
              <a:t>Reduced TTM</a:t>
            </a:r>
          </a:p>
          <a:p>
            <a:pPr eaLnBrk="1" hangingPunct="1">
              <a:spcBef>
                <a:spcPct val="0"/>
              </a:spcBef>
            </a:pPr>
            <a:r>
              <a:rPr lang="en-GB" sz="1050" dirty="0">
                <a:latin typeface="+mn-lt"/>
                <a:ea typeface="ＭＳ Ｐゴシック"/>
                <a:cs typeface="Arial" charset="0"/>
              </a:rPr>
              <a:t>Faster deliveries</a:t>
            </a:r>
          </a:p>
          <a:p>
            <a:pPr eaLnBrk="1" hangingPunct="1">
              <a:spcBef>
                <a:spcPct val="0"/>
              </a:spcBef>
            </a:pPr>
            <a:r>
              <a:rPr lang="en-GB" sz="1050" dirty="0">
                <a:latin typeface="+mn-lt"/>
                <a:ea typeface="ＭＳ Ｐゴシック"/>
                <a:cs typeface="Arial" charset="0"/>
              </a:rPr>
              <a:t>Long term thinking </a:t>
            </a:r>
          </a:p>
          <a:p>
            <a:pPr eaLnBrk="1" hangingPunct="1">
              <a:spcBef>
                <a:spcPct val="0"/>
              </a:spcBef>
            </a:pPr>
            <a:r>
              <a:rPr lang="en-GB" sz="1050" dirty="0">
                <a:latin typeface="+mn-lt"/>
                <a:ea typeface="ＭＳ Ｐゴシック"/>
                <a:cs typeface="Arial" charset="0"/>
              </a:rPr>
              <a:t>The right</a:t>
            </a:r>
            <a:r>
              <a:rPr lang="en-GB" sz="1050" b="0" dirty="0">
                <a:latin typeface="+mn-lt"/>
                <a:ea typeface="ＭＳ Ｐゴシック"/>
                <a:cs typeface="Arial" charset="0"/>
              </a:rPr>
              <a:t> design</a:t>
            </a:r>
          </a:p>
          <a:p>
            <a:pPr eaLnBrk="1" hangingPunct="1">
              <a:spcBef>
                <a:spcPct val="0"/>
              </a:spcBef>
            </a:pPr>
            <a:endParaRPr lang="en-GB" sz="1050" b="0" dirty="0">
              <a:latin typeface="+mn-lt"/>
              <a:ea typeface="ＭＳ Ｐゴシック"/>
              <a:cs typeface="Arial" charset="0"/>
            </a:endParaRPr>
          </a:p>
          <a:p>
            <a:pPr eaLnBrk="1" hangingPunct="1">
              <a:spcBef>
                <a:spcPct val="0"/>
              </a:spcBef>
            </a:pPr>
            <a:r>
              <a:rPr lang="en-GB" sz="1050" b="0" dirty="0">
                <a:latin typeface="+mn-lt"/>
                <a:ea typeface="ＭＳ Ｐゴシック"/>
                <a:cs typeface="Arial" charset="0"/>
              </a:rPr>
              <a:t>---</a:t>
            </a:r>
          </a:p>
          <a:p>
            <a:pPr eaLnBrk="1" hangingPunct="1">
              <a:lnSpc>
                <a:spcPct val="90000"/>
              </a:lnSpc>
              <a:spcBef>
                <a:spcPct val="0"/>
              </a:spcBef>
            </a:pPr>
            <a:endParaRPr lang="en-GB" sz="1050" b="1" baseline="0" dirty="0">
              <a:latin typeface="+mn-lt"/>
              <a:ea typeface="ＭＳ Ｐゴシック"/>
              <a:cs typeface="ＭＳ Ｐゴシック"/>
            </a:endParaRPr>
          </a:p>
          <a:p>
            <a:pPr eaLnBrk="1" hangingPunct="1">
              <a:lnSpc>
                <a:spcPct val="90000"/>
              </a:lnSpc>
              <a:spcBef>
                <a:spcPct val="0"/>
              </a:spcBef>
            </a:pPr>
            <a:r>
              <a:rPr lang="en-GB" sz="1050" b="1" dirty="0">
                <a:latin typeface="+mn-lt"/>
                <a:ea typeface="ＭＳ Ｐゴシック"/>
                <a:cs typeface="ＭＳ Ｐゴシック"/>
              </a:rPr>
              <a:t>Global player/business risk</a:t>
            </a:r>
          </a:p>
          <a:p>
            <a:pPr eaLnBrk="1" hangingPunct="1">
              <a:lnSpc>
                <a:spcPct val="90000"/>
              </a:lnSpc>
              <a:spcBef>
                <a:spcPct val="0"/>
              </a:spcBef>
            </a:pPr>
            <a:endParaRPr lang="en-GB" sz="1050" b="1" dirty="0">
              <a:latin typeface="+mn-lt"/>
              <a:ea typeface="ＭＳ Ｐゴシック"/>
              <a:cs typeface="ＭＳ Ｐゴシック"/>
            </a:endParaRPr>
          </a:p>
          <a:p>
            <a:pPr eaLnBrk="1" hangingPunct="1">
              <a:lnSpc>
                <a:spcPct val="90000"/>
              </a:lnSpc>
              <a:spcBef>
                <a:spcPct val="0"/>
              </a:spcBef>
            </a:pPr>
            <a:r>
              <a:rPr lang="en-GB" sz="1050" b="1" dirty="0">
                <a:latin typeface="+mn-lt"/>
                <a:ea typeface="ＭＳ Ｐゴシック"/>
                <a:cs typeface="ＭＳ Ｐゴシック"/>
              </a:rPr>
              <a:t>We take responsibility and reduce your business risk </a:t>
            </a:r>
          </a:p>
          <a:p>
            <a:pPr eaLnBrk="1" hangingPunct="1">
              <a:lnSpc>
                <a:spcPct val="90000"/>
              </a:lnSpc>
              <a:spcBef>
                <a:spcPct val="0"/>
              </a:spcBef>
            </a:pPr>
            <a:endParaRPr lang="en-GB" sz="1050" b="1" dirty="0">
              <a:latin typeface="+mn-lt"/>
              <a:ea typeface="ＭＳ Ｐゴシック"/>
              <a:cs typeface="ＭＳ Ｐゴシック"/>
            </a:endParaRPr>
          </a:p>
          <a:p>
            <a:pPr eaLnBrk="1" hangingPunct="1">
              <a:lnSpc>
                <a:spcPct val="90000"/>
              </a:lnSpc>
              <a:spcBef>
                <a:spcPct val="0"/>
              </a:spcBef>
            </a:pPr>
            <a:r>
              <a:rPr lang="en-GB" sz="1050" b="1" dirty="0">
                <a:latin typeface="+mn-lt"/>
                <a:ea typeface="ＭＳ Ｐゴシック"/>
                <a:cs typeface="ＭＳ Ｐゴシック"/>
              </a:rPr>
              <a:t>You do business only</a:t>
            </a:r>
            <a:r>
              <a:rPr lang="en-GB" sz="1050" b="1" baseline="0" dirty="0">
                <a:latin typeface="+mn-lt"/>
                <a:ea typeface="ＭＳ Ｐゴシック"/>
                <a:cs typeface="ＭＳ Ｐゴシック"/>
              </a:rPr>
              <a:t> </a:t>
            </a:r>
            <a:r>
              <a:rPr lang="en-GB" sz="1050" b="1" dirty="0">
                <a:latin typeface="+mn-lt"/>
                <a:ea typeface="ＭＳ Ｐゴシック"/>
                <a:cs typeface="ＭＳ Ｐゴシック"/>
              </a:rPr>
              <a:t>with NCAB</a:t>
            </a:r>
          </a:p>
          <a:p>
            <a:pPr eaLnBrk="1" hangingPunct="1">
              <a:lnSpc>
                <a:spcPct val="90000"/>
              </a:lnSpc>
              <a:spcBef>
                <a:spcPct val="0"/>
              </a:spcBef>
            </a:pPr>
            <a:r>
              <a:rPr lang="en-GB" sz="1050" dirty="0">
                <a:latin typeface="+mn-lt"/>
                <a:ea typeface="ＭＳ Ｐゴシック"/>
                <a:cs typeface="ＭＳ Ｐゴシック"/>
              </a:rPr>
              <a:t>Security and reduced risk for you; complaints, cash-flow, payment terms – we take the financial risk. </a:t>
            </a:r>
            <a:br>
              <a:rPr lang="en-GB" sz="1050" dirty="0">
                <a:latin typeface="+mn-lt"/>
                <a:ea typeface="ＭＳ Ｐゴシック"/>
                <a:cs typeface="ＭＳ Ｐゴシック"/>
              </a:rPr>
            </a:br>
            <a:r>
              <a:rPr lang="en-GB" sz="1050" dirty="0">
                <a:latin typeface="+mn-lt"/>
                <a:ea typeface="ＭＳ Ｐゴシック"/>
                <a:cs typeface="ＭＳ Ｐゴシック"/>
              </a:rPr>
              <a:t>We never pass the blame, it is always the NCAB Group that you do business with, no one else.</a:t>
            </a:r>
          </a:p>
          <a:p>
            <a:pPr eaLnBrk="1" hangingPunct="1">
              <a:lnSpc>
                <a:spcPct val="90000"/>
              </a:lnSpc>
              <a:spcBef>
                <a:spcPct val="0"/>
              </a:spcBef>
            </a:pPr>
            <a:r>
              <a:rPr lang="en-GB" sz="1050" dirty="0">
                <a:latin typeface="+mn-lt"/>
                <a:ea typeface="ＭＳ Ｐゴシック"/>
                <a:cs typeface="ＭＳ Ｐゴシック"/>
              </a:rPr>
              <a:t>Always direct contact with the NCAB Group’s local companies. </a:t>
            </a:r>
            <a:br>
              <a:rPr lang="en-GB" sz="1050" dirty="0">
                <a:latin typeface="+mn-lt"/>
                <a:ea typeface="ＭＳ Ｐゴシック"/>
                <a:cs typeface="ＭＳ Ｐゴシック"/>
              </a:rPr>
            </a:br>
            <a:r>
              <a:rPr lang="en-GB" sz="1050" dirty="0">
                <a:latin typeface="+mn-lt"/>
                <a:ea typeface="ＭＳ Ｐゴシック"/>
                <a:cs typeface="ＭＳ Ｐゴシック"/>
              </a:rPr>
              <a:t>One negotiating partner; it is the NCAB Group that the customer does business with, not 10 different factories.</a:t>
            </a:r>
          </a:p>
          <a:p>
            <a:pPr eaLnBrk="1" hangingPunct="1">
              <a:lnSpc>
                <a:spcPct val="90000"/>
              </a:lnSpc>
              <a:spcBef>
                <a:spcPct val="0"/>
              </a:spcBef>
            </a:pPr>
            <a:endParaRPr lang="en-GB" sz="1050" b="1" dirty="0">
              <a:latin typeface="+mn-lt"/>
              <a:ea typeface="ＭＳ Ｐゴシック"/>
              <a:cs typeface="ＭＳ Ｐゴシック"/>
            </a:endParaRPr>
          </a:p>
          <a:p>
            <a:pPr eaLnBrk="1" hangingPunct="1">
              <a:lnSpc>
                <a:spcPct val="90000"/>
              </a:lnSpc>
              <a:spcBef>
                <a:spcPct val="0"/>
              </a:spcBef>
            </a:pPr>
            <a:r>
              <a:rPr lang="en-GB" sz="1050" b="1" dirty="0">
                <a:latin typeface="+mn-lt"/>
                <a:ea typeface="ＭＳ Ｐゴシック"/>
                <a:cs typeface="ＭＳ Ｐゴシック"/>
              </a:rPr>
              <a:t>We take full responsibility for the entire delivery </a:t>
            </a:r>
          </a:p>
          <a:p>
            <a:pPr eaLnBrk="1" hangingPunct="1">
              <a:lnSpc>
                <a:spcPct val="90000"/>
              </a:lnSpc>
              <a:spcBef>
                <a:spcPct val="0"/>
              </a:spcBef>
            </a:pPr>
            <a:r>
              <a:rPr lang="en-GB" sz="1050" dirty="0">
                <a:latin typeface="+mn-lt"/>
                <a:ea typeface="ＭＳ Ｐゴシック"/>
                <a:cs typeface="ＭＳ Ｐゴシック"/>
              </a:rPr>
              <a:t>We take full responsibility for the entire delivery (e g. that the Gerber</a:t>
            </a:r>
            <a:r>
              <a:rPr lang="en-GB" sz="1050" baseline="0" dirty="0">
                <a:latin typeface="+mn-lt"/>
                <a:ea typeface="ＭＳ Ｐゴシック"/>
                <a:cs typeface="ＭＳ Ｐゴシック"/>
              </a:rPr>
              <a:t> files</a:t>
            </a:r>
            <a:r>
              <a:rPr lang="en-GB" sz="1050" dirty="0">
                <a:latin typeface="+mn-lt"/>
                <a:ea typeface="ＭＳ Ｐゴシック"/>
                <a:cs typeface="ＭＳ Ｐゴシック"/>
              </a:rPr>
              <a:t> are complete before they are sent, we select and purchase from the right factory with financial stability etc.)</a:t>
            </a:r>
          </a:p>
          <a:p>
            <a:pPr eaLnBrk="1" hangingPunct="1">
              <a:lnSpc>
                <a:spcPct val="90000"/>
              </a:lnSpc>
              <a:spcBef>
                <a:spcPct val="0"/>
              </a:spcBef>
            </a:pPr>
            <a:r>
              <a:rPr lang="en-GB" sz="1050" dirty="0">
                <a:latin typeface="+mn-lt"/>
                <a:ea typeface="ＭＳ Ｐゴシック"/>
                <a:cs typeface="ＭＳ Ｐゴシック"/>
              </a:rPr>
              <a:t>NCAB has its own dedicated factories where we own large parts of the processes.</a:t>
            </a:r>
          </a:p>
          <a:p>
            <a:pPr eaLnBrk="1" hangingPunct="1">
              <a:lnSpc>
                <a:spcPct val="90000"/>
              </a:lnSpc>
              <a:spcBef>
                <a:spcPct val="0"/>
              </a:spcBef>
            </a:pPr>
            <a:r>
              <a:rPr lang="en-GB" sz="1050" dirty="0">
                <a:latin typeface="+mn-lt"/>
                <a:ea typeface="ＭＳ Ｐゴシック"/>
                <a:cs typeface="ＭＳ Ｐゴシック"/>
              </a:rPr>
              <a:t>We have our own staff who work in some of our factories, e g. working with quality, doing mini-audits etc.</a:t>
            </a:r>
          </a:p>
          <a:p>
            <a:pPr eaLnBrk="1" hangingPunct="1">
              <a:lnSpc>
                <a:spcPct val="90000"/>
              </a:lnSpc>
              <a:spcBef>
                <a:spcPct val="0"/>
              </a:spcBef>
            </a:pPr>
            <a:r>
              <a:rPr lang="en-GB" sz="1050" dirty="0">
                <a:latin typeface="+mn-lt"/>
                <a:ea typeface="ＭＳ Ｐゴシック"/>
                <a:cs typeface="ＭＳ Ｐゴシック"/>
              </a:rPr>
              <a:t>We take full responsibility for complaints, which are dealt with rapidly.</a:t>
            </a:r>
            <a:br>
              <a:rPr lang="en-GB" sz="1050" dirty="0">
                <a:latin typeface="+mn-lt"/>
                <a:ea typeface="ＭＳ Ｐゴシック"/>
                <a:cs typeface="ＭＳ Ｐゴシック"/>
              </a:rPr>
            </a:br>
            <a:r>
              <a:rPr lang="en-GB" sz="1050" dirty="0">
                <a:latin typeface="+mn-lt"/>
                <a:ea typeface="ＭＳ Ｐゴシック"/>
                <a:cs typeface="ＭＳ Ｐゴシック"/>
              </a:rPr>
              <a:t>If necessary, we supply new PCBs/rapid deliveries at no extra cost. </a:t>
            </a:r>
          </a:p>
          <a:p>
            <a:pPr eaLnBrk="1" hangingPunct="1">
              <a:lnSpc>
                <a:spcPct val="90000"/>
              </a:lnSpc>
              <a:spcBef>
                <a:spcPct val="0"/>
              </a:spcBef>
            </a:pPr>
            <a:r>
              <a:rPr lang="en-GB" sz="1050" dirty="0">
                <a:latin typeface="+mn-lt"/>
                <a:ea typeface="ＭＳ Ｐゴシック"/>
                <a:cs typeface="ＭＳ Ｐゴシック"/>
              </a:rPr>
              <a:t>We replace components if the PCB is mounted, NCAB is responsible for solving the problem financially and compensates a maximum of 2 x PCB price (see general conditions). </a:t>
            </a:r>
          </a:p>
          <a:p>
            <a:pPr eaLnBrk="1" hangingPunct="1">
              <a:lnSpc>
                <a:spcPct val="90000"/>
              </a:lnSpc>
              <a:spcBef>
                <a:spcPct val="0"/>
              </a:spcBef>
            </a:pPr>
            <a:r>
              <a:rPr lang="en-GB" sz="1050" dirty="0">
                <a:latin typeface="+mn-lt"/>
                <a:ea typeface="ＭＳ Ｐゴシック"/>
                <a:cs typeface="ＭＳ Ｐゴシック"/>
              </a:rPr>
              <a:t>For contract customers, the agreed levels apply.</a:t>
            </a:r>
          </a:p>
          <a:p>
            <a:pPr eaLnBrk="1" hangingPunct="1">
              <a:lnSpc>
                <a:spcPct val="90000"/>
              </a:lnSpc>
              <a:spcBef>
                <a:spcPct val="0"/>
              </a:spcBef>
            </a:pPr>
            <a:r>
              <a:rPr lang="en-GB" sz="1050" dirty="0">
                <a:latin typeface="+mn-lt"/>
                <a:ea typeface="ＭＳ Ｐゴシック"/>
                <a:cs typeface="ＭＳ Ｐゴシック"/>
              </a:rPr>
              <a:t>The parent company acts as a financial</a:t>
            </a:r>
            <a:r>
              <a:rPr lang="en-GB" sz="1050" baseline="0" dirty="0">
                <a:latin typeface="+mn-lt"/>
                <a:ea typeface="ＭＳ Ｐゴシック"/>
                <a:cs typeface="ＭＳ Ｐゴシック"/>
              </a:rPr>
              <a:t> </a:t>
            </a:r>
            <a:r>
              <a:rPr lang="en-GB" sz="1050" dirty="0">
                <a:latin typeface="+mn-lt"/>
                <a:ea typeface="ＭＳ Ｐゴシック"/>
                <a:cs typeface="ＭＳ Ｐゴシック"/>
              </a:rPr>
              <a:t>guarantor to all the companies, so that even the smaller ones can take on a major level of responsibility. </a:t>
            </a:r>
          </a:p>
          <a:p>
            <a:pPr eaLnBrk="1" hangingPunct="1">
              <a:lnSpc>
                <a:spcPct val="90000"/>
              </a:lnSpc>
              <a:spcBef>
                <a:spcPct val="0"/>
              </a:spcBef>
            </a:pPr>
            <a:r>
              <a:rPr lang="en-GB" sz="1050" dirty="0">
                <a:latin typeface="+mn-lt"/>
                <a:ea typeface="ＭＳ Ｐゴシック"/>
                <a:cs typeface="ＭＳ Ｐゴシック"/>
              </a:rPr>
              <a:t>We have exclusive agreements with our main factories.</a:t>
            </a:r>
          </a:p>
          <a:p>
            <a:pPr eaLnBrk="1" hangingPunct="1">
              <a:spcBef>
                <a:spcPct val="0"/>
              </a:spcBef>
            </a:pPr>
            <a:endParaRPr lang="en-GB" sz="1050" b="0" dirty="0">
              <a:latin typeface="+mn-lt"/>
              <a:ea typeface="ＭＳ Ｐゴシック"/>
              <a:cs typeface="ＭＳ Ｐゴシック"/>
            </a:endParaRPr>
          </a:p>
        </p:txBody>
      </p:sp>
      <p:sp>
        <p:nvSpPr>
          <p:cNvPr id="16387"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0C33006-28CA-4431-96C7-2629B9C1A971}" type="slidenum">
              <a:rPr kumimoji="0" lang="sv-SE" sz="1200" b="0" i="0" u="none" strike="noStrike" kern="1200" cap="none" spc="0" normalizeH="0" baseline="0" noProof="0" smtClean="0">
                <a:ln>
                  <a:noFill/>
                </a:ln>
                <a:solidFill>
                  <a:prstClr val="black"/>
                </a:solidFill>
                <a:effectLst/>
                <a:uLnTx/>
                <a:uFillTx/>
                <a:latin typeface="Arial" pitchFamily="-123" charset="0"/>
                <a:ea typeface="ＭＳ Ｐゴシック" pitchFamily="-123" charset="-128"/>
                <a:cs typeface="ＭＳ Ｐゴシック" pitchFamily="-123" charset="-128"/>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rial" pitchFamily="-123" charset="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75371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we also pick our customers carefully.    *fit our business</a:t>
            </a:r>
          </a:p>
          <a:p>
            <a:r>
              <a:rPr lang="en-GB" sz="1200" kern="1200" dirty="0">
                <a:solidFill>
                  <a:schemeClr val="tx1"/>
                </a:solidFill>
                <a:effectLst/>
                <a:latin typeface="+mn-lt"/>
                <a:ea typeface="+mn-ea"/>
                <a:cs typeface="+mn-cs"/>
              </a:rPr>
              <a:t>When we find our kind of customer, we can put a lot of effort into *serving them, and believe that the potential business will be worth it. </a:t>
            </a:r>
            <a:endParaRPr lang="en-US" dirty="0"/>
          </a:p>
          <a:p>
            <a:endParaRPr lang="en-US" dirty="0"/>
          </a:p>
        </p:txBody>
      </p:sp>
      <p:sp>
        <p:nvSpPr>
          <p:cNvPr id="4" name="Platshållare för bildnummer 3"/>
          <p:cNvSpPr>
            <a:spLocks noGrp="1"/>
          </p:cNvSpPr>
          <p:nvPr>
            <p:ph type="sldNum" sz="quarter" idx="5"/>
          </p:nvPr>
        </p:nvSpPr>
        <p:spPr/>
        <p:txBody>
          <a:bodyPr/>
          <a:lstStyle/>
          <a:p>
            <a:pPr>
              <a:defRPr/>
            </a:pPr>
            <a:fld id="{96EE57AD-8966-4D9E-A773-15E2BFEE0BC0}" type="slidenum">
              <a:rPr lang="sv-SE" smtClean="0">
                <a:solidFill>
                  <a:prstClr val="black"/>
                </a:solidFill>
                <a:latin typeface="Arial" pitchFamily="-123" charset="0"/>
                <a:ea typeface="ＭＳ Ｐゴシック" pitchFamily="-123" charset="-128"/>
              </a:rPr>
              <a:pPr>
                <a:defRPr/>
              </a:pPr>
              <a:t>16</a:t>
            </a:fld>
            <a:endParaRPr lang="sv-SE">
              <a:solidFill>
                <a:prstClr val="black"/>
              </a:solidFill>
              <a:latin typeface="Arial" pitchFamily="-123" charset="0"/>
              <a:ea typeface="ＭＳ Ｐゴシック" pitchFamily="-123" charset="-128"/>
            </a:endParaRPr>
          </a:p>
        </p:txBody>
      </p:sp>
    </p:spTree>
    <p:extLst>
      <p:ext uri="{BB962C8B-B14F-4D97-AF65-F5344CB8AC3E}">
        <p14:creationId xmlns:p14="http://schemas.microsoft.com/office/powerpoint/2010/main" val="82456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So, our way is  </a:t>
            </a:r>
            <a:r>
              <a:rPr lang="en-GB" sz="1200" b="1" kern="1200" dirty="0">
                <a:solidFill>
                  <a:schemeClr val="tx1"/>
                </a:solidFill>
                <a:effectLst/>
                <a:latin typeface="+mn-lt"/>
                <a:ea typeface="+mn-ea"/>
                <a:cs typeface="+mn-cs"/>
              </a:rPr>
              <a:t>heed-the-need</a:t>
            </a:r>
            <a:r>
              <a:rPr lang="en-US" sz="1200" kern="1200" dirty="0">
                <a:solidFill>
                  <a:schemeClr val="tx1"/>
                </a:solidFill>
                <a:effectLst/>
                <a:latin typeface="+mn-lt"/>
                <a:ea typeface="+mn-ea"/>
                <a:cs typeface="+mn-cs"/>
              </a:rPr>
              <a:t>. Find *the right customers and *learn everything about their needs. </a:t>
            </a:r>
            <a:endParaRPr lang="en-US" dirty="0"/>
          </a:p>
        </p:txBody>
      </p:sp>
      <p:sp>
        <p:nvSpPr>
          <p:cNvPr id="4" name="Platshållare för bildnummer 3"/>
          <p:cNvSpPr>
            <a:spLocks noGrp="1"/>
          </p:cNvSpPr>
          <p:nvPr>
            <p:ph type="sldNum" sz="quarter" idx="5"/>
          </p:nvPr>
        </p:nvSpPr>
        <p:spPr/>
        <p:txBody>
          <a:bodyPr/>
          <a:lstStyle/>
          <a:p>
            <a:fld id="{9EDABA60-79F1-45EA-BC54-50464D162408}" type="slidenum">
              <a:rPr lang="sv-SE" smtClean="0">
                <a:solidFill>
                  <a:prstClr val="black"/>
                </a:solidFill>
              </a:rPr>
              <a:pPr/>
              <a:t>17</a:t>
            </a:fld>
            <a:endParaRPr lang="sv-SE">
              <a:solidFill>
                <a:prstClr val="black"/>
              </a:solidFill>
            </a:endParaRPr>
          </a:p>
        </p:txBody>
      </p:sp>
    </p:spTree>
    <p:extLst>
      <p:ext uri="{BB962C8B-B14F-4D97-AF65-F5344CB8AC3E}">
        <p14:creationId xmlns:p14="http://schemas.microsoft.com/office/powerpoint/2010/main" val="297722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If the customer says “I will call you when I know more”, that’s not ABC. The ABC should always be in </a:t>
            </a:r>
            <a:r>
              <a:rPr lang="en-US" sz="1200" b="0" i="1" kern="1200" dirty="0">
                <a:solidFill>
                  <a:schemeClr val="tx1"/>
                </a:solidFill>
                <a:effectLst/>
                <a:latin typeface="+mn-lt"/>
                <a:ea typeface="+mn-ea"/>
                <a:cs typeface="+mn-cs"/>
              </a:rPr>
              <a:t>our</a:t>
            </a:r>
            <a:r>
              <a:rPr lang="en-US" sz="1200" b="0" i="0" kern="1200" dirty="0">
                <a:solidFill>
                  <a:schemeClr val="tx1"/>
                </a:solidFill>
                <a:effectLst/>
                <a:latin typeface="+mn-lt"/>
                <a:ea typeface="+mn-ea"/>
                <a:cs typeface="+mn-cs"/>
              </a:rPr>
              <a:t> hands, meaning that we are doing the next activity. Closing means that we should have the customer’s agreement to call back, and having that agreement makes it so much easier to start the next conversation.</a:t>
            </a:r>
          </a:p>
          <a:p>
            <a:pPr fontAlgn="base"/>
            <a:br>
              <a:rPr lang="en-US" dirty="0"/>
            </a:br>
            <a:r>
              <a:rPr lang="en-US" sz="1200" b="0" i="0" kern="1200" dirty="0">
                <a:solidFill>
                  <a:schemeClr val="tx1"/>
                </a:solidFill>
                <a:effectLst/>
                <a:latin typeface="+mn-lt"/>
                <a:ea typeface="+mn-ea"/>
                <a:cs typeface="+mn-cs"/>
              </a:rPr>
              <a:t>Asking for agreement shows the customer that we take Full Responsibility, and that we want to build Strong Relationships. We live our values.</a:t>
            </a:r>
          </a:p>
          <a:p>
            <a:br>
              <a:rPr lang="en-US" dirty="0"/>
            </a:br>
            <a:endParaRPr lang="sv-SE" dirty="0"/>
          </a:p>
        </p:txBody>
      </p:sp>
      <p:sp>
        <p:nvSpPr>
          <p:cNvPr id="4" name="Platshållare för bildnummer 3"/>
          <p:cNvSpPr>
            <a:spLocks noGrp="1"/>
          </p:cNvSpPr>
          <p:nvPr>
            <p:ph type="sldNum" sz="quarter" idx="10"/>
          </p:nvPr>
        </p:nvSpPr>
        <p:spPr/>
        <p:txBody>
          <a:bodyPr/>
          <a:lstStyle/>
          <a:p>
            <a:fld id="{9EDABA60-79F1-45EA-BC54-50464D162408}" type="slidenum">
              <a:rPr lang="sv-SE" smtClean="0"/>
              <a:t>34</a:t>
            </a:fld>
            <a:endParaRPr lang="sv-SE"/>
          </a:p>
        </p:txBody>
      </p:sp>
    </p:spTree>
    <p:extLst>
      <p:ext uri="{BB962C8B-B14F-4D97-AF65-F5344CB8AC3E}">
        <p14:creationId xmlns:p14="http://schemas.microsoft.com/office/powerpoint/2010/main" val="2542042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2"/>
            <a:ext cx="9144000" cy="4382691"/>
          </a:xfrm>
          <a:gradFill rotWithShape="1">
            <a:gsLst>
              <a:gs pos="0">
                <a:srgbClr val="D1D9DB">
                  <a:lumMod val="90000"/>
                </a:srgbClr>
              </a:gs>
              <a:gs pos="100000">
                <a:srgbClr val="FFFFFF"/>
              </a:gs>
            </a:gsLst>
            <a:lin ang="16200000" scaled="0"/>
          </a:gradFill>
          <a:ln w="25400">
            <a:noFill/>
          </a:ln>
          <a:effectLst/>
          <a:scene3d>
            <a:camera prst="orthographicFront">
              <a:rot lat="0" lon="0" rev="0"/>
            </a:camera>
            <a:lightRig rig="threePt" dir="t">
              <a:rot lat="0" lon="0" rev="1200000"/>
            </a:lightRig>
          </a:scene3d>
          <a:sp3d/>
        </p:spPr>
        <p:txBody>
          <a:bodyPr rtlCol="0" anchor="ctr" anchorCtr="0"/>
          <a:lstStyle>
            <a:lvl1pPr>
              <a:defRPr kumimoji="0" lang="en-US" sz="900" i="0" u="none" strike="noStrike" kern="0" cap="none" spc="75" normalizeH="0" baseline="0" dirty="0">
                <a:ln>
                  <a:noFill/>
                </a:ln>
                <a:solidFill>
                  <a:srgbClr val="FFFFFF"/>
                </a:solidFill>
                <a:effectLst/>
                <a:uLnTx/>
                <a:uFillTx/>
                <a:latin typeface="Arial"/>
                <a:cs typeface="Arial"/>
              </a:defRPr>
            </a:lvl1pPr>
          </a:lstStyle>
          <a:p>
            <a:pPr marL="0" marR="0" lvl="0" indent="0" algn="ctr" defTabSz="342892" fontAlgn="base">
              <a:lnSpc>
                <a:spcPct val="100000"/>
              </a:lnSpc>
              <a:spcBef>
                <a:spcPct val="0"/>
              </a:spcBef>
              <a:spcAft>
                <a:spcPct val="0"/>
              </a:spcAft>
              <a:buClrTx/>
              <a:buSzTx/>
              <a:buFontTx/>
              <a:buNone/>
              <a:tabLst/>
            </a:pPr>
            <a:r>
              <a:rPr lang="sv-SE"/>
              <a:t>Klicka på ikonen för att lägga till en bild</a:t>
            </a:r>
            <a:endParaRPr lang="en-US" dirty="0"/>
          </a:p>
        </p:txBody>
      </p:sp>
      <p:sp>
        <p:nvSpPr>
          <p:cNvPr id="6" name="Rektangel 3"/>
          <p:cNvSpPr/>
          <p:nvPr userDrawn="1"/>
        </p:nvSpPr>
        <p:spPr>
          <a:xfrm>
            <a:off x="0" y="4351731"/>
            <a:ext cx="9151200" cy="791770"/>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350"/>
          </a:p>
        </p:txBody>
      </p:sp>
      <p:sp>
        <p:nvSpPr>
          <p:cNvPr id="2" name="Title 1"/>
          <p:cNvSpPr>
            <a:spLocks noGrp="1"/>
          </p:cNvSpPr>
          <p:nvPr>
            <p:ph type="ctrTitle"/>
          </p:nvPr>
        </p:nvSpPr>
        <p:spPr>
          <a:xfrm>
            <a:off x="450000" y="2295000"/>
            <a:ext cx="8244000" cy="1790700"/>
          </a:xfrm>
        </p:spPr>
        <p:txBody>
          <a:bodyPr anchor="t"/>
          <a:lstStyle>
            <a:lvl1pPr algn="l">
              <a:defRPr sz="4500">
                <a:solidFill>
                  <a:schemeClr val="bg1"/>
                </a:solidFill>
              </a:defRPr>
            </a:lvl1pPr>
          </a:lstStyle>
          <a:p>
            <a:r>
              <a:rPr lang="sv-SE"/>
              <a:t>Klicka här för att ändra format</a:t>
            </a:r>
            <a:endParaRPr lang="en-US" dirty="0"/>
          </a:p>
        </p:txBody>
      </p:sp>
      <p:sp>
        <p:nvSpPr>
          <p:cNvPr id="3" name="Footer Placeholder 2"/>
          <p:cNvSpPr>
            <a:spLocks noGrp="1"/>
          </p:cNvSpPr>
          <p:nvPr>
            <p:ph type="ftr" sz="quarter" idx="12"/>
          </p:nvPr>
        </p:nvSpPr>
        <p:spPr/>
        <p:txBody>
          <a:bodyPr/>
          <a:lstStyle/>
          <a:p>
            <a:r>
              <a:rPr lang="en-US" dirty="0"/>
              <a:t>NCAB GROUP © </a:t>
            </a:r>
            <a:r>
              <a:rPr lang="en-US" b="0" dirty="0"/>
              <a:t>| Corporate Presentation</a:t>
            </a:r>
            <a:endParaRPr lang="sv-SE" b="0" dirty="0"/>
          </a:p>
        </p:txBody>
      </p:sp>
      <p:sp>
        <p:nvSpPr>
          <p:cNvPr id="4" name="Slide Number Placeholder 3"/>
          <p:cNvSpPr>
            <a:spLocks noGrp="1"/>
          </p:cNvSpPr>
          <p:nvPr>
            <p:ph type="sldNum" sz="quarter" idx="13"/>
          </p:nvPr>
        </p:nvSpPr>
        <p:spPr/>
        <p:txBody>
          <a:bodyPr/>
          <a:lstStyle/>
          <a:p>
            <a:fld id="{11A8F976-6DE0-4424-8FFB-77A2DCA3C683}" type="slidenum">
              <a:rPr lang="sv-SE" smtClean="0"/>
              <a:t>‹#›</a:t>
            </a:fld>
            <a:endParaRPr lang="sv-SE"/>
          </a:p>
        </p:txBody>
      </p:sp>
      <p:pic>
        <p:nvPicPr>
          <p:cNvPr id="8" name="Picture 8">
            <a:extLst>
              <a:ext uri="{FF2B5EF4-FFF2-40B4-BE49-F238E27FC236}">
                <a16:creationId xmlns:a16="http://schemas.microsoft.com/office/drawing/2014/main" id="{1D60369F-44D3-EA47-86B7-3693F4F9FF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2277" y="4506869"/>
            <a:ext cx="1464016" cy="510110"/>
          </a:xfrm>
          <a:prstGeom prst="rect">
            <a:avLst/>
          </a:prstGeom>
        </p:spPr>
      </p:pic>
    </p:spTree>
    <p:extLst>
      <p:ext uri="{BB962C8B-B14F-4D97-AF65-F5344CB8AC3E}">
        <p14:creationId xmlns:p14="http://schemas.microsoft.com/office/powerpoint/2010/main" val="164775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Endast rubrik">
    <p:bg>
      <p:bgPr>
        <a:gradFill>
          <a:gsLst>
            <a:gs pos="0">
              <a:schemeClr val="accent3">
                <a:lumMod val="20000"/>
                <a:lumOff val="80000"/>
              </a:schemeClr>
            </a:gs>
            <a:gs pos="13000">
              <a:schemeClr val="accent2"/>
            </a:gs>
            <a:gs pos="48000">
              <a:schemeClr val="accent4"/>
            </a:gs>
            <a:gs pos="100000">
              <a:schemeClr val="accent4">
                <a:lumMod val="5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71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NCAB 6.1 Title and contents">
    <p:bg>
      <p:bgPr>
        <a:gradFill>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97738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pic>
        <p:nvPicPr>
          <p:cNvPr id="2" name="Bildobjekt 1" descr="En bild som visar krets&#10;&#10;Automatiskt genererad beskrivning">
            <a:extLst>
              <a:ext uri="{FF2B5EF4-FFF2-40B4-BE49-F238E27FC236}">
                <a16:creationId xmlns:a16="http://schemas.microsoft.com/office/drawing/2014/main" id="{57C2552E-3ECF-4370-8562-8EAE1F50B5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445" t="369" r="7366" b="369"/>
          <a:stretch/>
        </p:blipFill>
        <p:spPr>
          <a:xfrm>
            <a:off x="0" y="0"/>
            <a:ext cx="9144000" cy="5143500"/>
          </a:xfrm>
          <a:prstGeom prst="rect">
            <a:avLst/>
          </a:prstGeom>
        </p:spPr>
      </p:pic>
    </p:spTree>
    <p:extLst>
      <p:ext uri="{BB962C8B-B14F-4D97-AF65-F5344CB8AC3E}">
        <p14:creationId xmlns:p14="http://schemas.microsoft.com/office/powerpoint/2010/main" val="105826522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Rubrik och innehåll">
    <p:spTree>
      <p:nvGrpSpPr>
        <p:cNvPr id="1" name=""/>
        <p:cNvGrpSpPr/>
        <p:nvPr/>
      </p:nvGrpSpPr>
      <p:grpSpPr>
        <a:xfrm>
          <a:off x="0" y="0"/>
          <a:ext cx="0" cy="0"/>
          <a:chOff x="0" y="0"/>
          <a:chExt cx="0" cy="0"/>
        </a:xfrm>
      </p:grpSpPr>
      <p:pic>
        <p:nvPicPr>
          <p:cNvPr id="2" name="Bildobjekt 1" descr="En bild som visar krets&#10;&#10;Automatiskt genererad beskrivning">
            <a:extLst>
              <a:ext uri="{FF2B5EF4-FFF2-40B4-BE49-F238E27FC236}">
                <a16:creationId xmlns:a16="http://schemas.microsoft.com/office/drawing/2014/main" id="{57C2552E-3ECF-4370-8562-8EAE1F50B5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445" t="369" r="7366" b="369"/>
          <a:stretch/>
        </p:blipFill>
        <p:spPr>
          <a:xfrm>
            <a:off x="0" y="0"/>
            <a:ext cx="9144000" cy="5143500"/>
          </a:xfrm>
          <a:prstGeom prst="rect">
            <a:avLst/>
          </a:prstGeom>
        </p:spPr>
      </p:pic>
      <p:sp>
        <p:nvSpPr>
          <p:cNvPr id="3" name="Rektangel 2">
            <a:extLst>
              <a:ext uri="{FF2B5EF4-FFF2-40B4-BE49-F238E27FC236}">
                <a16:creationId xmlns:a16="http://schemas.microsoft.com/office/drawing/2014/main" id="{9DCF7B1E-2C45-4075-B4B0-62F8EA842992}"/>
              </a:ext>
            </a:extLst>
          </p:cNvPr>
          <p:cNvSpPr/>
          <p:nvPr userDrawn="1"/>
        </p:nvSpPr>
        <p:spPr bwMode="auto">
          <a:xfrm>
            <a:off x="0" y="0"/>
            <a:ext cx="9144000" cy="5143500"/>
          </a:xfrm>
          <a:prstGeom prst="rect">
            <a:avLst/>
          </a:prstGeom>
          <a:solidFill>
            <a:schemeClr val="bg2">
              <a:alpha val="54000"/>
            </a:schemeClr>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75"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39432638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Rubrik och innehåll">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65908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NCAB 6.1 Title and contents">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A33A202-F0E8-496F-8B3D-9B5F0AD452FB}"/>
              </a:ext>
            </a:extLst>
          </p:cNvPr>
          <p:cNvSpPr/>
          <p:nvPr userDrawn="1"/>
        </p:nvSpPr>
        <p:spPr bwMode="auto">
          <a:xfrm>
            <a:off x="2" y="0"/>
            <a:ext cx="9143999" cy="5143500"/>
          </a:xfrm>
          <a:prstGeom prst="rect">
            <a:avLst/>
          </a:prstGeom>
          <a:gradFill>
            <a:gsLst>
              <a:gs pos="44000">
                <a:srgbClr val="E1E4E4"/>
              </a:gs>
              <a:gs pos="0">
                <a:schemeClr val="tx2"/>
              </a:gs>
              <a:gs pos="100000">
                <a:schemeClr val="bg1"/>
              </a:gs>
            </a:gsLs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675" b="1" i="0" u="none" strike="noStrike" kern="1200" cap="none" spc="56" normalizeH="0" baseline="0" noProof="0">
              <a:ln>
                <a:noFill/>
              </a:ln>
              <a:solidFill>
                <a:srgbClr val="FFFFFF"/>
              </a:solidFill>
              <a:effectLst/>
              <a:uLnTx/>
              <a:uFillTx/>
              <a:latin typeface="Arial"/>
              <a:ea typeface="+mn-ea"/>
              <a:cs typeface="Arial"/>
            </a:endParaRPr>
          </a:p>
        </p:txBody>
      </p:sp>
      <p:sp>
        <p:nvSpPr>
          <p:cNvPr id="6" name="Platshållare för text 5"/>
          <p:cNvSpPr>
            <a:spLocks noGrp="1"/>
          </p:cNvSpPr>
          <p:nvPr>
            <p:ph type="body" sz="quarter" idx="11" hasCustomPrompt="1"/>
          </p:nvPr>
        </p:nvSpPr>
        <p:spPr>
          <a:xfrm>
            <a:off x="523841" y="408061"/>
            <a:ext cx="8101013" cy="288900"/>
          </a:xfrm>
          <a:prstGeom prst="rect">
            <a:avLst/>
          </a:prstGeom>
        </p:spPr>
        <p:txBody>
          <a:bodyPr/>
          <a:lstStyle>
            <a:lvl1pPr marL="0" indent="0" algn="l">
              <a:spcAft>
                <a:spcPts val="0"/>
              </a:spcAft>
              <a:buNone/>
              <a:defRPr sz="900">
                <a:solidFill>
                  <a:schemeClr val="tx1"/>
                </a:solidFill>
              </a:defRPr>
            </a:lvl1pPr>
            <a:lvl2pPr>
              <a:buNone/>
              <a:defRPr sz="675"/>
            </a:lvl2pPr>
            <a:lvl3pPr>
              <a:buNone/>
              <a:defRPr sz="675"/>
            </a:lvl3pPr>
            <a:lvl4pPr>
              <a:buNone/>
              <a:defRPr sz="675"/>
            </a:lvl4pPr>
            <a:lvl5pPr>
              <a:buNone/>
              <a:defRPr sz="675"/>
            </a:lvl5pPr>
          </a:lstStyle>
          <a:p>
            <a:pPr lvl="0"/>
            <a:r>
              <a:rPr lang="en-US" noProof="0" dirty="0"/>
              <a:t>KLICKA HÄR FÖR ATT ÄNDRA FORMAT PÅ BAKGRUNDSTEXTEN</a:t>
            </a:r>
          </a:p>
        </p:txBody>
      </p:sp>
      <p:sp>
        <p:nvSpPr>
          <p:cNvPr id="2" name="Rubrik 1"/>
          <p:cNvSpPr>
            <a:spLocks noGrp="1"/>
          </p:cNvSpPr>
          <p:nvPr>
            <p:ph type="title" hasCustomPrompt="1"/>
          </p:nvPr>
        </p:nvSpPr>
        <p:spPr>
          <a:xfrm>
            <a:off x="532308" y="638779"/>
            <a:ext cx="8092546" cy="486000"/>
          </a:xfrm>
          <a:prstGeom prst="rect">
            <a:avLst/>
          </a:prstGeom>
        </p:spPr>
        <p:txBody>
          <a:bodyPr/>
          <a:lstStyle>
            <a:lvl1pPr>
              <a:defRPr sz="1500">
                <a:solidFill>
                  <a:schemeClr val="accent5"/>
                </a:solidFill>
              </a:defRPr>
            </a:lvl1pPr>
          </a:lstStyle>
          <a:p>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a:t>
            </a:r>
          </a:p>
        </p:txBody>
      </p:sp>
      <p:sp>
        <p:nvSpPr>
          <p:cNvPr id="3" name="Platshållare för innehåll 2"/>
          <p:cNvSpPr>
            <a:spLocks noGrp="1"/>
          </p:cNvSpPr>
          <p:nvPr>
            <p:ph idx="1"/>
          </p:nvPr>
        </p:nvSpPr>
        <p:spPr>
          <a:xfrm>
            <a:off x="521494" y="1464144"/>
            <a:ext cx="8103360" cy="3403131"/>
          </a:xfrm>
          <a:prstGeom prst="rect">
            <a:avLst/>
          </a:prstGeom>
        </p:spPr>
        <p:txBody>
          <a:bodyPr/>
          <a:lstStyle>
            <a:lvl1pPr>
              <a:lnSpc>
                <a:spcPct val="120000"/>
              </a:lnSpc>
              <a:buFontTx/>
              <a:buNone/>
              <a:defRPr sz="1800" b="1" baseline="0">
                <a:solidFill>
                  <a:schemeClr val="tx1"/>
                </a:solidFill>
                <a:latin typeface="+mn-lt"/>
              </a:defRPr>
            </a:lvl1pPr>
            <a:lvl2pPr marL="109835" indent="0">
              <a:lnSpc>
                <a:spcPct val="120000"/>
              </a:lnSpc>
              <a:spcAft>
                <a:spcPts val="563"/>
              </a:spcAft>
              <a:buFontTx/>
              <a:buNone/>
              <a:defRPr sz="1575" b="1">
                <a:solidFill>
                  <a:schemeClr val="tx1"/>
                </a:solidFill>
                <a:latin typeface="+mn-lt"/>
              </a:defRPr>
            </a:lvl2pPr>
            <a:lvl3pPr marL="191989" indent="0">
              <a:lnSpc>
                <a:spcPct val="120000"/>
              </a:lnSpc>
              <a:buFontTx/>
              <a:buNone/>
              <a:defRPr sz="1350" b="1">
                <a:solidFill>
                  <a:schemeClr val="tx1"/>
                </a:solidFill>
                <a:latin typeface="+mn-lt"/>
              </a:defRPr>
            </a:lvl3pPr>
            <a:lvl4pPr marL="254496" indent="0">
              <a:lnSpc>
                <a:spcPct val="120000"/>
              </a:lnSpc>
              <a:buFontTx/>
              <a:buNone/>
              <a:defRPr sz="1125" b="1">
                <a:solidFill>
                  <a:schemeClr val="tx1"/>
                </a:solidFill>
                <a:latin typeface="+mn-lt"/>
              </a:defRPr>
            </a:lvl4pPr>
            <a:lvl5pPr marL="314325" indent="0">
              <a:lnSpc>
                <a:spcPct val="120000"/>
              </a:lnSpc>
              <a:buFontTx/>
              <a:buNone/>
              <a:defRPr sz="1125" b="0">
                <a:solidFill>
                  <a:schemeClr val="tx1"/>
                </a:solidFill>
                <a:latin typeface="+mn-lt"/>
              </a:defRPr>
            </a:lvl5pPr>
          </a:lstStyle>
          <a:p>
            <a:pPr lvl="0"/>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 på </a:t>
            </a:r>
            <a:r>
              <a:rPr lang="en-US" noProof="0" dirty="0" err="1"/>
              <a:t>bakgrundstexten</a:t>
            </a:r>
            <a:endParaRPr lang="en-US" noProof="0" dirty="0"/>
          </a:p>
          <a:p>
            <a:pPr lvl="1"/>
            <a:r>
              <a:rPr lang="en-US" noProof="0" dirty="0" err="1"/>
              <a:t>Nivå</a:t>
            </a:r>
            <a:r>
              <a:rPr lang="en-US" noProof="0" dirty="0"/>
              <a:t> </a:t>
            </a:r>
            <a:r>
              <a:rPr lang="en-US" noProof="0" dirty="0" err="1"/>
              <a:t>två</a:t>
            </a:r>
            <a:endParaRPr lang="en-US" noProof="0" dirty="0"/>
          </a:p>
          <a:p>
            <a:pPr lvl="2"/>
            <a:r>
              <a:rPr lang="en-US" noProof="0" dirty="0" err="1"/>
              <a:t>Nivå</a:t>
            </a:r>
            <a:r>
              <a:rPr lang="en-US" noProof="0" dirty="0"/>
              <a:t> </a:t>
            </a:r>
            <a:r>
              <a:rPr lang="en-US" noProof="0" dirty="0" err="1"/>
              <a:t>tre</a:t>
            </a:r>
            <a:endParaRPr lang="en-US" noProof="0" dirty="0"/>
          </a:p>
          <a:p>
            <a:pPr lvl="3"/>
            <a:r>
              <a:rPr lang="en-US" noProof="0" dirty="0" err="1"/>
              <a:t>Nivå</a:t>
            </a:r>
            <a:r>
              <a:rPr lang="en-US" noProof="0" dirty="0"/>
              <a:t> </a:t>
            </a:r>
            <a:r>
              <a:rPr lang="en-US" noProof="0" dirty="0" err="1"/>
              <a:t>fyra</a:t>
            </a:r>
            <a:endParaRPr lang="en-US" noProof="0" dirty="0"/>
          </a:p>
          <a:p>
            <a:pPr lvl="4"/>
            <a:r>
              <a:rPr lang="en-US" noProof="0" dirty="0" err="1"/>
              <a:t>Nivå</a:t>
            </a:r>
            <a:r>
              <a:rPr lang="en-US" noProof="0" dirty="0"/>
              <a:t> fem</a:t>
            </a:r>
          </a:p>
        </p:txBody>
      </p:sp>
    </p:spTree>
    <p:extLst>
      <p:ext uri="{BB962C8B-B14F-4D97-AF65-F5344CB8AC3E}">
        <p14:creationId xmlns:p14="http://schemas.microsoft.com/office/powerpoint/2010/main" val="2549907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479434" y="447676"/>
            <a:ext cx="8189913" cy="486966"/>
          </a:xfrm>
          <a:prstGeom prst="rect">
            <a:avLst/>
          </a:prstGeom>
        </p:spPr>
        <p:txBody>
          <a:bodyPr/>
          <a:lstStyle/>
          <a:p>
            <a:r>
              <a:rPr lang="sv-SE"/>
              <a:t>Klicka här för att ändra format</a:t>
            </a:r>
          </a:p>
        </p:txBody>
      </p:sp>
    </p:spTree>
    <p:extLst>
      <p:ext uri="{BB962C8B-B14F-4D97-AF65-F5344CB8AC3E}">
        <p14:creationId xmlns:p14="http://schemas.microsoft.com/office/powerpoint/2010/main" val="911916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CAB 6.1 Title and contents">
    <p:spTree>
      <p:nvGrpSpPr>
        <p:cNvPr id="1" name=""/>
        <p:cNvGrpSpPr/>
        <p:nvPr/>
      </p:nvGrpSpPr>
      <p:grpSpPr>
        <a:xfrm>
          <a:off x="0" y="0"/>
          <a:ext cx="0" cy="0"/>
          <a:chOff x="0" y="0"/>
          <a:chExt cx="0" cy="0"/>
        </a:xfrm>
      </p:grpSpPr>
      <p:sp>
        <p:nvSpPr>
          <p:cNvPr id="6" name="Platshållare för text 5"/>
          <p:cNvSpPr>
            <a:spLocks noGrp="1"/>
          </p:cNvSpPr>
          <p:nvPr>
            <p:ph type="body" sz="quarter" idx="11" hasCustomPrompt="1"/>
          </p:nvPr>
        </p:nvSpPr>
        <p:spPr>
          <a:xfrm>
            <a:off x="461866" y="408061"/>
            <a:ext cx="8190624" cy="288900"/>
          </a:xfrm>
          <a:prstGeom prst="rect">
            <a:avLst/>
          </a:prstGeom>
        </p:spPr>
        <p:txBody>
          <a:bodyPr/>
          <a:lstStyle>
            <a:lvl1pPr marL="0" indent="0" algn="l">
              <a:spcAft>
                <a:spcPts val="0"/>
              </a:spcAft>
              <a:buNone/>
              <a:defRPr sz="1200">
                <a:solidFill>
                  <a:schemeClr val="tx1"/>
                </a:solidFill>
              </a:defRPr>
            </a:lvl1pPr>
            <a:lvl2pPr>
              <a:buNone/>
              <a:defRPr sz="900"/>
            </a:lvl2pPr>
            <a:lvl3pPr>
              <a:buNone/>
              <a:defRPr sz="900"/>
            </a:lvl3pPr>
            <a:lvl4pPr>
              <a:buNone/>
              <a:defRPr sz="900"/>
            </a:lvl4pPr>
            <a:lvl5pPr>
              <a:buNone/>
              <a:defRPr sz="900"/>
            </a:lvl5pPr>
          </a:lstStyle>
          <a:p>
            <a:pPr lvl="0"/>
            <a:r>
              <a:rPr lang="sv-SE" dirty="0"/>
              <a:t>KLICKA HÄR FÖR ATT ÄNDRA FORMAT PÅ BAKGRUNDSTEXTEN</a:t>
            </a:r>
          </a:p>
        </p:txBody>
      </p:sp>
      <p:sp>
        <p:nvSpPr>
          <p:cNvPr id="2" name="Rubrik 1"/>
          <p:cNvSpPr>
            <a:spLocks noGrp="1"/>
          </p:cNvSpPr>
          <p:nvPr>
            <p:ph type="title"/>
          </p:nvPr>
        </p:nvSpPr>
        <p:spPr>
          <a:xfrm>
            <a:off x="453399" y="638779"/>
            <a:ext cx="8190000" cy="486000"/>
          </a:xfrm>
          <a:prstGeom prst="rect">
            <a:avLst/>
          </a:prstGeom>
        </p:spPr>
        <p:txBody>
          <a:bodyPr/>
          <a:lstStyle>
            <a:lvl1pPr>
              <a:defRPr sz="1950">
                <a:solidFill>
                  <a:schemeClr val="accent2"/>
                </a:solidFill>
              </a:defRPr>
            </a:lvl1pPr>
          </a:lstStyle>
          <a:p>
            <a:r>
              <a:rPr lang="sv-SE" dirty="0"/>
              <a:t>Klicka här för att ändra format</a:t>
            </a:r>
          </a:p>
        </p:txBody>
      </p:sp>
      <p:sp>
        <p:nvSpPr>
          <p:cNvPr id="3" name="Platshållare för innehåll 2"/>
          <p:cNvSpPr>
            <a:spLocks noGrp="1"/>
          </p:cNvSpPr>
          <p:nvPr>
            <p:ph idx="1"/>
          </p:nvPr>
        </p:nvSpPr>
        <p:spPr>
          <a:xfrm>
            <a:off x="444932" y="1464144"/>
            <a:ext cx="8190000" cy="3510000"/>
          </a:xfrm>
          <a:prstGeom prst="rect">
            <a:avLst/>
          </a:prstGeom>
        </p:spPr>
        <p:txBody>
          <a:bodyPr/>
          <a:lstStyle>
            <a:lvl1pPr>
              <a:lnSpc>
                <a:spcPct val="120000"/>
              </a:lnSpc>
              <a:buFontTx/>
              <a:buNone/>
              <a:defRPr sz="2400" b="1" baseline="0">
                <a:solidFill>
                  <a:schemeClr val="tx1"/>
                </a:solidFill>
                <a:latin typeface="+mn-lt"/>
              </a:defRPr>
            </a:lvl1pPr>
            <a:lvl2pPr marL="146447" indent="0">
              <a:lnSpc>
                <a:spcPct val="120000"/>
              </a:lnSpc>
              <a:spcAft>
                <a:spcPts val="750"/>
              </a:spcAft>
              <a:buFontTx/>
              <a:buNone/>
              <a:defRPr sz="2100" b="1">
                <a:solidFill>
                  <a:schemeClr val="tx1"/>
                </a:solidFill>
                <a:latin typeface="+mn-lt"/>
              </a:defRPr>
            </a:lvl2pPr>
            <a:lvl3pPr marL="255985" indent="0">
              <a:lnSpc>
                <a:spcPct val="120000"/>
              </a:lnSpc>
              <a:buFontTx/>
              <a:buNone/>
              <a:defRPr sz="1800" b="1">
                <a:solidFill>
                  <a:schemeClr val="tx1"/>
                </a:solidFill>
                <a:latin typeface="+mn-lt"/>
              </a:defRPr>
            </a:lvl3pPr>
            <a:lvl4pPr marL="339328" indent="0">
              <a:lnSpc>
                <a:spcPct val="120000"/>
              </a:lnSpc>
              <a:buFontTx/>
              <a:buNone/>
              <a:defRPr sz="1500" b="1">
                <a:solidFill>
                  <a:schemeClr val="tx1"/>
                </a:solidFill>
                <a:latin typeface="+mn-lt"/>
              </a:defRPr>
            </a:lvl4pPr>
            <a:lvl5pPr marL="419100" indent="0">
              <a:lnSpc>
                <a:spcPct val="120000"/>
              </a:lnSpc>
              <a:buFontTx/>
              <a:buNone/>
              <a:defRPr sz="1500" b="0">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80593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479434" y="447676"/>
            <a:ext cx="8189913" cy="486966"/>
          </a:xfrm>
          <a:prstGeom prst="rect">
            <a:avLst/>
          </a:prstGeom>
        </p:spPr>
        <p:txBody>
          <a:bodyPr/>
          <a:lstStyle/>
          <a:p>
            <a:r>
              <a:rPr lang="sv-SE"/>
              <a:t>Klicka här för att ändra format</a:t>
            </a:r>
          </a:p>
        </p:txBody>
      </p:sp>
    </p:spTree>
    <p:extLst>
      <p:ext uri="{BB962C8B-B14F-4D97-AF65-F5344CB8AC3E}">
        <p14:creationId xmlns:p14="http://schemas.microsoft.com/office/powerpoint/2010/main" val="3577149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CAB Rubrik och innehåll">
    <p:spTree>
      <p:nvGrpSpPr>
        <p:cNvPr id="1" name=""/>
        <p:cNvGrpSpPr/>
        <p:nvPr/>
      </p:nvGrpSpPr>
      <p:grpSpPr>
        <a:xfrm>
          <a:off x="0" y="0"/>
          <a:ext cx="0" cy="0"/>
          <a:chOff x="0" y="0"/>
          <a:chExt cx="0" cy="0"/>
        </a:xfrm>
      </p:grpSpPr>
      <p:sp>
        <p:nvSpPr>
          <p:cNvPr id="6" name="Platshållare för text 5"/>
          <p:cNvSpPr>
            <a:spLocks noGrp="1"/>
          </p:cNvSpPr>
          <p:nvPr>
            <p:ph type="body" sz="quarter" idx="11" hasCustomPrompt="1"/>
          </p:nvPr>
        </p:nvSpPr>
        <p:spPr>
          <a:xfrm>
            <a:off x="461866" y="446161"/>
            <a:ext cx="8190624" cy="288900"/>
          </a:xfrm>
          <a:prstGeom prst="rect">
            <a:avLst/>
          </a:prstGeom>
        </p:spPr>
        <p:txBody>
          <a:bodyPr/>
          <a:lstStyle>
            <a:lvl1pPr marL="0" indent="0" algn="l">
              <a:spcAft>
                <a:spcPts val="0"/>
              </a:spcAft>
              <a:buNone/>
              <a:defRPr sz="1200">
                <a:solidFill>
                  <a:schemeClr val="tx1"/>
                </a:solidFill>
              </a:defRPr>
            </a:lvl1pPr>
            <a:lvl2pPr>
              <a:buNone/>
              <a:defRPr sz="900"/>
            </a:lvl2pPr>
            <a:lvl3pPr>
              <a:buNone/>
              <a:defRPr sz="900"/>
            </a:lvl3pPr>
            <a:lvl4pPr>
              <a:buNone/>
              <a:defRPr sz="900"/>
            </a:lvl4pPr>
            <a:lvl5pPr>
              <a:buNone/>
              <a:defRPr sz="900"/>
            </a:lvl5pPr>
          </a:lstStyle>
          <a:p>
            <a:pPr lvl="0"/>
            <a:r>
              <a:rPr lang="sv-SE" dirty="0"/>
              <a:t>KLICKA HÄR FÖR ATT ÄNDRA FORMAT PÅ BAKGRUNDSTEXTEN</a:t>
            </a:r>
          </a:p>
        </p:txBody>
      </p:sp>
      <p:sp>
        <p:nvSpPr>
          <p:cNvPr id="2" name="Rubrik 1"/>
          <p:cNvSpPr>
            <a:spLocks noGrp="1"/>
          </p:cNvSpPr>
          <p:nvPr>
            <p:ph type="title"/>
          </p:nvPr>
        </p:nvSpPr>
        <p:spPr>
          <a:xfrm>
            <a:off x="453399" y="638779"/>
            <a:ext cx="8190000" cy="486000"/>
          </a:xfrm>
          <a:prstGeom prst="rect">
            <a:avLst/>
          </a:prstGeom>
        </p:spPr>
        <p:txBody>
          <a:bodyPr/>
          <a:lstStyle>
            <a:lvl1pPr>
              <a:defRPr sz="1950">
                <a:solidFill>
                  <a:schemeClr val="accent2"/>
                </a:solidFill>
              </a:defRPr>
            </a:lvl1pPr>
          </a:lstStyle>
          <a:p>
            <a:r>
              <a:rPr lang="sv-SE" dirty="0"/>
              <a:t>Klicka här för att ändra format</a:t>
            </a:r>
          </a:p>
        </p:txBody>
      </p:sp>
      <p:sp>
        <p:nvSpPr>
          <p:cNvPr id="3" name="Platshållare för innehåll 2"/>
          <p:cNvSpPr>
            <a:spLocks noGrp="1"/>
          </p:cNvSpPr>
          <p:nvPr>
            <p:ph idx="1"/>
          </p:nvPr>
        </p:nvSpPr>
        <p:spPr>
          <a:xfrm>
            <a:off x="444932" y="1527647"/>
            <a:ext cx="8190000" cy="3510000"/>
          </a:xfrm>
          <a:prstGeom prst="rect">
            <a:avLst/>
          </a:prstGeom>
        </p:spPr>
        <p:txBody>
          <a:bodyPr/>
          <a:lstStyle>
            <a:lvl1pPr>
              <a:lnSpc>
                <a:spcPct val="120000"/>
              </a:lnSpc>
              <a:buFontTx/>
              <a:buNone/>
              <a:defRPr sz="2400">
                <a:solidFill>
                  <a:schemeClr val="tx1"/>
                </a:solidFill>
              </a:defRPr>
            </a:lvl1pPr>
            <a:lvl2pPr marL="146447" indent="0">
              <a:lnSpc>
                <a:spcPct val="120000"/>
              </a:lnSpc>
              <a:spcAft>
                <a:spcPts val="750"/>
              </a:spcAft>
              <a:buFontTx/>
              <a:buNone/>
              <a:defRPr sz="2100" b="1">
                <a:solidFill>
                  <a:schemeClr val="tx1"/>
                </a:solidFill>
              </a:defRPr>
            </a:lvl2pPr>
            <a:lvl3pPr marL="255985" indent="0">
              <a:lnSpc>
                <a:spcPct val="120000"/>
              </a:lnSpc>
              <a:buFontTx/>
              <a:buNone/>
              <a:defRPr sz="1800" b="1">
                <a:solidFill>
                  <a:schemeClr val="tx1"/>
                </a:solidFill>
              </a:defRPr>
            </a:lvl3pPr>
            <a:lvl4pPr marL="339328" indent="0">
              <a:lnSpc>
                <a:spcPct val="120000"/>
              </a:lnSpc>
              <a:buFontTx/>
              <a:buNone/>
              <a:defRPr sz="1500" b="1">
                <a:solidFill>
                  <a:schemeClr val="tx1"/>
                </a:solidFill>
              </a:defRPr>
            </a:lvl4pPr>
            <a:lvl5pPr marL="419100" indent="0">
              <a:lnSpc>
                <a:spcPct val="120000"/>
              </a:lnSpc>
              <a:buFontTx/>
              <a:buNone/>
              <a:defRPr sz="1500">
                <a:solidFill>
                  <a:schemeClr val="tx1"/>
                </a:solidFill>
              </a:defRPr>
            </a:lvl5pPr>
          </a:lstStyle>
          <a:p>
            <a:pPr marL="0" marR="0" lvl="0" indent="0" algn="l" defTabSz="342900" rtl="0" eaLnBrk="1" fontAlgn="base" latinLnBrk="0" hangingPunct="1">
              <a:lnSpc>
                <a:spcPct val="100000"/>
              </a:lnSpc>
              <a:spcBef>
                <a:spcPct val="0"/>
              </a:spcBef>
              <a:spcAft>
                <a:spcPts val="900"/>
              </a:spcAft>
              <a:buClrTx/>
              <a:buSzTx/>
              <a:buFontTx/>
              <a:buNone/>
              <a:tabLst/>
              <a:defRPr/>
            </a:pPr>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4752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50000" y="648000"/>
            <a:ext cx="8244000" cy="621000"/>
          </a:xfrm>
        </p:spPr>
        <p:txBody>
          <a:bodyPr>
            <a:normAutofit/>
          </a:bodyPr>
          <a:lstStyle>
            <a:lvl1pPr>
              <a:defRPr sz="2400"/>
            </a:lvl1pPr>
          </a:lstStyle>
          <a:p>
            <a:r>
              <a:rPr lang="sv-SE"/>
              <a:t>Klicka här för att ändra format</a:t>
            </a:r>
            <a:endParaRPr lang="en-US" dirty="0"/>
          </a:p>
        </p:txBody>
      </p:sp>
      <p:sp>
        <p:nvSpPr>
          <p:cNvPr id="8" name="Text Placeholder 2"/>
          <p:cNvSpPr>
            <a:spLocks noGrp="1"/>
          </p:cNvSpPr>
          <p:nvPr>
            <p:ph type="body" idx="11"/>
          </p:nvPr>
        </p:nvSpPr>
        <p:spPr>
          <a:xfrm>
            <a:off x="450000" y="270000"/>
            <a:ext cx="8244000" cy="432000"/>
          </a:xfrm>
        </p:spPr>
        <p:txBody>
          <a:bodyPr anchor="b">
            <a:normAutofit/>
          </a:bodyPr>
          <a:lstStyle>
            <a:lvl1pPr marL="0" indent="0">
              <a:lnSpc>
                <a:spcPct val="100000"/>
              </a:lnSpc>
              <a:spcAft>
                <a:spcPts val="0"/>
              </a:spcAft>
              <a:buNone/>
              <a:defRPr sz="1200" b="1" cap="all"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a:t>Klicka här för att ändra format på bakgrundstexten</a:t>
            </a:r>
          </a:p>
        </p:txBody>
      </p:sp>
      <p:sp>
        <p:nvSpPr>
          <p:cNvPr id="3" name="Content Placeholder 2"/>
          <p:cNvSpPr>
            <a:spLocks noGrp="1"/>
          </p:cNvSpPr>
          <p:nvPr>
            <p:ph idx="1"/>
          </p:nvPr>
        </p:nvSpPr>
        <p:spPr>
          <a:xfrm>
            <a:off x="450005" y="1458003"/>
            <a:ext cx="8244001" cy="3037498"/>
          </a:xfrm>
        </p:spPr>
        <p:txBody>
          <a:bodyPr>
            <a:normAutofit/>
          </a:bodyPr>
          <a:lstStyle>
            <a:lvl1pPr marL="342892" indent="-342892">
              <a:buFontTx/>
              <a:buBlip>
                <a:blip r:embed="rId2"/>
              </a:buBlip>
              <a:defRPr sz="2400"/>
            </a:lvl1pPr>
            <a:lvl5pPr>
              <a:defRPr/>
            </a:lvl5pPr>
            <a:lvl6pPr>
              <a:defRPr/>
            </a:lvl6pPr>
            <a:lvl7pPr>
              <a:defRPr/>
            </a:lvl7pPr>
            <a:lvl8pPr>
              <a:defRPr/>
            </a:lvl8pPr>
            <a:lvl9pPr>
              <a:defRPr/>
            </a:lvl9pPr>
          </a:lstStyle>
          <a:p>
            <a:pPr lvl="0"/>
            <a:r>
              <a:rPr lang="sv-SE"/>
              <a:t>Klicka här för att ändra format på bakgrundstexten</a:t>
            </a:r>
          </a:p>
        </p:txBody>
      </p:sp>
      <p:sp>
        <p:nvSpPr>
          <p:cNvPr id="4" name="Footer Placeholder 3"/>
          <p:cNvSpPr>
            <a:spLocks noGrp="1"/>
          </p:cNvSpPr>
          <p:nvPr>
            <p:ph type="ftr" sz="quarter" idx="12"/>
          </p:nvPr>
        </p:nvSpPr>
        <p:spPr/>
        <p:txBody>
          <a:bodyPr/>
          <a:lstStyle/>
          <a:p>
            <a:r>
              <a:rPr lang="en-US" dirty="0"/>
              <a:t>NCAB GROUP © </a:t>
            </a:r>
            <a:r>
              <a:rPr lang="en-US" b="0" dirty="0"/>
              <a:t>| Corporate Presentation</a:t>
            </a:r>
            <a:endParaRPr lang="sv-SE" b="0" dirty="0"/>
          </a:p>
        </p:txBody>
      </p:sp>
      <p:sp>
        <p:nvSpPr>
          <p:cNvPr id="5" name="Slide Number Placeholder 4"/>
          <p:cNvSpPr>
            <a:spLocks noGrp="1"/>
          </p:cNvSpPr>
          <p:nvPr>
            <p:ph type="sldNum" sz="quarter" idx="13"/>
          </p:nvPr>
        </p:nvSpPr>
        <p:spPr/>
        <p:txBody>
          <a:bodyPr/>
          <a:lstStyle/>
          <a:p>
            <a:fld id="{11A8F976-6DE0-4424-8FFB-77A2DCA3C683}" type="slidenum">
              <a:rPr lang="sv-SE" smtClean="0"/>
              <a:t>‹#›</a:t>
            </a:fld>
            <a:endParaRPr lang="sv-SE"/>
          </a:p>
        </p:txBody>
      </p:sp>
    </p:spTree>
    <p:extLst>
      <p:ext uri="{BB962C8B-B14F-4D97-AF65-F5344CB8AC3E}">
        <p14:creationId xmlns:p14="http://schemas.microsoft.com/office/powerpoint/2010/main" val="1333161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CAB Förstabild">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0" y="-9525"/>
            <a:ext cx="9144000" cy="4705350"/>
          </a:xfrm>
          <a:prstGeom prst="rect">
            <a:avLst/>
          </a:prstGeom>
        </p:spPr>
        <p:txBody>
          <a:bodyPr/>
          <a:lstStyle/>
          <a:p>
            <a:pPr lvl="0"/>
            <a:endParaRPr lang="sv-SE" noProof="0"/>
          </a:p>
        </p:txBody>
      </p:sp>
      <p:sp>
        <p:nvSpPr>
          <p:cNvPr id="2" name="Rubrik 1"/>
          <p:cNvSpPr>
            <a:spLocks noGrp="1"/>
          </p:cNvSpPr>
          <p:nvPr>
            <p:ph type="ctrTitle"/>
          </p:nvPr>
        </p:nvSpPr>
        <p:spPr>
          <a:xfrm>
            <a:off x="459750" y="715570"/>
            <a:ext cx="8229600" cy="1612106"/>
          </a:xfrm>
          <a:prstGeom prst="rect">
            <a:avLst/>
          </a:prstGeom>
        </p:spPr>
        <p:txBody>
          <a:bodyPr/>
          <a:lstStyle>
            <a:lvl1pPr algn="l">
              <a:defRPr sz="4500" b="0">
                <a:solidFill>
                  <a:schemeClr val="bg1"/>
                </a:solidFill>
                <a:latin typeface="+mj-lt"/>
                <a:cs typeface="Arial Black"/>
              </a:defRPr>
            </a:lvl1pPr>
          </a:lstStyle>
          <a:p>
            <a:r>
              <a:rPr lang="sv-SE" dirty="0"/>
              <a:t>Klicka här för att ändra format</a:t>
            </a:r>
          </a:p>
        </p:txBody>
      </p:sp>
    </p:spTree>
    <p:extLst>
      <p:ext uri="{BB962C8B-B14F-4D97-AF65-F5344CB8AC3E}">
        <p14:creationId xmlns:p14="http://schemas.microsoft.com/office/powerpoint/2010/main" val="1383525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025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DA15EFF-991E-4FB3-B9CE-48C916658917}"/>
              </a:ext>
            </a:extLst>
          </p:cNvPr>
          <p:cNvSpPr/>
          <p:nvPr userDrawn="1"/>
        </p:nvSpPr>
        <p:spPr bwMode="auto">
          <a:xfrm>
            <a:off x="0" y="0"/>
            <a:ext cx="9144000" cy="5143500"/>
          </a:xfrm>
          <a:prstGeom prst="rect">
            <a:avLst/>
          </a:prstGeom>
          <a:solidFill>
            <a:schemeClr val="bg2"/>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a:endParaRPr lang="en-US" sz="900" b="1" spc="75" noProof="0" dirty="0">
              <a:latin typeface="Arial"/>
              <a:cs typeface="Arial"/>
            </a:endParaRPr>
          </a:p>
        </p:txBody>
      </p:sp>
    </p:spTree>
    <p:extLst>
      <p:ext uri="{BB962C8B-B14F-4D97-AF65-F5344CB8AC3E}">
        <p14:creationId xmlns:p14="http://schemas.microsoft.com/office/powerpoint/2010/main" val="1709054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NCAB 6.1 Title and contents">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A33A202-F0E8-496F-8B3D-9B5F0AD452FB}"/>
              </a:ext>
            </a:extLst>
          </p:cNvPr>
          <p:cNvSpPr/>
          <p:nvPr userDrawn="1"/>
        </p:nvSpPr>
        <p:spPr bwMode="auto">
          <a:xfrm>
            <a:off x="2" y="0"/>
            <a:ext cx="9143999" cy="5143500"/>
          </a:xfrm>
          <a:prstGeom prst="rect">
            <a:avLst/>
          </a:prstGeom>
          <a:gradFill>
            <a:gsLst>
              <a:gs pos="44000">
                <a:srgbClr val="E1E4E4"/>
              </a:gs>
              <a:gs pos="0">
                <a:schemeClr val="tx2"/>
              </a:gs>
              <a:gs pos="100000">
                <a:schemeClr val="bg1"/>
              </a:gs>
            </a:gsLs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675" b="1" i="0" u="none" strike="noStrike" kern="1200" cap="none" spc="56" normalizeH="0" baseline="0" noProof="0">
              <a:ln>
                <a:noFill/>
              </a:ln>
              <a:solidFill>
                <a:srgbClr val="FFFFFF"/>
              </a:solidFill>
              <a:effectLst/>
              <a:uLnTx/>
              <a:uFillTx/>
              <a:latin typeface="Arial"/>
              <a:ea typeface="+mn-ea"/>
              <a:cs typeface="Arial"/>
            </a:endParaRPr>
          </a:p>
        </p:txBody>
      </p:sp>
      <p:sp>
        <p:nvSpPr>
          <p:cNvPr id="6" name="Platshållare för text 5"/>
          <p:cNvSpPr>
            <a:spLocks noGrp="1"/>
          </p:cNvSpPr>
          <p:nvPr>
            <p:ph type="body" sz="quarter" idx="11" hasCustomPrompt="1"/>
          </p:nvPr>
        </p:nvSpPr>
        <p:spPr>
          <a:xfrm>
            <a:off x="523841" y="408061"/>
            <a:ext cx="8101013" cy="288900"/>
          </a:xfrm>
          <a:prstGeom prst="rect">
            <a:avLst/>
          </a:prstGeom>
        </p:spPr>
        <p:txBody>
          <a:bodyPr/>
          <a:lstStyle>
            <a:lvl1pPr marL="0" indent="0" algn="l">
              <a:spcAft>
                <a:spcPts val="0"/>
              </a:spcAft>
              <a:buNone/>
              <a:defRPr sz="900">
                <a:solidFill>
                  <a:schemeClr val="tx1"/>
                </a:solidFill>
              </a:defRPr>
            </a:lvl1pPr>
            <a:lvl2pPr>
              <a:buNone/>
              <a:defRPr sz="675"/>
            </a:lvl2pPr>
            <a:lvl3pPr>
              <a:buNone/>
              <a:defRPr sz="675"/>
            </a:lvl3pPr>
            <a:lvl4pPr>
              <a:buNone/>
              <a:defRPr sz="675"/>
            </a:lvl4pPr>
            <a:lvl5pPr>
              <a:buNone/>
              <a:defRPr sz="675"/>
            </a:lvl5pPr>
          </a:lstStyle>
          <a:p>
            <a:pPr lvl="0"/>
            <a:r>
              <a:rPr lang="en-US" noProof="0" dirty="0"/>
              <a:t>KLICKA HÄR FÖR ATT ÄNDRA FORMAT PÅ BAKGRUNDSTEXTEN</a:t>
            </a:r>
          </a:p>
        </p:txBody>
      </p:sp>
      <p:sp>
        <p:nvSpPr>
          <p:cNvPr id="2" name="Rubrik 1"/>
          <p:cNvSpPr>
            <a:spLocks noGrp="1"/>
          </p:cNvSpPr>
          <p:nvPr>
            <p:ph type="title" hasCustomPrompt="1"/>
          </p:nvPr>
        </p:nvSpPr>
        <p:spPr>
          <a:xfrm>
            <a:off x="532308" y="638779"/>
            <a:ext cx="8092546" cy="486000"/>
          </a:xfrm>
          <a:prstGeom prst="rect">
            <a:avLst/>
          </a:prstGeom>
        </p:spPr>
        <p:txBody>
          <a:bodyPr/>
          <a:lstStyle>
            <a:lvl1pPr>
              <a:defRPr sz="1500">
                <a:solidFill>
                  <a:schemeClr val="accent5"/>
                </a:solidFill>
              </a:defRPr>
            </a:lvl1pPr>
          </a:lstStyle>
          <a:p>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a:t>
            </a:r>
          </a:p>
        </p:txBody>
      </p:sp>
      <p:sp>
        <p:nvSpPr>
          <p:cNvPr id="3" name="Platshållare för innehåll 2"/>
          <p:cNvSpPr>
            <a:spLocks noGrp="1"/>
          </p:cNvSpPr>
          <p:nvPr>
            <p:ph idx="1"/>
          </p:nvPr>
        </p:nvSpPr>
        <p:spPr>
          <a:xfrm>
            <a:off x="521494" y="1464144"/>
            <a:ext cx="8103360" cy="3403131"/>
          </a:xfrm>
          <a:prstGeom prst="rect">
            <a:avLst/>
          </a:prstGeom>
        </p:spPr>
        <p:txBody>
          <a:bodyPr/>
          <a:lstStyle>
            <a:lvl1pPr>
              <a:lnSpc>
                <a:spcPct val="120000"/>
              </a:lnSpc>
              <a:buFontTx/>
              <a:buNone/>
              <a:defRPr sz="1800" b="1" baseline="0">
                <a:solidFill>
                  <a:schemeClr val="tx1"/>
                </a:solidFill>
                <a:latin typeface="+mn-lt"/>
              </a:defRPr>
            </a:lvl1pPr>
            <a:lvl2pPr marL="109835" indent="0">
              <a:lnSpc>
                <a:spcPct val="120000"/>
              </a:lnSpc>
              <a:spcAft>
                <a:spcPts val="563"/>
              </a:spcAft>
              <a:buFontTx/>
              <a:buNone/>
              <a:defRPr sz="1575" b="1">
                <a:solidFill>
                  <a:schemeClr val="tx1"/>
                </a:solidFill>
                <a:latin typeface="+mn-lt"/>
              </a:defRPr>
            </a:lvl2pPr>
            <a:lvl3pPr marL="191989" indent="0">
              <a:lnSpc>
                <a:spcPct val="120000"/>
              </a:lnSpc>
              <a:buFontTx/>
              <a:buNone/>
              <a:defRPr sz="1350" b="1">
                <a:solidFill>
                  <a:schemeClr val="tx1"/>
                </a:solidFill>
                <a:latin typeface="+mn-lt"/>
              </a:defRPr>
            </a:lvl3pPr>
            <a:lvl4pPr marL="254496" indent="0">
              <a:lnSpc>
                <a:spcPct val="120000"/>
              </a:lnSpc>
              <a:buFontTx/>
              <a:buNone/>
              <a:defRPr sz="1125" b="1">
                <a:solidFill>
                  <a:schemeClr val="tx1"/>
                </a:solidFill>
                <a:latin typeface="+mn-lt"/>
              </a:defRPr>
            </a:lvl4pPr>
            <a:lvl5pPr marL="314325" indent="0">
              <a:lnSpc>
                <a:spcPct val="120000"/>
              </a:lnSpc>
              <a:buFontTx/>
              <a:buNone/>
              <a:defRPr sz="1125" b="0">
                <a:solidFill>
                  <a:schemeClr val="tx1"/>
                </a:solidFill>
                <a:latin typeface="+mn-lt"/>
              </a:defRPr>
            </a:lvl5pPr>
          </a:lstStyle>
          <a:p>
            <a:pPr lvl="0"/>
            <a:r>
              <a:rPr lang="en-US" noProof="0" dirty="0" err="1"/>
              <a:t>Klicka</a:t>
            </a:r>
            <a:r>
              <a:rPr lang="en-US" noProof="0" dirty="0"/>
              <a:t> </a:t>
            </a:r>
            <a:r>
              <a:rPr lang="en-US" noProof="0" dirty="0" err="1"/>
              <a:t>här</a:t>
            </a:r>
            <a:r>
              <a:rPr lang="en-US" noProof="0" dirty="0"/>
              <a:t> </a:t>
            </a:r>
            <a:r>
              <a:rPr lang="en-US" noProof="0" dirty="0" err="1"/>
              <a:t>för</a:t>
            </a:r>
            <a:r>
              <a:rPr lang="en-US" noProof="0" dirty="0"/>
              <a:t> </a:t>
            </a:r>
            <a:r>
              <a:rPr lang="en-US" noProof="0" dirty="0" err="1"/>
              <a:t>att</a:t>
            </a:r>
            <a:r>
              <a:rPr lang="en-US" noProof="0" dirty="0"/>
              <a:t> </a:t>
            </a:r>
            <a:r>
              <a:rPr lang="en-US" noProof="0" dirty="0" err="1"/>
              <a:t>ändra</a:t>
            </a:r>
            <a:r>
              <a:rPr lang="en-US" noProof="0" dirty="0"/>
              <a:t> format på </a:t>
            </a:r>
            <a:r>
              <a:rPr lang="en-US" noProof="0" dirty="0" err="1"/>
              <a:t>bakgrundstexten</a:t>
            </a:r>
            <a:endParaRPr lang="en-US" noProof="0" dirty="0"/>
          </a:p>
          <a:p>
            <a:pPr lvl="1"/>
            <a:r>
              <a:rPr lang="en-US" noProof="0" dirty="0" err="1"/>
              <a:t>Nivå</a:t>
            </a:r>
            <a:r>
              <a:rPr lang="en-US" noProof="0" dirty="0"/>
              <a:t> </a:t>
            </a:r>
            <a:r>
              <a:rPr lang="en-US" noProof="0" dirty="0" err="1"/>
              <a:t>två</a:t>
            </a:r>
            <a:endParaRPr lang="en-US" noProof="0" dirty="0"/>
          </a:p>
          <a:p>
            <a:pPr lvl="2"/>
            <a:r>
              <a:rPr lang="en-US" noProof="0" dirty="0" err="1"/>
              <a:t>Nivå</a:t>
            </a:r>
            <a:r>
              <a:rPr lang="en-US" noProof="0" dirty="0"/>
              <a:t> </a:t>
            </a:r>
            <a:r>
              <a:rPr lang="en-US" noProof="0" dirty="0" err="1"/>
              <a:t>tre</a:t>
            </a:r>
            <a:endParaRPr lang="en-US" noProof="0" dirty="0"/>
          </a:p>
          <a:p>
            <a:pPr lvl="3"/>
            <a:r>
              <a:rPr lang="en-US" noProof="0" dirty="0" err="1"/>
              <a:t>Nivå</a:t>
            </a:r>
            <a:r>
              <a:rPr lang="en-US" noProof="0" dirty="0"/>
              <a:t> </a:t>
            </a:r>
            <a:r>
              <a:rPr lang="en-US" noProof="0" dirty="0" err="1"/>
              <a:t>fyra</a:t>
            </a:r>
            <a:endParaRPr lang="en-US" noProof="0" dirty="0"/>
          </a:p>
          <a:p>
            <a:pPr lvl="4"/>
            <a:r>
              <a:rPr lang="en-US" noProof="0" dirty="0" err="1"/>
              <a:t>Nivå</a:t>
            </a:r>
            <a:r>
              <a:rPr lang="en-US" noProof="0" dirty="0"/>
              <a:t> fem</a:t>
            </a:r>
          </a:p>
        </p:txBody>
      </p:sp>
    </p:spTree>
    <p:extLst>
      <p:ext uri="{BB962C8B-B14F-4D97-AF65-F5344CB8AC3E}">
        <p14:creationId xmlns:p14="http://schemas.microsoft.com/office/powerpoint/2010/main" val="401077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hite tex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800"/>
            </a:lvl1pPr>
          </a:lstStyle>
          <a:p>
            <a:r>
              <a:rPr lang="sv-SE"/>
              <a:t>Klicka på ikonen för att lägga till en bild</a:t>
            </a:r>
          </a:p>
        </p:txBody>
      </p:sp>
      <p:sp>
        <p:nvSpPr>
          <p:cNvPr id="2" name="Title 1"/>
          <p:cNvSpPr>
            <a:spLocks noGrp="1"/>
          </p:cNvSpPr>
          <p:nvPr>
            <p:ph type="title"/>
          </p:nvPr>
        </p:nvSpPr>
        <p:spPr>
          <a:xfrm>
            <a:off x="450005" y="648000"/>
            <a:ext cx="8244001" cy="621000"/>
          </a:xfrm>
        </p:spPr>
        <p:txBody>
          <a:bodyPr anchor="t">
            <a:normAutofit/>
          </a:bodyPr>
          <a:lstStyle>
            <a:lvl1pPr>
              <a:lnSpc>
                <a:spcPct val="100000"/>
              </a:lnSpc>
              <a:spcAft>
                <a:spcPts val="0"/>
              </a:spcAft>
              <a:defRPr sz="2400">
                <a:solidFill>
                  <a:schemeClr val="bg1"/>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450005" y="270000"/>
            <a:ext cx="8244001" cy="432000"/>
          </a:xfrm>
        </p:spPr>
        <p:txBody>
          <a:bodyPr anchor="b">
            <a:normAutofit/>
          </a:bodyPr>
          <a:lstStyle>
            <a:lvl1pPr marL="0" indent="0">
              <a:lnSpc>
                <a:spcPct val="100000"/>
              </a:lnSpc>
              <a:spcAft>
                <a:spcPts val="0"/>
              </a:spcAft>
              <a:buNone/>
              <a:defRPr sz="1200" cap="all" baseline="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sv-SE"/>
              <a:t>Klicka här för att ändra format på bakgrundstexten</a:t>
            </a:r>
          </a:p>
        </p:txBody>
      </p:sp>
      <p:sp>
        <p:nvSpPr>
          <p:cNvPr id="11" name="Text Placeholder 10"/>
          <p:cNvSpPr>
            <a:spLocks noGrp="1"/>
          </p:cNvSpPr>
          <p:nvPr>
            <p:ph type="body" sz="quarter" idx="12"/>
          </p:nvPr>
        </p:nvSpPr>
        <p:spPr>
          <a:xfrm>
            <a:off x="450005" y="1458003"/>
            <a:ext cx="8244001" cy="30374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Klicka här för att ändra format på bakgrundstexten</a:t>
            </a:r>
          </a:p>
        </p:txBody>
      </p:sp>
      <p:sp>
        <p:nvSpPr>
          <p:cNvPr id="4" name="Footer Placeholder 3"/>
          <p:cNvSpPr>
            <a:spLocks noGrp="1"/>
          </p:cNvSpPr>
          <p:nvPr>
            <p:ph type="ftr" sz="quarter" idx="13"/>
          </p:nvPr>
        </p:nvSpPr>
        <p:spPr/>
        <p:txBody>
          <a:bodyPr/>
          <a:lstStyle/>
          <a:p>
            <a:r>
              <a:rPr lang="en-US" dirty="0"/>
              <a:t>NCAB GROUP © </a:t>
            </a:r>
            <a:r>
              <a:rPr lang="en-US" b="0" dirty="0"/>
              <a:t>| Corporate Presentation</a:t>
            </a:r>
            <a:endParaRPr lang="sv-SE" b="0" dirty="0"/>
          </a:p>
        </p:txBody>
      </p:sp>
      <p:sp>
        <p:nvSpPr>
          <p:cNvPr id="10" name="Slide Number Placeholder 9"/>
          <p:cNvSpPr>
            <a:spLocks noGrp="1"/>
          </p:cNvSpPr>
          <p:nvPr>
            <p:ph type="sldNum" sz="quarter" idx="15"/>
          </p:nvPr>
        </p:nvSpPr>
        <p:spPr/>
        <p:txBody>
          <a:bodyPr/>
          <a:lstStyle/>
          <a:p>
            <a:fld id="{11A8F976-6DE0-4424-8FFB-77A2DCA3C683}" type="slidenum">
              <a:rPr lang="sv-SE" smtClean="0"/>
              <a:t>‹#›</a:t>
            </a:fld>
            <a:endParaRPr lang="sv-SE"/>
          </a:p>
        </p:txBody>
      </p:sp>
      <p:pic>
        <p:nvPicPr>
          <p:cNvPr id="12" name="Picture 7">
            <a:extLst>
              <a:ext uri="{FF2B5EF4-FFF2-40B4-BE49-F238E27FC236}">
                <a16:creationId xmlns:a16="http://schemas.microsoft.com/office/drawing/2014/main" id="{66A5DB2D-A91B-054E-882B-FB2BA4F8F4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858" y="4768968"/>
            <a:ext cx="688975" cy="240061"/>
          </a:xfrm>
          <a:prstGeom prst="rect">
            <a:avLst/>
          </a:prstGeom>
        </p:spPr>
      </p:pic>
    </p:spTree>
    <p:extLst>
      <p:ext uri="{BB962C8B-B14F-4D97-AF65-F5344CB8AC3E}">
        <p14:creationId xmlns:p14="http://schemas.microsoft.com/office/powerpoint/2010/main" val="417652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White text">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5EF546-8DA5-C248-9062-AA1DA8DC4035}"/>
              </a:ext>
            </a:extLst>
          </p:cNvPr>
          <p:cNvSpPr>
            <a:spLocks noGrp="1"/>
          </p:cNvSpPr>
          <p:nvPr>
            <p:ph type="pic" sz="quarter" idx="16" hasCustomPrompt="1"/>
          </p:nvPr>
        </p:nvSpPr>
        <p:spPr>
          <a:xfrm>
            <a:off x="0" y="0"/>
            <a:ext cx="9144000" cy="5143500"/>
          </a:xfrm>
        </p:spPr>
        <p:txBody>
          <a:bodyPr/>
          <a:lstStyle/>
          <a:p>
            <a:r>
              <a:rPr lang="sv-SE" dirty="0"/>
              <a:t>image</a:t>
            </a:r>
          </a:p>
        </p:txBody>
      </p:sp>
      <p:sp>
        <p:nvSpPr>
          <p:cNvPr id="2" name="Title 1"/>
          <p:cNvSpPr>
            <a:spLocks noGrp="1"/>
          </p:cNvSpPr>
          <p:nvPr>
            <p:ph type="title"/>
          </p:nvPr>
        </p:nvSpPr>
        <p:spPr>
          <a:xfrm>
            <a:off x="450005" y="648000"/>
            <a:ext cx="8244001" cy="621000"/>
          </a:xfrm>
        </p:spPr>
        <p:txBody>
          <a:bodyPr anchor="t">
            <a:normAutofit/>
          </a:bodyPr>
          <a:lstStyle>
            <a:lvl1pPr>
              <a:lnSpc>
                <a:spcPct val="100000"/>
              </a:lnSpc>
              <a:spcAft>
                <a:spcPts val="0"/>
              </a:spcAft>
              <a:defRPr sz="2400">
                <a:solidFill>
                  <a:schemeClr val="accent6"/>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450005" y="270000"/>
            <a:ext cx="8244001" cy="432000"/>
          </a:xfrm>
        </p:spPr>
        <p:txBody>
          <a:bodyPr anchor="b">
            <a:normAutofit/>
          </a:bodyPr>
          <a:lstStyle>
            <a:lvl1pPr marL="0" indent="0">
              <a:lnSpc>
                <a:spcPct val="100000"/>
              </a:lnSpc>
              <a:spcAft>
                <a:spcPts val="0"/>
              </a:spcAft>
              <a:buNone/>
              <a:defRPr sz="1200" cap="all" baseline="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sv-SE"/>
              <a:t>Klicka här för att ändra format på bakgrundstexten</a:t>
            </a:r>
          </a:p>
        </p:txBody>
      </p:sp>
      <p:sp>
        <p:nvSpPr>
          <p:cNvPr id="11" name="Text Placeholder 10"/>
          <p:cNvSpPr>
            <a:spLocks noGrp="1"/>
          </p:cNvSpPr>
          <p:nvPr>
            <p:ph type="body" sz="quarter" idx="12"/>
          </p:nvPr>
        </p:nvSpPr>
        <p:spPr>
          <a:xfrm>
            <a:off x="450005" y="1458003"/>
            <a:ext cx="3918795" cy="3037497"/>
          </a:xfrm>
        </p:spPr>
        <p:txBody>
          <a:bodyPr>
            <a:normAutofit/>
          </a:bodyPr>
          <a:lstStyle>
            <a:lvl1pPr>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Klicka här för att ändra format på bakgrundstexten</a:t>
            </a:r>
          </a:p>
        </p:txBody>
      </p:sp>
      <p:sp>
        <p:nvSpPr>
          <p:cNvPr id="4" name="Footer Placeholder 3"/>
          <p:cNvSpPr>
            <a:spLocks noGrp="1"/>
          </p:cNvSpPr>
          <p:nvPr>
            <p:ph type="ftr" sz="quarter" idx="13"/>
          </p:nvPr>
        </p:nvSpPr>
        <p:spPr/>
        <p:txBody>
          <a:bodyPr/>
          <a:lstStyle/>
          <a:p>
            <a:r>
              <a:rPr lang="en-US" dirty="0"/>
              <a:t>NCAB GROUP © </a:t>
            </a:r>
            <a:r>
              <a:rPr lang="en-US" b="0" dirty="0"/>
              <a:t>| Corporate Presentation</a:t>
            </a:r>
            <a:endParaRPr lang="sv-SE" b="0" dirty="0"/>
          </a:p>
        </p:txBody>
      </p:sp>
      <p:sp>
        <p:nvSpPr>
          <p:cNvPr id="10" name="Slide Number Placeholder 9"/>
          <p:cNvSpPr>
            <a:spLocks noGrp="1"/>
          </p:cNvSpPr>
          <p:nvPr>
            <p:ph type="sldNum" sz="quarter" idx="15"/>
          </p:nvPr>
        </p:nvSpPr>
        <p:spPr/>
        <p:txBody>
          <a:bodyPr/>
          <a:lstStyle/>
          <a:p>
            <a:fld id="{11A8F976-6DE0-4424-8FFB-77A2DCA3C683}" type="slidenum">
              <a:rPr lang="sv-SE" smtClean="0"/>
              <a:t>‹#›</a:t>
            </a:fld>
            <a:endParaRPr lang="sv-SE"/>
          </a:p>
        </p:txBody>
      </p:sp>
      <p:pic>
        <p:nvPicPr>
          <p:cNvPr id="12" name="Picture 7">
            <a:extLst>
              <a:ext uri="{FF2B5EF4-FFF2-40B4-BE49-F238E27FC236}">
                <a16:creationId xmlns:a16="http://schemas.microsoft.com/office/drawing/2014/main" id="{66A5DB2D-A91B-054E-882B-FB2BA4F8F4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858" y="4768968"/>
            <a:ext cx="688975" cy="240061"/>
          </a:xfrm>
          <a:prstGeom prst="rect">
            <a:avLst/>
          </a:prstGeom>
        </p:spPr>
      </p:pic>
    </p:spTree>
    <p:extLst>
      <p:ext uri="{BB962C8B-B14F-4D97-AF65-F5344CB8AC3E}">
        <p14:creationId xmlns:p14="http://schemas.microsoft.com/office/powerpoint/2010/main" val="419261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5143500"/>
          </a:xfrm>
          <a:gradFill rotWithShape="1">
            <a:gsLst>
              <a:gs pos="0">
                <a:srgbClr val="D1D9DB">
                  <a:lumMod val="90000"/>
                </a:srgbClr>
              </a:gs>
              <a:gs pos="100000">
                <a:srgbClr val="FFFFFF"/>
              </a:gs>
            </a:gsLst>
            <a:lin ang="16200000" scaled="0"/>
          </a:gradFill>
          <a:ln w="25400">
            <a:noFill/>
          </a:ln>
          <a:effectLst/>
          <a:scene3d>
            <a:camera prst="orthographicFront">
              <a:rot lat="0" lon="0" rev="0"/>
            </a:camera>
            <a:lightRig rig="threePt" dir="t">
              <a:rot lat="0" lon="0" rev="1200000"/>
            </a:lightRig>
          </a:scene3d>
          <a:sp3d/>
        </p:spPr>
        <p:txBody>
          <a:bodyPr rtlCol="0" anchor="ctr" anchorCtr="0"/>
          <a:lstStyle>
            <a:lvl1pPr>
              <a:defRPr kumimoji="0" lang="en-US" sz="900" i="0" u="none" strike="noStrike" kern="0" cap="none" spc="75" normalizeH="0" baseline="0">
                <a:ln>
                  <a:noFill/>
                </a:ln>
                <a:solidFill>
                  <a:srgbClr val="FFFFFF"/>
                </a:solidFill>
                <a:effectLst/>
                <a:uLnTx/>
                <a:uFillTx/>
                <a:latin typeface="Arial"/>
                <a:cs typeface="Arial"/>
              </a:defRPr>
            </a:lvl1pPr>
          </a:lstStyle>
          <a:p>
            <a:pPr marL="0" marR="0" lvl="0" indent="0" algn="ctr" defTabSz="342892" fontAlgn="base">
              <a:lnSpc>
                <a:spcPct val="100000"/>
              </a:lnSpc>
              <a:spcBef>
                <a:spcPct val="0"/>
              </a:spcBef>
              <a:spcAft>
                <a:spcPct val="0"/>
              </a:spcAft>
              <a:buClrTx/>
              <a:buSzTx/>
              <a:buFontTx/>
              <a:buNone/>
              <a:tabLst/>
            </a:pPr>
            <a:r>
              <a:rPr lang="sv-SE"/>
              <a:t>Klicka på ikonen för att lägga till en bild</a:t>
            </a:r>
            <a:endParaRPr lang="en-US"/>
          </a:p>
        </p:txBody>
      </p:sp>
      <p:sp>
        <p:nvSpPr>
          <p:cNvPr id="9" name="Title 8"/>
          <p:cNvSpPr>
            <a:spLocks noGrp="1"/>
          </p:cNvSpPr>
          <p:nvPr>
            <p:ph type="title"/>
          </p:nvPr>
        </p:nvSpPr>
        <p:spPr/>
        <p:txBody>
          <a:bodyPr/>
          <a:lstStyle/>
          <a:p>
            <a:r>
              <a:rPr lang="sv-SE"/>
              <a:t>Klicka här för att ändra format</a:t>
            </a:r>
            <a:endParaRPr lang="en-US" dirty="0"/>
          </a:p>
        </p:txBody>
      </p:sp>
      <p:sp>
        <p:nvSpPr>
          <p:cNvPr id="4" name="Text Placeholder 3"/>
          <p:cNvSpPr>
            <a:spLocks noGrp="1"/>
          </p:cNvSpPr>
          <p:nvPr>
            <p:ph type="body" sz="half" idx="2"/>
          </p:nvPr>
        </p:nvSpPr>
        <p:spPr>
          <a:xfrm>
            <a:off x="450005" y="270000"/>
            <a:ext cx="8244001" cy="432000"/>
          </a:xfrm>
        </p:spPr>
        <p:txBody>
          <a:bodyPr anchor="b"/>
          <a:lstStyle>
            <a:lvl1pPr marL="0" indent="0">
              <a:lnSpc>
                <a:spcPct val="100000"/>
              </a:lnSpc>
              <a:spcAft>
                <a:spcPts val="0"/>
              </a:spcAft>
              <a:buNone/>
              <a:defRPr sz="1200" cap="all" baseline="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sv-SE"/>
              <a:t>Klicka här för att ändra format på bakgrundstexten</a:t>
            </a:r>
          </a:p>
        </p:txBody>
      </p:sp>
      <p:sp>
        <p:nvSpPr>
          <p:cNvPr id="5" name="Footer Placeholder 4"/>
          <p:cNvSpPr>
            <a:spLocks noGrp="1"/>
          </p:cNvSpPr>
          <p:nvPr>
            <p:ph type="ftr" sz="quarter" idx="10"/>
          </p:nvPr>
        </p:nvSpPr>
        <p:spPr/>
        <p:txBody>
          <a:bodyPr/>
          <a:lstStyle/>
          <a:p>
            <a:r>
              <a:rPr lang="en-US" dirty="0"/>
              <a:t>NCAB GROUP © </a:t>
            </a:r>
            <a:r>
              <a:rPr lang="en-US" b="0" dirty="0"/>
              <a:t>| Corporate Presentation</a:t>
            </a:r>
            <a:endParaRPr lang="sv-SE" b="0" dirty="0"/>
          </a:p>
        </p:txBody>
      </p:sp>
      <p:sp>
        <p:nvSpPr>
          <p:cNvPr id="7" name="Slide Number Placeholder 6"/>
          <p:cNvSpPr>
            <a:spLocks noGrp="1"/>
          </p:cNvSpPr>
          <p:nvPr>
            <p:ph type="sldNum" sz="quarter" idx="11"/>
          </p:nvPr>
        </p:nvSpPr>
        <p:spPr/>
        <p:txBody>
          <a:bodyPr/>
          <a:lstStyle/>
          <a:p>
            <a:fld id="{11A8F976-6DE0-4424-8FFB-77A2DCA3C683}" type="slidenum">
              <a:rPr lang="sv-SE" smtClean="0"/>
              <a:t>‹#›</a:t>
            </a:fld>
            <a:endParaRPr lang="sv-SE"/>
          </a:p>
        </p:txBody>
      </p:sp>
      <p:pic>
        <p:nvPicPr>
          <p:cNvPr id="10" name="Picture 7">
            <a:extLst>
              <a:ext uri="{FF2B5EF4-FFF2-40B4-BE49-F238E27FC236}">
                <a16:creationId xmlns:a16="http://schemas.microsoft.com/office/drawing/2014/main" id="{FEA711DB-9C2D-CE47-A2BF-24923059E1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858" y="4768968"/>
            <a:ext cx="688975" cy="240061"/>
          </a:xfrm>
          <a:prstGeom prst="rect">
            <a:avLst/>
          </a:prstGeom>
        </p:spPr>
      </p:pic>
    </p:spTree>
    <p:extLst>
      <p:ext uri="{BB962C8B-B14F-4D97-AF65-F5344CB8AC3E}">
        <p14:creationId xmlns:p14="http://schemas.microsoft.com/office/powerpoint/2010/main" val="407797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9" name="Text Placeholder 4"/>
          <p:cNvSpPr>
            <a:spLocks noGrp="1"/>
          </p:cNvSpPr>
          <p:nvPr>
            <p:ph type="body" sz="quarter" idx="3"/>
          </p:nvPr>
        </p:nvSpPr>
        <p:spPr>
          <a:xfrm>
            <a:off x="450005" y="270000"/>
            <a:ext cx="8244001" cy="432000"/>
          </a:xfrm>
        </p:spPr>
        <p:txBody>
          <a:bodyPr anchor="b">
            <a:normAutofit/>
          </a:bodyPr>
          <a:lstStyle>
            <a:lvl1pPr marL="0" indent="0">
              <a:lnSpc>
                <a:spcPct val="100000"/>
              </a:lnSpc>
              <a:spcAft>
                <a:spcPts val="0"/>
              </a:spcAft>
              <a:buNone/>
              <a:defRPr sz="1200" b="1" cap="all"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a:t>Klicka här för att ändra format på bakgrundstexten</a:t>
            </a:r>
          </a:p>
        </p:txBody>
      </p:sp>
      <p:sp>
        <p:nvSpPr>
          <p:cNvPr id="3" name="Content Placeholder 2"/>
          <p:cNvSpPr>
            <a:spLocks noGrp="1"/>
          </p:cNvSpPr>
          <p:nvPr>
            <p:ph sz="half" idx="1"/>
          </p:nvPr>
        </p:nvSpPr>
        <p:spPr>
          <a:xfrm>
            <a:off x="444932" y="1464144"/>
            <a:ext cx="4032000" cy="3031356"/>
          </a:xfrm>
        </p:spPr>
        <p:txBody>
          <a:bodyPr/>
          <a:lstStyle/>
          <a:p>
            <a:pPr lvl="0"/>
            <a:r>
              <a:rPr lang="sv-SE"/>
              <a:t>Klicka här för att ändra format på bakgrundstexten</a:t>
            </a:r>
          </a:p>
        </p:txBody>
      </p:sp>
      <p:sp>
        <p:nvSpPr>
          <p:cNvPr id="4" name="Content Placeholder 3"/>
          <p:cNvSpPr>
            <a:spLocks noGrp="1"/>
          </p:cNvSpPr>
          <p:nvPr>
            <p:ph sz="half" idx="2"/>
          </p:nvPr>
        </p:nvSpPr>
        <p:spPr>
          <a:xfrm>
            <a:off x="4617999" y="1464144"/>
            <a:ext cx="4032000" cy="3031356"/>
          </a:xfrm>
        </p:spPr>
        <p:txBody>
          <a:bodyPr/>
          <a:lstStyle/>
          <a:p>
            <a:pPr lvl="0"/>
            <a:r>
              <a:rPr lang="sv-SE"/>
              <a:t>Klicka här för att ändra format på bakgrundstexten</a:t>
            </a:r>
          </a:p>
        </p:txBody>
      </p:sp>
      <p:sp>
        <p:nvSpPr>
          <p:cNvPr id="5" name="Footer Placeholder 4"/>
          <p:cNvSpPr>
            <a:spLocks noGrp="1"/>
          </p:cNvSpPr>
          <p:nvPr>
            <p:ph type="ftr" sz="quarter" idx="10"/>
          </p:nvPr>
        </p:nvSpPr>
        <p:spPr/>
        <p:txBody>
          <a:bodyPr/>
          <a:lstStyle/>
          <a:p>
            <a:r>
              <a:rPr lang="en-US" dirty="0"/>
              <a:t>NCAB GROUP © </a:t>
            </a:r>
            <a:r>
              <a:rPr lang="en-US" b="0" dirty="0"/>
              <a:t>| Corporate Presentation</a:t>
            </a:r>
            <a:endParaRPr lang="sv-SE" b="0" dirty="0"/>
          </a:p>
        </p:txBody>
      </p:sp>
      <p:sp>
        <p:nvSpPr>
          <p:cNvPr id="6" name="Slide Number Placeholder 5"/>
          <p:cNvSpPr>
            <a:spLocks noGrp="1"/>
          </p:cNvSpPr>
          <p:nvPr>
            <p:ph type="sldNum" sz="quarter" idx="11"/>
          </p:nvPr>
        </p:nvSpPr>
        <p:spPr/>
        <p:txBody>
          <a:bodyPr/>
          <a:lstStyle/>
          <a:p>
            <a:fld id="{11A8F976-6DE0-4424-8FFB-77A2DCA3C683}" type="slidenum">
              <a:rPr lang="sv-SE" smtClean="0"/>
              <a:t>‹#›</a:t>
            </a:fld>
            <a:endParaRPr lang="sv-SE"/>
          </a:p>
        </p:txBody>
      </p:sp>
    </p:spTree>
    <p:extLst>
      <p:ext uri="{BB962C8B-B14F-4D97-AF65-F5344CB8AC3E}">
        <p14:creationId xmlns:p14="http://schemas.microsoft.com/office/powerpoint/2010/main" val="395569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6" name="Text Placeholder 3"/>
          <p:cNvSpPr>
            <a:spLocks noGrp="1"/>
          </p:cNvSpPr>
          <p:nvPr>
            <p:ph type="body" sz="half" idx="2"/>
          </p:nvPr>
        </p:nvSpPr>
        <p:spPr>
          <a:xfrm>
            <a:off x="450005" y="270000"/>
            <a:ext cx="8244001" cy="432000"/>
          </a:xfrm>
        </p:spPr>
        <p:txBody>
          <a:bodyPr anchor="b"/>
          <a:lstStyle>
            <a:lvl1pPr marL="0" indent="0">
              <a:lnSpc>
                <a:spcPct val="100000"/>
              </a:lnSpc>
              <a:spcAft>
                <a:spcPts val="0"/>
              </a:spcAft>
              <a:buNone/>
              <a:defRPr sz="1200" cap="all" baseline="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sv-SE"/>
              <a:t>Klicka här för att ändra format på bakgrundstexten</a:t>
            </a:r>
          </a:p>
        </p:txBody>
      </p:sp>
      <p:sp>
        <p:nvSpPr>
          <p:cNvPr id="3" name="Footer Placeholder 2"/>
          <p:cNvSpPr>
            <a:spLocks noGrp="1"/>
          </p:cNvSpPr>
          <p:nvPr>
            <p:ph type="ftr" sz="quarter" idx="10"/>
          </p:nvPr>
        </p:nvSpPr>
        <p:spPr/>
        <p:txBody>
          <a:bodyPr/>
          <a:lstStyle/>
          <a:p>
            <a:r>
              <a:rPr lang="en-US" dirty="0"/>
              <a:t>NCAB GROUP © </a:t>
            </a:r>
            <a:r>
              <a:rPr lang="en-US" b="0" dirty="0"/>
              <a:t>| Corporate Presentation</a:t>
            </a:r>
            <a:endParaRPr lang="sv-SE" b="0" dirty="0"/>
          </a:p>
        </p:txBody>
      </p:sp>
      <p:sp>
        <p:nvSpPr>
          <p:cNvPr id="4" name="Slide Number Placeholder 3"/>
          <p:cNvSpPr>
            <a:spLocks noGrp="1"/>
          </p:cNvSpPr>
          <p:nvPr>
            <p:ph type="sldNum" sz="quarter" idx="11"/>
          </p:nvPr>
        </p:nvSpPr>
        <p:spPr/>
        <p:txBody>
          <a:bodyPr/>
          <a:lstStyle/>
          <a:p>
            <a:fld id="{11A8F976-6DE0-4424-8FFB-77A2DCA3C683}" type="slidenum">
              <a:rPr lang="sv-SE" smtClean="0"/>
              <a:t>‹#›</a:t>
            </a:fld>
            <a:endParaRPr lang="sv-SE"/>
          </a:p>
        </p:txBody>
      </p:sp>
    </p:spTree>
    <p:extLst>
      <p:ext uri="{BB962C8B-B14F-4D97-AF65-F5344CB8AC3E}">
        <p14:creationId xmlns:p14="http://schemas.microsoft.com/office/powerpoint/2010/main" val="383885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6" name="Text Placeholder 3"/>
          <p:cNvSpPr>
            <a:spLocks noGrp="1"/>
          </p:cNvSpPr>
          <p:nvPr>
            <p:ph type="body" sz="half" idx="2"/>
          </p:nvPr>
        </p:nvSpPr>
        <p:spPr>
          <a:xfrm>
            <a:off x="450005" y="270000"/>
            <a:ext cx="8244001" cy="432000"/>
          </a:xfrm>
        </p:spPr>
        <p:txBody>
          <a:bodyPr anchor="b"/>
          <a:lstStyle>
            <a:lvl1pPr marL="0" indent="0">
              <a:lnSpc>
                <a:spcPct val="100000"/>
              </a:lnSpc>
              <a:spcAft>
                <a:spcPts val="0"/>
              </a:spcAft>
              <a:buNone/>
              <a:defRPr sz="1200" cap="all" baseline="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sv-SE"/>
              <a:t>Klicka här för att ändra format på bakgrundstexten</a:t>
            </a:r>
          </a:p>
        </p:txBody>
      </p:sp>
      <p:sp>
        <p:nvSpPr>
          <p:cNvPr id="4" name="Chart Placeholder 3"/>
          <p:cNvSpPr>
            <a:spLocks noGrp="1"/>
          </p:cNvSpPr>
          <p:nvPr>
            <p:ph type="chart" sz="quarter" idx="11"/>
          </p:nvPr>
        </p:nvSpPr>
        <p:spPr>
          <a:xfrm>
            <a:off x="450005" y="1458003"/>
            <a:ext cx="8244001" cy="3037497"/>
          </a:xfrm>
        </p:spPr>
        <p:txBody>
          <a:bodyPr>
            <a:normAutofit/>
          </a:bodyPr>
          <a:lstStyle>
            <a:lvl1pPr marL="0" indent="0">
              <a:buNone/>
              <a:defRPr sz="1500"/>
            </a:lvl1pPr>
          </a:lstStyle>
          <a:p>
            <a:r>
              <a:rPr lang="sv-SE"/>
              <a:t>Klicka på ikonen för att lägga till ett diagram</a:t>
            </a:r>
            <a:endParaRPr lang="en-US" dirty="0"/>
          </a:p>
        </p:txBody>
      </p:sp>
      <p:sp>
        <p:nvSpPr>
          <p:cNvPr id="3" name="Footer Placeholder 2"/>
          <p:cNvSpPr>
            <a:spLocks noGrp="1"/>
          </p:cNvSpPr>
          <p:nvPr>
            <p:ph type="ftr" sz="quarter" idx="12"/>
          </p:nvPr>
        </p:nvSpPr>
        <p:spPr/>
        <p:txBody>
          <a:bodyPr/>
          <a:lstStyle/>
          <a:p>
            <a:r>
              <a:rPr lang="en-US" dirty="0"/>
              <a:t>NCAB GROUP © </a:t>
            </a:r>
            <a:r>
              <a:rPr lang="en-US" b="0" dirty="0"/>
              <a:t>| Corporate Presentation</a:t>
            </a:r>
            <a:endParaRPr lang="sv-SE" b="0" dirty="0"/>
          </a:p>
        </p:txBody>
      </p:sp>
      <p:sp>
        <p:nvSpPr>
          <p:cNvPr id="5" name="Slide Number Placeholder 4"/>
          <p:cNvSpPr>
            <a:spLocks noGrp="1"/>
          </p:cNvSpPr>
          <p:nvPr>
            <p:ph type="sldNum" sz="quarter" idx="13"/>
          </p:nvPr>
        </p:nvSpPr>
        <p:spPr/>
        <p:txBody>
          <a:bodyPr/>
          <a:lstStyle/>
          <a:p>
            <a:fld id="{11A8F976-6DE0-4424-8FFB-77A2DCA3C683}" type="slidenum">
              <a:rPr lang="sv-SE" smtClean="0"/>
              <a:t>‹#›</a:t>
            </a:fld>
            <a:endParaRPr lang="sv-SE"/>
          </a:p>
        </p:txBody>
      </p:sp>
    </p:spTree>
    <p:extLst>
      <p:ext uri="{BB962C8B-B14F-4D97-AF65-F5344CB8AC3E}">
        <p14:creationId xmlns:p14="http://schemas.microsoft.com/office/powerpoint/2010/main" val="23676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NCAB GROUP © </a:t>
            </a:r>
            <a:r>
              <a:rPr lang="en-US" b="0" dirty="0"/>
              <a:t>| Corporate Presentation</a:t>
            </a:r>
            <a:endParaRPr lang="sv-SE" b="0" dirty="0"/>
          </a:p>
        </p:txBody>
      </p:sp>
      <p:sp>
        <p:nvSpPr>
          <p:cNvPr id="3" name="Slide Number Placeholder 2"/>
          <p:cNvSpPr>
            <a:spLocks noGrp="1"/>
          </p:cNvSpPr>
          <p:nvPr>
            <p:ph type="sldNum" sz="quarter" idx="11"/>
          </p:nvPr>
        </p:nvSpPr>
        <p:spPr/>
        <p:txBody>
          <a:bodyPr/>
          <a:lstStyle/>
          <a:p>
            <a:fld id="{11A8F976-6DE0-4424-8FFB-77A2DCA3C683}" type="slidenum">
              <a:rPr lang="sv-SE" smtClean="0"/>
              <a:t>‹#›</a:t>
            </a:fld>
            <a:endParaRPr lang="sv-SE"/>
          </a:p>
        </p:txBody>
      </p:sp>
    </p:spTree>
    <p:extLst>
      <p:ext uri="{BB962C8B-B14F-4D97-AF65-F5344CB8AC3E}">
        <p14:creationId xmlns:p14="http://schemas.microsoft.com/office/powerpoint/2010/main" val="263332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ktangel 13"/>
          <p:cNvSpPr/>
          <p:nvPr/>
        </p:nvSpPr>
        <p:spPr bwMode="auto">
          <a:xfrm>
            <a:off x="5" y="0"/>
            <a:ext cx="9143999" cy="5143500"/>
          </a:xfrm>
          <a:prstGeom prst="rect">
            <a:avLst/>
          </a:prstGeom>
          <a:gradFill rotWithShape="1">
            <a:gsLst>
              <a:gs pos="0">
                <a:srgbClr val="D1D9DB">
                  <a:lumMod val="90000"/>
                </a:srgbClr>
              </a:gs>
              <a:gs pos="100000">
                <a:srgbClr val="FFFFFF"/>
              </a:gs>
            </a:gsLst>
            <a:lin ang="16200000" scaled="0"/>
          </a:gradFill>
          <a:ln w="25400">
            <a:noFill/>
          </a:ln>
          <a:effectLst/>
          <a:scene3d>
            <a:camera prst="orthographicFront">
              <a:rot lat="0" lon="0" rev="0"/>
            </a:camera>
            <a:lightRig rig="threePt" dir="t">
              <a:rot lat="0" lon="0" rev="1200000"/>
            </a:lightRig>
          </a:scene3d>
          <a:sp3d/>
        </p:spPr>
        <p:txBody>
          <a:bodyPr rtlCol="0" anchor="ctr" anchorCtr="0"/>
          <a:lstStyle/>
          <a:p>
            <a:pPr marL="0" marR="0" lvl="0" indent="0" algn="ctr" defTabSz="342892" eaLnBrk="1" fontAlgn="base" latinLnBrk="0" hangingPunct="1">
              <a:lnSpc>
                <a:spcPct val="100000"/>
              </a:lnSpc>
              <a:spcBef>
                <a:spcPct val="0"/>
              </a:spcBef>
              <a:spcAft>
                <a:spcPct val="0"/>
              </a:spcAft>
              <a:buClrTx/>
              <a:buSzTx/>
              <a:buFontTx/>
              <a:buNone/>
              <a:tabLst/>
              <a:defRPr/>
            </a:pPr>
            <a:endParaRPr kumimoji="0" lang="sv-SE" sz="900" b="1" i="0" u="none" strike="noStrike" kern="0" cap="none" spc="75" normalizeH="0" baseline="0" noProof="0" dirty="0" err="1">
              <a:ln>
                <a:noFill/>
              </a:ln>
              <a:solidFill>
                <a:srgbClr val="FFFFFF"/>
              </a:solidFill>
              <a:effectLst/>
              <a:uLnTx/>
              <a:uFillTx/>
              <a:latin typeface="Arial"/>
              <a:ea typeface="+mn-ea"/>
              <a:cs typeface="Arial"/>
            </a:endParaRPr>
          </a:p>
        </p:txBody>
      </p:sp>
      <p:sp>
        <p:nvSpPr>
          <p:cNvPr id="2" name="Title Placeholder 1"/>
          <p:cNvSpPr>
            <a:spLocks noGrp="1"/>
          </p:cNvSpPr>
          <p:nvPr>
            <p:ph type="title"/>
          </p:nvPr>
        </p:nvSpPr>
        <p:spPr>
          <a:xfrm>
            <a:off x="450000" y="648000"/>
            <a:ext cx="8244000" cy="621000"/>
          </a:xfrm>
          <a:prstGeom prst="rect">
            <a:avLst/>
          </a:prstGeom>
        </p:spPr>
        <p:txBody>
          <a:bodyPr vert="horz" lIns="91440" tIns="45720" rIns="91440" bIns="45720" rtlCol="0" anchor="t">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450000" y="1458000"/>
            <a:ext cx="8244000" cy="3037500"/>
          </a:xfrm>
          <a:prstGeom prst="rect">
            <a:avLst/>
          </a:prstGeom>
        </p:spPr>
        <p:txBody>
          <a:bodyPr vert="horz" lIns="91440" tIns="45720" rIns="91440" bIns="45720" rtlCol="0">
            <a:normAutofit/>
          </a:bodyPr>
          <a:lstStyle/>
          <a:p>
            <a:pPr marL="477888" marR="0" lvl="1" indent="-342892" algn="l" defTabSz="685783" rtl="0" eaLnBrk="1" fontAlgn="auto" latinLnBrk="0" hangingPunct="1">
              <a:lnSpc>
                <a:spcPct val="120000"/>
              </a:lnSpc>
              <a:spcBef>
                <a:spcPts val="0"/>
              </a:spcBef>
              <a:spcAft>
                <a:spcPts val="750"/>
              </a:spcAft>
              <a:buClrTx/>
              <a:buSzTx/>
              <a:buFontTx/>
              <a:buBlip>
                <a:blip r:embed="rId11"/>
              </a:buBlip>
              <a:tabLst/>
              <a:defRPr/>
            </a:pPr>
            <a:r>
              <a:rPr lang="sv-SE" dirty="0"/>
              <a:t>Klicka här för att ändra format på bakgrundstexten</a:t>
            </a:r>
          </a:p>
          <a:p>
            <a:pPr lvl="2"/>
            <a:r>
              <a:rPr lang="sv-SE" dirty="0"/>
              <a:t>Nivå två</a:t>
            </a:r>
            <a:endParaRPr lang="en-US" dirty="0"/>
          </a:p>
        </p:txBody>
      </p:sp>
      <p:sp>
        <p:nvSpPr>
          <p:cNvPr id="4" name="Footer Placeholder 3"/>
          <p:cNvSpPr>
            <a:spLocks noGrp="1"/>
          </p:cNvSpPr>
          <p:nvPr>
            <p:ph type="ftr" sz="quarter" idx="3"/>
          </p:nvPr>
        </p:nvSpPr>
        <p:spPr>
          <a:xfrm>
            <a:off x="3465069" y="4805737"/>
            <a:ext cx="4860000" cy="235370"/>
          </a:xfrm>
          <a:prstGeom prst="rect">
            <a:avLst/>
          </a:prstGeom>
        </p:spPr>
        <p:txBody>
          <a:bodyPr vert="horz" lIns="0" tIns="0" rIns="0" bIns="0" rtlCol="0" anchor="ctr"/>
          <a:lstStyle>
            <a:lvl1pPr algn="r">
              <a:defRPr sz="675" b="1">
                <a:solidFill>
                  <a:schemeClr val="tx1">
                    <a:tint val="75000"/>
                  </a:schemeClr>
                </a:solidFill>
              </a:defRPr>
            </a:lvl1pPr>
          </a:lstStyle>
          <a:p>
            <a:r>
              <a:rPr lang="en-US" dirty="0"/>
              <a:t>NCAB GROUP © </a:t>
            </a:r>
            <a:r>
              <a:rPr lang="en-US" b="0" dirty="0"/>
              <a:t>| Corporate Presentation</a:t>
            </a:r>
            <a:endParaRPr lang="sv-SE" b="0" dirty="0"/>
          </a:p>
        </p:txBody>
      </p:sp>
      <p:sp>
        <p:nvSpPr>
          <p:cNvPr id="5" name="Slide Number Placeholder 4"/>
          <p:cNvSpPr>
            <a:spLocks noGrp="1"/>
          </p:cNvSpPr>
          <p:nvPr>
            <p:ph type="sldNum" sz="quarter" idx="4"/>
          </p:nvPr>
        </p:nvSpPr>
        <p:spPr>
          <a:xfrm>
            <a:off x="8364874" y="4805737"/>
            <a:ext cx="329126" cy="235370"/>
          </a:xfrm>
          <a:prstGeom prst="rect">
            <a:avLst/>
          </a:prstGeom>
        </p:spPr>
        <p:txBody>
          <a:bodyPr vert="horz" lIns="0" tIns="0" rIns="0" bIns="0" rtlCol="0" anchor="ctr"/>
          <a:lstStyle>
            <a:lvl1pPr algn="r">
              <a:defRPr sz="675" b="1">
                <a:solidFill>
                  <a:schemeClr val="tx1">
                    <a:tint val="75000"/>
                  </a:schemeClr>
                </a:solidFill>
              </a:defRPr>
            </a:lvl1pPr>
          </a:lstStyle>
          <a:p>
            <a:fld id="{11A8F976-6DE0-4424-8FFB-77A2DCA3C683}" type="slidenum">
              <a:rPr lang="sv-SE" smtClean="0"/>
              <a:pPr/>
              <a:t>‹#›</a:t>
            </a:fld>
            <a:endParaRPr lang="sv-SE" dirty="0"/>
          </a:p>
        </p:txBody>
      </p:sp>
      <p:pic>
        <p:nvPicPr>
          <p:cNvPr id="9" name="Picture 7">
            <a:extLst>
              <a:ext uri="{FF2B5EF4-FFF2-40B4-BE49-F238E27FC236}">
                <a16:creationId xmlns:a16="http://schemas.microsoft.com/office/drawing/2014/main" id="{CFEA4D77-D034-AA4E-BF09-8832E91C68D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39858" y="4768968"/>
            <a:ext cx="688975" cy="240061"/>
          </a:xfrm>
          <a:prstGeom prst="rect">
            <a:avLst/>
          </a:prstGeom>
        </p:spPr>
      </p:pic>
    </p:spTree>
    <p:extLst>
      <p:ext uri="{BB962C8B-B14F-4D97-AF65-F5344CB8AC3E}">
        <p14:creationId xmlns:p14="http://schemas.microsoft.com/office/powerpoint/2010/main" val="4153316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9" r:id="rId5"/>
    <p:sldLayoutId id="2147483664" r:id="rId6"/>
    <p:sldLayoutId id="2147483666" r:id="rId7"/>
    <p:sldLayoutId id="2147483670" r:id="rId8"/>
    <p:sldLayoutId id="2147483667" r:id="rId9"/>
  </p:sldLayoutIdLst>
  <p:hf hdr="0" dt="0"/>
  <p:txStyles>
    <p:titleStyle>
      <a:lvl1pPr algn="l" defTabSz="685783" rtl="0" eaLnBrk="1" latinLnBrk="0" hangingPunct="1">
        <a:lnSpc>
          <a:spcPct val="100000"/>
        </a:lnSpc>
        <a:spcBef>
          <a:spcPct val="0"/>
        </a:spcBef>
        <a:buNone/>
        <a:defRPr sz="2400" b="1" kern="1200">
          <a:solidFill>
            <a:schemeClr val="accent6"/>
          </a:solidFill>
          <a:latin typeface="+mj-lt"/>
          <a:ea typeface="+mj-ea"/>
          <a:cs typeface="+mj-cs"/>
        </a:defRPr>
      </a:lvl1pPr>
    </p:titleStyle>
    <p:bodyStyle>
      <a:lvl1pPr marL="342892" indent="-342892" algn="l" defTabSz="685783" rtl="0" eaLnBrk="1" latinLnBrk="0" hangingPunct="1">
        <a:lnSpc>
          <a:spcPct val="120000"/>
        </a:lnSpc>
        <a:spcBef>
          <a:spcPts val="0"/>
        </a:spcBef>
        <a:spcAft>
          <a:spcPts val="900"/>
        </a:spcAft>
        <a:buFontTx/>
        <a:buBlip>
          <a:blip r:embed="rId11"/>
        </a:buBlip>
        <a:defRPr sz="2400" b="1" kern="1200">
          <a:solidFill>
            <a:schemeClr val="tx1"/>
          </a:solidFill>
          <a:latin typeface="+mn-lt"/>
          <a:ea typeface="+mn-ea"/>
          <a:cs typeface="+mn-cs"/>
        </a:defRPr>
      </a:lvl1pPr>
      <a:lvl2pPr marL="477888" marR="0" indent="-342892" algn="l" defTabSz="685783" rtl="0" eaLnBrk="1" fontAlgn="auto" latinLnBrk="0" hangingPunct="1">
        <a:lnSpc>
          <a:spcPct val="120000"/>
        </a:lnSpc>
        <a:spcBef>
          <a:spcPts val="0"/>
        </a:spcBef>
        <a:spcAft>
          <a:spcPts val="750"/>
        </a:spcAft>
        <a:buClrTx/>
        <a:buSzTx/>
        <a:buFontTx/>
        <a:buBlip>
          <a:blip r:embed="rId11"/>
        </a:buBlip>
        <a:tabLst/>
        <a:defRPr sz="2400" b="1" kern="1200">
          <a:solidFill>
            <a:schemeClr val="tx1"/>
          </a:solidFill>
          <a:latin typeface="+mn-lt"/>
          <a:ea typeface="+mn-ea"/>
          <a:cs typeface="+mn-cs"/>
        </a:defRPr>
      </a:lvl2pPr>
      <a:lvl3pPr marL="527162" indent="-257168" algn="l" defTabSz="685783" rtl="0" eaLnBrk="1" latinLnBrk="0" hangingPunct="1">
        <a:lnSpc>
          <a:spcPct val="120000"/>
        </a:lnSpc>
        <a:spcBef>
          <a:spcPts val="0"/>
        </a:spcBef>
        <a:spcAft>
          <a:spcPts val="600"/>
        </a:spcAft>
        <a:buFontTx/>
        <a:buBlip>
          <a:blip r:embed="rId11"/>
        </a:buBlip>
        <a:defRPr sz="2000" b="1" kern="1200">
          <a:solidFill>
            <a:schemeClr val="tx1"/>
          </a:solidFill>
          <a:latin typeface="+mn-lt"/>
          <a:ea typeface="+mn-ea"/>
          <a:cs typeface="+mn-cs"/>
        </a:defRPr>
      </a:lvl3pPr>
      <a:lvl4pPr marL="662159" indent="-257168" algn="l" defTabSz="685783" rtl="0" eaLnBrk="1" latinLnBrk="0" hangingPunct="1">
        <a:lnSpc>
          <a:spcPct val="120000"/>
        </a:lnSpc>
        <a:spcBef>
          <a:spcPts val="0"/>
        </a:spcBef>
        <a:spcAft>
          <a:spcPts val="525"/>
        </a:spcAft>
        <a:buFont typeface="Arial" panose="020B0604020202020204" pitchFamily="34" charset="0"/>
        <a:buChar char="•"/>
        <a:defRPr sz="1500" b="1" kern="1200">
          <a:solidFill>
            <a:schemeClr val="tx1"/>
          </a:solidFill>
          <a:latin typeface="+mn-lt"/>
          <a:ea typeface="+mn-ea"/>
          <a:cs typeface="+mn-cs"/>
        </a:defRPr>
      </a:lvl4pPr>
      <a:lvl5pPr marL="797155" indent="-257168" algn="l" defTabSz="685783" rtl="0" eaLnBrk="1" latinLnBrk="0" hangingPunct="1">
        <a:lnSpc>
          <a:spcPct val="12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5pPr>
      <a:lvl6pPr marL="932152"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6pPr>
      <a:lvl7pPr marL="1067148"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7pPr>
      <a:lvl8pPr marL="1202145"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8pPr>
      <a:lvl9pPr marL="1337141"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3151" userDrawn="1">
          <p15:clr>
            <a:srgbClr val="F26B43"/>
          </p15:clr>
        </p15:guide>
        <p15:guide id="4" orient="horz" pos="911" userDrawn="1">
          <p15:clr>
            <a:srgbClr val="F26B43"/>
          </p15:clr>
        </p15:guide>
        <p15:guide id="5" orient="horz" pos="2993" userDrawn="1">
          <p15:clr>
            <a:srgbClr val="F26B43"/>
          </p15:clr>
        </p15:guide>
        <p15:guide id="6" pos="274" userDrawn="1">
          <p15:clr>
            <a:srgbClr val="F26B43"/>
          </p15:clr>
        </p15:guide>
        <p15:guide id="7" pos="5479" userDrawn="1">
          <p15:clr>
            <a:srgbClr val="F26B43"/>
          </p15:clr>
        </p15:guide>
        <p15:guide id="8" orient="horz" pos="401" userDrawn="1">
          <p15:clr>
            <a:srgbClr val="F26B43"/>
          </p15:clr>
        </p15:guide>
        <p15:guide id="9" orient="horz" pos="803" userDrawn="1">
          <p15:clr>
            <a:srgbClr val="F26B43"/>
          </p15:clr>
        </p15:guide>
        <p15:guide id="10" pos="3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9"/>
          <a:stretch>
            <a:fillRect/>
          </a:stretch>
        </p:blipFill>
        <p:spPr>
          <a:xfrm>
            <a:off x="-9541" y="-11654"/>
            <a:ext cx="9163082" cy="5166808"/>
          </a:xfrm>
          <a:prstGeom prst="rect">
            <a:avLst/>
          </a:prstGeom>
        </p:spPr>
      </p:pic>
    </p:spTree>
    <p:extLst>
      <p:ext uri="{BB962C8B-B14F-4D97-AF65-F5344CB8AC3E}">
        <p14:creationId xmlns:p14="http://schemas.microsoft.com/office/powerpoint/2010/main" val="3763011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dt="0"/>
  <p:txStyles>
    <p:titleStyle>
      <a:lvl1pPr algn="l" defTabSz="257175" rtl="0" eaLnBrk="1" fontAlgn="base" hangingPunct="1">
        <a:spcBef>
          <a:spcPct val="0"/>
        </a:spcBef>
        <a:spcAft>
          <a:spcPct val="0"/>
        </a:spcAft>
        <a:defRPr sz="900" b="1" kern="1200">
          <a:solidFill>
            <a:schemeClr val="tx1"/>
          </a:solidFill>
          <a:latin typeface="Arial"/>
          <a:ea typeface="ＭＳ Ｐゴシック" pitchFamily="-108" charset="-128"/>
          <a:cs typeface="ＭＳ Ｐゴシック" pitchFamily="-123" charset="-128"/>
        </a:defRPr>
      </a:lvl1pPr>
      <a:lvl2pPr algn="l" defTabSz="257175" rtl="0" eaLnBrk="1" fontAlgn="base" hangingPunct="1">
        <a:spcBef>
          <a:spcPct val="0"/>
        </a:spcBef>
        <a:spcAft>
          <a:spcPct val="0"/>
        </a:spcAft>
        <a:defRPr sz="1575" b="1">
          <a:solidFill>
            <a:schemeClr val="tx1"/>
          </a:solidFill>
          <a:latin typeface="Arial" pitchFamily="-108" charset="0"/>
          <a:ea typeface="ＭＳ Ｐゴシック" pitchFamily="-108" charset="-128"/>
          <a:cs typeface="ＭＳ Ｐゴシック" pitchFamily="-123" charset="-128"/>
        </a:defRPr>
      </a:lvl2pPr>
      <a:lvl3pPr algn="l" defTabSz="257175" rtl="0" eaLnBrk="1" fontAlgn="base" hangingPunct="1">
        <a:spcBef>
          <a:spcPct val="0"/>
        </a:spcBef>
        <a:spcAft>
          <a:spcPct val="0"/>
        </a:spcAft>
        <a:defRPr sz="1575" b="1">
          <a:solidFill>
            <a:schemeClr val="tx1"/>
          </a:solidFill>
          <a:latin typeface="Arial" pitchFamily="-108" charset="0"/>
          <a:ea typeface="ＭＳ Ｐゴシック" pitchFamily="-108" charset="-128"/>
          <a:cs typeface="ＭＳ Ｐゴシック" pitchFamily="-123" charset="-128"/>
        </a:defRPr>
      </a:lvl3pPr>
      <a:lvl4pPr algn="l" defTabSz="257175" rtl="0" eaLnBrk="1" fontAlgn="base" hangingPunct="1">
        <a:spcBef>
          <a:spcPct val="0"/>
        </a:spcBef>
        <a:spcAft>
          <a:spcPct val="0"/>
        </a:spcAft>
        <a:defRPr sz="1575" b="1">
          <a:solidFill>
            <a:schemeClr val="tx1"/>
          </a:solidFill>
          <a:latin typeface="Arial" pitchFamily="-108" charset="0"/>
          <a:ea typeface="ＭＳ Ｐゴシック" pitchFamily="-108" charset="-128"/>
          <a:cs typeface="ＭＳ Ｐゴシック" pitchFamily="-123" charset="-128"/>
        </a:defRPr>
      </a:lvl4pPr>
      <a:lvl5pPr algn="l" defTabSz="257175" rtl="0" eaLnBrk="1" fontAlgn="base" hangingPunct="1">
        <a:spcBef>
          <a:spcPct val="0"/>
        </a:spcBef>
        <a:spcAft>
          <a:spcPct val="0"/>
        </a:spcAft>
        <a:defRPr sz="1575" b="1">
          <a:solidFill>
            <a:schemeClr val="tx1"/>
          </a:solidFill>
          <a:latin typeface="Arial" pitchFamily="-108" charset="0"/>
          <a:ea typeface="ＭＳ Ｐゴシック" pitchFamily="-108" charset="-128"/>
          <a:cs typeface="ＭＳ Ｐゴシック" pitchFamily="-123" charset="-128"/>
        </a:defRPr>
      </a:lvl5pPr>
      <a:lvl6pPr marL="257175" algn="l" defTabSz="257175" rtl="0" eaLnBrk="1" fontAlgn="base" hangingPunct="1">
        <a:spcBef>
          <a:spcPct val="0"/>
        </a:spcBef>
        <a:spcAft>
          <a:spcPct val="0"/>
        </a:spcAft>
        <a:defRPr sz="1575" b="1">
          <a:solidFill>
            <a:schemeClr val="tx1"/>
          </a:solidFill>
          <a:latin typeface="Arial" pitchFamily="-108" charset="0"/>
          <a:ea typeface="ＭＳ Ｐゴシック" pitchFamily="-108" charset="-128"/>
        </a:defRPr>
      </a:lvl6pPr>
      <a:lvl7pPr marL="514350" algn="l" defTabSz="257175" rtl="0" eaLnBrk="1" fontAlgn="base" hangingPunct="1">
        <a:spcBef>
          <a:spcPct val="0"/>
        </a:spcBef>
        <a:spcAft>
          <a:spcPct val="0"/>
        </a:spcAft>
        <a:defRPr sz="1575" b="1">
          <a:solidFill>
            <a:schemeClr val="tx1"/>
          </a:solidFill>
          <a:latin typeface="Arial" pitchFamily="-108" charset="0"/>
          <a:ea typeface="ＭＳ Ｐゴシック" pitchFamily="-108" charset="-128"/>
        </a:defRPr>
      </a:lvl7pPr>
      <a:lvl8pPr marL="771525" algn="l" defTabSz="257175" rtl="0" eaLnBrk="1" fontAlgn="base" hangingPunct="1">
        <a:spcBef>
          <a:spcPct val="0"/>
        </a:spcBef>
        <a:spcAft>
          <a:spcPct val="0"/>
        </a:spcAft>
        <a:defRPr sz="1575" b="1">
          <a:solidFill>
            <a:schemeClr val="tx1"/>
          </a:solidFill>
          <a:latin typeface="Arial" pitchFamily="-108" charset="0"/>
          <a:ea typeface="ＭＳ Ｐゴシック" pitchFamily="-108" charset="-128"/>
        </a:defRPr>
      </a:lvl8pPr>
      <a:lvl9pPr marL="1028700" algn="l" defTabSz="257175" rtl="0" eaLnBrk="1" fontAlgn="base" hangingPunct="1">
        <a:spcBef>
          <a:spcPct val="0"/>
        </a:spcBef>
        <a:spcAft>
          <a:spcPct val="0"/>
        </a:spcAft>
        <a:defRPr sz="1575" b="1">
          <a:solidFill>
            <a:schemeClr val="tx1"/>
          </a:solidFill>
          <a:latin typeface="Arial" pitchFamily="-108" charset="0"/>
          <a:ea typeface="ＭＳ Ｐゴシック" pitchFamily="-108" charset="-128"/>
        </a:defRPr>
      </a:lvl9pPr>
    </p:titleStyle>
    <p:bodyStyle>
      <a:lvl1pPr marL="0" indent="0" algn="l" defTabSz="257175" rtl="0" eaLnBrk="1" fontAlgn="base" hangingPunct="1">
        <a:spcBef>
          <a:spcPct val="0"/>
        </a:spcBef>
        <a:spcAft>
          <a:spcPts val="675"/>
        </a:spcAft>
        <a:buFontTx/>
        <a:buNone/>
        <a:defRPr sz="1463" b="1" kern="1200">
          <a:solidFill>
            <a:schemeClr val="accent2"/>
          </a:solidFill>
          <a:latin typeface="+mj-lt"/>
          <a:ea typeface="ＭＳ Ｐゴシック" pitchFamily="-108" charset="-128"/>
          <a:cs typeface="ＭＳ Ｐゴシック" pitchFamily="-108" charset="-128"/>
        </a:defRPr>
      </a:lvl1pPr>
      <a:lvl2pPr marL="190203" indent="-80367" algn="l" defTabSz="257175" rtl="0" eaLnBrk="1" fontAlgn="base" hangingPunct="1">
        <a:spcBef>
          <a:spcPct val="0"/>
        </a:spcBef>
        <a:spcAft>
          <a:spcPts val="563"/>
        </a:spcAft>
        <a:buFont typeface="Arial" pitchFamily="-123" charset="0"/>
        <a:buChar char="•"/>
        <a:defRPr sz="900" kern="1200">
          <a:solidFill>
            <a:schemeClr val="accent2"/>
          </a:solidFill>
          <a:latin typeface="+mn-lt"/>
          <a:ea typeface="ＭＳ Ｐゴシック" pitchFamily="-108" charset="-128"/>
          <a:cs typeface="+mn-cs"/>
        </a:defRPr>
      </a:lvl2pPr>
      <a:lvl3pPr marL="252710" indent="-60722" algn="l" defTabSz="257175" rtl="0" eaLnBrk="1" fontAlgn="base" hangingPunct="1">
        <a:spcBef>
          <a:spcPct val="0"/>
        </a:spcBef>
        <a:spcAft>
          <a:spcPts val="450"/>
        </a:spcAft>
        <a:buFont typeface="Arial" pitchFamily="-123" charset="0"/>
        <a:buChar char="•"/>
        <a:defRPr sz="788" kern="1200">
          <a:solidFill>
            <a:schemeClr val="accent2"/>
          </a:solidFill>
          <a:latin typeface="+mn-lt"/>
          <a:ea typeface="ＭＳ Ｐゴシック" pitchFamily="-108" charset="-128"/>
          <a:cs typeface="+mn-cs"/>
        </a:defRPr>
      </a:lvl3pPr>
      <a:lvl4pPr marL="308967" indent="-54472" algn="l" defTabSz="257175" rtl="0" eaLnBrk="1" fontAlgn="base" hangingPunct="1">
        <a:spcBef>
          <a:spcPct val="0"/>
        </a:spcBef>
        <a:spcAft>
          <a:spcPts val="394"/>
        </a:spcAft>
        <a:buFont typeface="Arial" pitchFamily="-123" charset="0"/>
        <a:buChar char="•"/>
        <a:defRPr sz="675" kern="1200">
          <a:solidFill>
            <a:schemeClr val="accent2"/>
          </a:solidFill>
          <a:latin typeface="+mn-lt"/>
          <a:ea typeface="ＭＳ Ｐゴシック" pitchFamily="-108" charset="-128"/>
          <a:cs typeface="+mn-cs"/>
        </a:defRPr>
      </a:lvl4pPr>
      <a:lvl5pPr marL="364331" indent="-50006" algn="l" defTabSz="257175" rtl="0" eaLnBrk="1" fontAlgn="base" hangingPunct="1">
        <a:spcBef>
          <a:spcPct val="0"/>
        </a:spcBef>
        <a:spcAft>
          <a:spcPts val="338"/>
        </a:spcAft>
        <a:buFont typeface="Arial" pitchFamily="-123" charset="0"/>
        <a:buChar char="•"/>
        <a:defRPr sz="563" kern="1200">
          <a:solidFill>
            <a:schemeClr val="accent2"/>
          </a:solidFill>
          <a:latin typeface="+mn-lt"/>
          <a:ea typeface="ＭＳ Ｐゴシック" pitchFamily="-108" charset="-128"/>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sv-SE"/>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4088">
          <p15:clr>
            <a:srgbClr val="F26B43"/>
          </p15:clr>
        </p15:guide>
        <p15:guide id="5" orient="horz" pos="232">
          <p15:clr>
            <a:srgbClr val="F26B43"/>
          </p15:clr>
        </p15:guide>
        <p15:guide id="6" pos="438">
          <p15:clr>
            <a:srgbClr val="A4A3A4"/>
          </p15:clr>
        </p15:guide>
        <p15:guide id="7" pos="72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1D9DB"/>
        </a:solidFill>
        <a:effectLst/>
      </p:bgPr>
    </p:bg>
    <p:spTree>
      <p:nvGrpSpPr>
        <p:cNvPr id="1" name=""/>
        <p:cNvGrpSpPr/>
        <p:nvPr/>
      </p:nvGrpSpPr>
      <p:grpSpPr>
        <a:xfrm>
          <a:off x="0" y="0"/>
          <a:ext cx="0" cy="0"/>
          <a:chOff x="0" y="0"/>
          <a:chExt cx="0" cy="0"/>
        </a:xfrm>
      </p:grpSpPr>
      <p:sp>
        <p:nvSpPr>
          <p:cNvPr id="14" name="Rektangel 13"/>
          <p:cNvSpPr/>
          <p:nvPr userDrawn="1"/>
        </p:nvSpPr>
        <p:spPr bwMode="auto">
          <a:xfrm>
            <a:off x="1" y="0"/>
            <a:ext cx="9143999" cy="5143500"/>
          </a:xfrm>
          <a:prstGeom prst="rect">
            <a:avLst/>
          </a:prstGeom>
          <a:gradFill>
            <a:gsLst>
              <a:gs pos="0">
                <a:schemeClr val="accent5">
                  <a:lumMod val="90000"/>
                </a:schemeClr>
              </a:gs>
              <a:gs pos="100000">
                <a:schemeClr val="bg1"/>
              </a:gs>
            </a:gsLst>
          </a:gra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a:endParaRPr lang="sv-SE" sz="900" b="1" spc="75" dirty="0" err="1">
              <a:latin typeface="Arial"/>
              <a:cs typeface="Arial"/>
            </a:endParaRPr>
          </a:p>
        </p:txBody>
      </p:sp>
    </p:spTree>
    <p:extLst>
      <p:ext uri="{BB962C8B-B14F-4D97-AF65-F5344CB8AC3E}">
        <p14:creationId xmlns:p14="http://schemas.microsoft.com/office/powerpoint/2010/main" val="30565388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 id="2147483688" r:id="rId7"/>
  </p:sldLayoutIdLst>
  <p:hf hdr="0"/>
  <p:txStyles>
    <p:titleStyle>
      <a:lvl1pPr algn="l" defTabSz="342900" rtl="0" eaLnBrk="1" fontAlgn="base" hangingPunct="1">
        <a:spcBef>
          <a:spcPct val="0"/>
        </a:spcBef>
        <a:spcAft>
          <a:spcPct val="0"/>
        </a:spcAft>
        <a:defRPr sz="1200" b="1" kern="1200">
          <a:solidFill>
            <a:schemeClr val="tx1"/>
          </a:solidFill>
          <a:latin typeface="Arial"/>
          <a:ea typeface="ＭＳ Ｐゴシック" pitchFamily="-108" charset="-128"/>
          <a:cs typeface="ＭＳ Ｐゴシック" pitchFamily="-123" charset="-128"/>
        </a:defRPr>
      </a:lvl1pPr>
      <a:lvl2pPr algn="l" defTabSz="342900" rtl="0" eaLnBrk="1" fontAlgn="base" hangingPunct="1">
        <a:spcBef>
          <a:spcPct val="0"/>
        </a:spcBef>
        <a:spcAft>
          <a:spcPct val="0"/>
        </a:spcAft>
        <a:defRPr sz="2100" b="1">
          <a:solidFill>
            <a:schemeClr val="tx1"/>
          </a:solidFill>
          <a:latin typeface="Arial" pitchFamily="-108" charset="0"/>
          <a:ea typeface="ＭＳ Ｐゴシック" pitchFamily="-108" charset="-128"/>
          <a:cs typeface="ＭＳ Ｐゴシック" pitchFamily="-123" charset="-128"/>
        </a:defRPr>
      </a:lvl2pPr>
      <a:lvl3pPr algn="l" defTabSz="342900" rtl="0" eaLnBrk="1" fontAlgn="base" hangingPunct="1">
        <a:spcBef>
          <a:spcPct val="0"/>
        </a:spcBef>
        <a:spcAft>
          <a:spcPct val="0"/>
        </a:spcAft>
        <a:defRPr sz="2100" b="1">
          <a:solidFill>
            <a:schemeClr val="tx1"/>
          </a:solidFill>
          <a:latin typeface="Arial" pitchFamily="-108" charset="0"/>
          <a:ea typeface="ＭＳ Ｐゴシック" pitchFamily="-108" charset="-128"/>
          <a:cs typeface="ＭＳ Ｐゴシック" pitchFamily="-123" charset="-128"/>
        </a:defRPr>
      </a:lvl3pPr>
      <a:lvl4pPr algn="l" defTabSz="342900" rtl="0" eaLnBrk="1" fontAlgn="base" hangingPunct="1">
        <a:spcBef>
          <a:spcPct val="0"/>
        </a:spcBef>
        <a:spcAft>
          <a:spcPct val="0"/>
        </a:spcAft>
        <a:defRPr sz="2100" b="1">
          <a:solidFill>
            <a:schemeClr val="tx1"/>
          </a:solidFill>
          <a:latin typeface="Arial" pitchFamily="-108" charset="0"/>
          <a:ea typeface="ＭＳ Ｐゴシック" pitchFamily="-108" charset="-128"/>
          <a:cs typeface="ＭＳ Ｐゴシック" pitchFamily="-123" charset="-128"/>
        </a:defRPr>
      </a:lvl4pPr>
      <a:lvl5pPr algn="l" defTabSz="342900" rtl="0" eaLnBrk="1" fontAlgn="base" hangingPunct="1">
        <a:spcBef>
          <a:spcPct val="0"/>
        </a:spcBef>
        <a:spcAft>
          <a:spcPct val="0"/>
        </a:spcAft>
        <a:defRPr sz="2100" b="1">
          <a:solidFill>
            <a:schemeClr val="tx1"/>
          </a:solidFill>
          <a:latin typeface="Arial" pitchFamily="-108" charset="0"/>
          <a:ea typeface="ＭＳ Ｐゴシック" pitchFamily="-108" charset="-128"/>
          <a:cs typeface="ＭＳ Ｐゴシック" pitchFamily="-123" charset="-128"/>
        </a:defRPr>
      </a:lvl5pPr>
      <a:lvl6pPr marL="342900" algn="l" defTabSz="342900" rtl="0" eaLnBrk="1" fontAlgn="base" hangingPunct="1">
        <a:spcBef>
          <a:spcPct val="0"/>
        </a:spcBef>
        <a:spcAft>
          <a:spcPct val="0"/>
        </a:spcAft>
        <a:defRPr sz="2100" b="1">
          <a:solidFill>
            <a:schemeClr val="tx1"/>
          </a:solidFill>
          <a:latin typeface="Arial" pitchFamily="-108" charset="0"/>
          <a:ea typeface="ＭＳ Ｐゴシック" pitchFamily="-108" charset="-128"/>
        </a:defRPr>
      </a:lvl6pPr>
      <a:lvl7pPr marL="685800" algn="l" defTabSz="342900" rtl="0" eaLnBrk="1" fontAlgn="base" hangingPunct="1">
        <a:spcBef>
          <a:spcPct val="0"/>
        </a:spcBef>
        <a:spcAft>
          <a:spcPct val="0"/>
        </a:spcAft>
        <a:defRPr sz="2100" b="1">
          <a:solidFill>
            <a:schemeClr val="tx1"/>
          </a:solidFill>
          <a:latin typeface="Arial" pitchFamily="-108" charset="0"/>
          <a:ea typeface="ＭＳ Ｐゴシック" pitchFamily="-108" charset="-128"/>
        </a:defRPr>
      </a:lvl7pPr>
      <a:lvl8pPr marL="1028700" algn="l" defTabSz="342900" rtl="0" eaLnBrk="1" fontAlgn="base" hangingPunct="1">
        <a:spcBef>
          <a:spcPct val="0"/>
        </a:spcBef>
        <a:spcAft>
          <a:spcPct val="0"/>
        </a:spcAft>
        <a:defRPr sz="2100" b="1">
          <a:solidFill>
            <a:schemeClr val="tx1"/>
          </a:solidFill>
          <a:latin typeface="Arial" pitchFamily="-108" charset="0"/>
          <a:ea typeface="ＭＳ Ｐゴシック" pitchFamily="-108" charset="-128"/>
        </a:defRPr>
      </a:lvl8pPr>
      <a:lvl9pPr marL="1371600" algn="l" defTabSz="342900" rtl="0" eaLnBrk="1" fontAlgn="base" hangingPunct="1">
        <a:spcBef>
          <a:spcPct val="0"/>
        </a:spcBef>
        <a:spcAft>
          <a:spcPct val="0"/>
        </a:spcAft>
        <a:defRPr sz="2100" b="1">
          <a:solidFill>
            <a:schemeClr val="tx1"/>
          </a:solidFill>
          <a:latin typeface="Arial" pitchFamily="-108" charset="0"/>
          <a:ea typeface="ＭＳ Ｐゴシック" pitchFamily="-108" charset="-128"/>
        </a:defRPr>
      </a:lvl9pPr>
    </p:titleStyle>
    <p:bodyStyle>
      <a:lvl1pPr marL="0" indent="0" algn="l" defTabSz="342900" rtl="0" eaLnBrk="1" fontAlgn="base" hangingPunct="1">
        <a:spcBef>
          <a:spcPct val="0"/>
        </a:spcBef>
        <a:spcAft>
          <a:spcPts val="900"/>
        </a:spcAft>
        <a:buFontTx/>
        <a:buNone/>
        <a:defRPr sz="1950" b="1" kern="1200">
          <a:solidFill>
            <a:schemeClr val="accent2"/>
          </a:solidFill>
          <a:latin typeface="+mj-lt"/>
          <a:ea typeface="ＭＳ Ｐゴシック" pitchFamily="-108" charset="-128"/>
          <a:cs typeface="ＭＳ Ｐゴシック" pitchFamily="-108" charset="-128"/>
        </a:defRPr>
      </a:lvl1pPr>
      <a:lvl2pPr marL="253604" indent="-107156" algn="l" defTabSz="342900" rtl="0" eaLnBrk="1" fontAlgn="base" hangingPunct="1">
        <a:spcBef>
          <a:spcPct val="0"/>
        </a:spcBef>
        <a:spcAft>
          <a:spcPts val="750"/>
        </a:spcAft>
        <a:buFont typeface="Arial" pitchFamily="-123" charset="0"/>
        <a:buChar char="•"/>
        <a:defRPr sz="1200" kern="1200">
          <a:solidFill>
            <a:schemeClr val="accent2"/>
          </a:solidFill>
          <a:latin typeface="+mn-lt"/>
          <a:ea typeface="ＭＳ Ｐゴシック" pitchFamily="-108" charset="-128"/>
          <a:cs typeface="+mn-cs"/>
        </a:defRPr>
      </a:lvl2pPr>
      <a:lvl3pPr marL="336947" indent="-80963" algn="l" defTabSz="342900" rtl="0" eaLnBrk="1" fontAlgn="base" hangingPunct="1">
        <a:spcBef>
          <a:spcPct val="0"/>
        </a:spcBef>
        <a:spcAft>
          <a:spcPts val="600"/>
        </a:spcAft>
        <a:buFont typeface="Arial" pitchFamily="-123" charset="0"/>
        <a:buChar char="•"/>
        <a:defRPr sz="1050" kern="1200">
          <a:solidFill>
            <a:schemeClr val="accent2"/>
          </a:solidFill>
          <a:latin typeface="+mn-lt"/>
          <a:ea typeface="ＭＳ Ｐゴシック" pitchFamily="-108" charset="-128"/>
          <a:cs typeface="+mn-cs"/>
        </a:defRPr>
      </a:lvl3pPr>
      <a:lvl4pPr marL="411956" indent="-72629" algn="l" defTabSz="342900" rtl="0" eaLnBrk="1" fontAlgn="base" hangingPunct="1">
        <a:spcBef>
          <a:spcPct val="0"/>
        </a:spcBef>
        <a:spcAft>
          <a:spcPts val="525"/>
        </a:spcAft>
        <a:buFont typeface="Arial" pitchFamily="-123" charset="0"/>
        <a:buChar char="•"/>
        <a:defRPr sz="900" kern="1200">
          <a:solidFill>
            <a:schemeClr val="accent2"/>
          </a:solidFill>
          <a:latin typeface="+mn-lt"/>
          <a:ea typeface="ＭＳ Ｐゴシック" pitchFamily="-108" charset="-128"/>
          <a:cs typeface="+mn-cs"/>
        </a:defRPr>
      </a:lvl4pPr>
      <a:lvl5pPr marL="485775" indent="-66675" algn="l" defTabSz="342900" rtl="0" eaLnBrk="1" fontAlgn="base" hangingPunct="1">
        <a:spcBef>
          <a:spcPct val="0"/>
        </a:spcBef>
        <a:spcAft>
          <a:spcPts val="450"/>
        </a:spcAft>
        <a:buFont typeface="Arial" pitchFamily="-123" charset="0"/>
        <a:buChar char="•"/>
        <a:defRPr sz="750" kern="1200">
          <a:solidFill>
            <a:schemeClr val="accent2"/>
          </a:solidFill>
          <a:latin typeface="+mn-lt"/>
          <a:ea typeface="ＭＳ Ｐゴシック" pitchFamily="-10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sv-S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9" Type="http://schemas.openxmlformats.org/officeDocument/2006/relationships/image" Target="../media/image46.jpeg"/><Relationship Id="rId21" Type="http://schemas.openxmlformats.org/officeDocument/2006/relationships/image" Target="../media/image28.png"/><Relationship Id="rId34" Type="http://schemas.openxmlformats.org/officeDocument/2006/relationships/image" Target="../media/image41.jpeg"/><Relationship Id="rId42" Type="http://schemas.openxmlformats.org/officeDocument/2006/relationships/image" Target="../media/image49.jpeg"/><Relationship Id="rId47" Type="http://schemas.openxmlformats.org/officeDocument/2006/relationships/image" Target="../media/image54.jpeg"/><Relationship Id="rId50" Type="http://schemas.openxmlformats.org/officeDocument/2006/relationships/image" Target="../media/image57.png"/><Relationship Id="rId55" Type="http://schemas.openxmlformats.org/officeDocument/2006/relationships/image" Target="../media/image62.png"/><Relationship Id="rId63" Type="http://schemas.openxmlformats.org/officeDocument/2006/relationships/image" Target="../media/image70.png"/><Relationship Id="rId7"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23.sv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svg"/><Relationship Id="rId32" Type="http://schemas.openxmlformats.org/officeDocument/2006/relationships/image" Target="../media/image39.svg"/><Relationship Id="rId37" Type="http://schemas.openxmlformats.org/officeDocument/2006/relationships/image" Target="../media/image44.jpeg"/><Relationship Id="rId40" Type="http://schemas.openxmlformats.org/officeDocument/2006/relationships/image" Target="../media/image47.jpeg"/><Relationship Id="rId45" Type="http://schemas.openxmlformats.org/officeDocument/2006/relationships/image" Target="../media/image52.jpeg"/><Relationship Id="rId53" Type="http://schemas.openxmlformats.org/officeDocument/2006/relationships/image" Target="../media/image60.png"/><Relationship Id="rId58" Type="http://schemas.openxmlformats.org/officeDocument/2006/relationships/image" Target="../media/image65.svg"/><Relationship Id="rId5" Type="http://schemas.openxmlformats.org/officeDocument/2006/relationships/image" Target="../media/image12.png"/><Relationship Id="rId61" Type="http://schemas.openxmlformats.org/officeDocument/2006/relationships/image" Target="../media/image68.png"/><Relationship Id="rId19" Type="http://schemas.openxmlformats.org/officeDocument/2006/relationships/image" Target="../media/image26.png"/><Relationship Id="rId14" Type="http://schemas.openxmlformats.org/officeDocument/2006/relationships/image" Target="../media/image21.svg"/><Relationship Id="rId22" Type="http://schemas.openxmlformats.org/officeDocument/2006/relationships/image" Target="../media/image29.svg"/><Relationship Id="rId27" Type="http://schemas.openxmlformats.org/officeDocument/2006/relationships/image" Target="../media/image34.png"/><Relationship Id="rId30" Type="http://schemas.openxmlformats.org/officeDocument/2006/relationships/image" Target="../media/image37.svg"/><Relationship Id="rId35" Type="http://schemas.openxmlformats.org/officeDocument/2006/relationships/image" Target="../media/image42.jpeg"/><Relationship Id="rId43" Type="http://schemas.openxmlformats.org/officeDocument/2006/relationships/image" Target="../media/image50.jpeg"/><Relationship Id="rId48" Type="http://schemas.openxmlformats.org/officeDocument/2006/relationships/image" Target="../media/image55.jpeg"/><Relationship Id="rId56" Type="http://schemas.openxmlformats.org/officeDocument/2006/relationships/image" Target="../media/image63.svg"/><Relationship Id="rId64" Type="http://schemas.openxmlformats.org/officeDocument/2006/relationships/image" Target="../media/image71.svg"/><Relationship Id="rId8" Type="http://schemas.openxmlformats.org/officeDocument/2006/relationships/image" Target="../media/image15.svg"/><Relationship Id="rId51" Type="http://schemas.openxmlformats.org/officeDocument/2006/relationships/image" Target="../media/image58.png"/><Relationship Id="rId3" Type="http://schemas.openxmlformats.org/officeDocument/2006/relationships/image" Target="../media/image10.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jpeg"/><Relationship Id="rId46" Type="http://schemas.openxmlformats.org/officeDocument/2006/relationships/image" Target="../media/image53.jpeg"/><Relationship Id="rId59" Type="http://schemas.openxmlformats.org/officeDocument/2006/relationships/image" Target="../media/image66.png"/><Relationship Id="rId20" Type="http://schemas.openxmlformats.org/officeDocument/2006/relationships/image" Target="../media/image27.svg"/><Relationship Id="rId41" Type="http://schemas.openxmlformats.org/officeDocument/2006/relationships/image" Target="../media/image48.jpeg"/><Relationship Id="rId54" Type="http://schemas.openxmlformats.org/officeDocument/2006/relationships/image" Target="../media/image61.svg"/><Relationship Id="rId62" Type="http://schemas.openxmlformats.org/officeDocument/2006/relationships/image" Target="../media/image69.svg"/><Relationship Id="rId1" Type="http://schemas.openxmlformats.org/officeDocument/2006/relationships/slideLayout" Target="../slideLayouts/slideLayout18.xml"/><Relationship Id="rId6" Type="http://schemas.openxmlformats.org/officeDocument/2006/relationships/image" Target="../media/image13.sv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svg"/><Relationship Id="rId36" Type="http://schemas.openxmlformats.org/officeDocument/2006/relationships/image" Target="../media/image43.jpeg"/><Relationship Id="rId49" Type="http://schemas.openxmlformats.org/officeDocument/2006/relationships/image" Target="../media/image56.jpeg"/><Relationship Id="rId57" Type="http://schemas.openxmlformats.org/officeDocument/2006/relationships/image" Target="../media/image64.png"/><Relationship Id="rId10" Type="http://schemas.openxmlformats.org/officeDocument/2006/relationships/image" Target="../media/image17.svg"/><Relationship Id="rId31" Type="http://schemas.openxmlformats.org/officeDocument/2006/relationships/image" Target="../media/image38.png"/><Relationship Id="rId44" Type="http://schemas.openxmlformats.org/officeDocument/2006/relationships/image" Target="../media/image51.jpeg"/><Relationship Id="rId52" Type="http://schemas.openxmlformats.org/officeDocument/2006/relationships/image" Target="../media/image59.svg"/><Relationship Id="rId60" Type="http://schemas.openxmlformats.org/officeDocument/2006/relationships/image" Target="../media/image67.svg"/><Relationship Id="rId4" Type="http://schemas.openxmlformats.org/officeDocument/2006/relationships/image" Target="../media/image11.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13" Type="http://schemas.openxmlformats.org/officeDocument/2006/relationships/image" Target="../media/image82.jpeg"/><Relationship Id="rId18" Type="http://schemas.openxmlformats.org/officeDocument/2006/relationships/image" Target="../media/image87.png"/><Relationship Id="rId26" Type="http://schemas.openxmlformats.org/officeDocument/2006/relationships/image" Target="../media/image95.svg"/><Relationship Id="rId39" Type="http://schemas.openxmlformats.org/officeDocument/2006/relationships/image" Target="../media/image108.png"/><Relationship Id="rId21" Type="http://schemas.openxmlformats.org/officeDocument/2006/relationships/image" Target="../media/image90.png"/><Relationship Id="rId34" Type="http://schemas.openxmlformats.org/officeDocument/2006/relationships/image" Target="../media/image103.png"/><Relationship Id="rId42" Type="http://schemas.openxmlformats.org/officeDocument/2006/relationships/image" Target="../media/image111.png"/><Relationship Id="rId47" Type="http://schemas.openxmlformats.org/officeDocument/2006/relationships/image" Target="../media/image116.svg"/><Relationship Id="rId50" Type="http://schemas.openxmlformats.org/officeDocument/2006/relationships/image" Target="../media/image119.png"/><Relationship Id="rId7" Type="http://schemas.openxmlformats.org/officeDocument/2006/relationships/image" Target="../media/image76.jpeg"/><Relationship Id="rId2" Type="http://schemas.openxmlformats.org/officeDocument/2006/relationships/notesSlide" Target="../notesSlides/notesSlide4.xml"/><Relationship Id="rId16" Type="http://schemas.openxmlformats.org/officeDocument/2006/relationships/image" Target="../media/image85.jpeg"/><Relationship Id="rId29" Type="http://schemas.openxmlformats.org/officeDocument/2006/relationships/image" Target="../media/image98.svg"/><Relationship Id="rId11" Type="http://schemas.openxmlformats.org/officeDocument/2006/relationships/image" Target="../media/image80.jpeg"/><Relationship Id="rId24" Type="http://schemas.openxmlformats.org/officeDocument/2006/relationships/image" Target="../media/image93.svg"/><Relationship Id="rId32" Type="http://schemas.openxmlformats.org/officeDocument/2006/relationships/image" Target="../media/image101.png"/><Relationship Id="rId37" Type="http://schemas.openxmlformats.org/officeDocument/2006/relationships/image" Target="../media/image106.svg"/><Relationship Id="rId40" Type="http://schemas.openxmlformats.org/officeDocument/2006/relationships/image" Target="../media/image109.png"/><Relationship Id="rId45" Type="http://schemas.openxmlformats.org/officeDocument/2006/relationships/image" Target="../media/image114.svg"/><Relationship Id="rId53" Type="http://schemas.openxmlformats.org/officeDocument/2006/relationships/image" Target="../media/image121.png"/><Relationship Id="rId5" Type="http://schemas.openxmlformats.org/officeDocument/2006/relationships/image" Target="../media/image74.png"/><Relationship Id="rId10" Type="http://schemas.openxmlformats.org/officeDocument/2006/relationships/image" Target="../media/image79.jpeg"/><Relationship Id="rId19" Type="http://schemas.openxmlformats.org/officeDocument/2006/relationships/image" Target="../media/image88.png"/><Relationship Id="rId31" Type="http://schemas.openxmlformats.org/officeDocument/2006/relationships/image" Target="../media/image100.svg"/><Relationship Id="rId44" Type="http://schemas.openxmlformats.org/officeDocument/2006/relationships/image" Target="../media/image113.png"/><Relationship Id="rId52" Type="http://schemas.openxmlformats.org/officeDocument/2006/relationships/image" Target="../media/image65.svg"/><Relationship Id="rId4" Type="http://schemas.openxmlformats.org/officeDocument/2006/relationships/image" Target="../media/image73.svg"/><Relationship Id="rId9" Type="http://schemas.openxmlformats.org/officeDocument/2006/relationships/image" Target="../media/image78.jpeg"/><Relationship Id="rId14" Type="http://schemas.openxmlformats.org/officeDocument/2006/relationships/image" Target="../media/image83.jpeg"/><Relationship Id="rId22" Type="http://schemas.openxmlformats.org/officeDocument/2006/relationships/image" Target="../media/image91.svg"/><Relationship Id="rId27" Type="http://schemas.openxmlformats.org/officeDocument/2006/relationships/image" Target="../media/image96.svg"/><Relationship Id="rId30" Type="http://schemas.openxmlformats.org/officeDocument/2006/relationships/image" Target="../media/image99.png"/><Relationship Id="rId35" Type="http://schemas.openxmlformats.org/officeDocument/2006/relationships/image" Target="../media/image104.svg"/><Relationship Id="rId43" Type="http://schemas.openxmlformats.org/officeDocument/2006/relationships/image" Target="../media/image112.svg"/><Relationship Id="rId48" Type="http://schemas.openxmlformats.org/officeDocument/2006/relationships/image" Target="../media/image117.png"/><Relationship Id="rId8" Type="http://schemas.openxmlformats.org/officeDocument/2006/relationships/image" Target="../media/image77.jpeg"/><Relationship Id="rId51" Type="http://schemas.openxmlformats.org/officeDocument/2006/relationships/image" Target="../media/image120.svg"/><Relationship Id="rId3" Type="http://schemas.openxmlformats.org/officeDocument/2006/relationships/image" Target="../media/image72.png"/><Relationship Id="rId12" Type="http://schemas.openxmlformats.org/officeDocument/2006/relationships/image" Target="../media/image81.jpeg"/><Relationship Id="rId17" Type="http://schemas.openxmlformats.org/officeDocument/2006/relationships/image" Target="../media/image86.png"/><Relationship Id="rId25" Type="http://schemas.openxmlformats.org/officeDocument/2006/relationships/image" Target="../media/image94.png"/><Relationship Id="rId33" Type="http://schemas.openxmlformats.org/officeDocument/2006/relationships/image" Target="../media/image102.svg"/><Relationship Id="rId38" Type="http://schemas.openxmlformats.org/officeDocument/2006/relationships/image" Target="../media/image107.png"/><Relationship Id="rId46" Type="http://schemas.openxmlformats.org/officeDocument/2006/relationships/image" Target="../media/image115.png"/><Relationship Id="rId20" Type="http://schemas.openxmlformats.org/officeDocument/2006/relationships/image" Target="../media/image89.svg"/><Relationship Id="rId41" Type="http://schemas.openxmlformats.org/officeDocument/2006/relationships/image" Target="../media/image110.svg"/><Relationship Id="rId1" Type="http://schemas.openxmlformats.org/officeDocument/2006/relationships/slideLayout" Target="../slideLayouts/slideLayout22.xml"/><Relationship Id="rId6" Type="http://schemas.openxmlformats.org/officeDocument/2006/relationships/image" Target="../media/image75.jpeg"/><Relationship Id="rId15" Type="http://schemas.openxmlformats.org/officeDocument/2006/relationships/image" Target="../media/image84.jpeg"/><Relationship Id="rId23" Type="http://schemas.openxmlformats.org/officeDocument/2006/relationships/image" Target="../media/image92.png"/><Relationship Id="rId28" Type="http://schemas.openxmlformats.org/officeDocument/2006/relationships/image" Target="../media/image97.png"/><Relationship Id="rId36" Type="http://schemas.openxmlformats.org/officeDocument/2006/relationships/image" Target="../media/image105.png"/><Relationship Id="rId49" Type="http://schemas.openxmlformats.org/officeDocument/2006/relationships/image" Target="../media/image118.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124.png"/><Relationship Id="rId7" Type="http://schemas.openxmlformats.org/officeDocument/2006/relationships/image" Target="../media/image84.jpe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3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Isosceles Triangle 118"/>
          <p:cNvSpPr/>
          <p:nvPr/>
        </p:nvSpPr>
        <p:spPr>
          <a:xfrm rot="2463209">
            <a:off x="7083430" y="-487045"/>
            <a:ext cx="2546325" cy="1494330"/>
          </a:xfrm>
          <a:custGeom>
            <a:avLst/>
            <a:gdLst>
              <a:gd name="connsiteX0" fmla="*/ 0 w 2496538"/>
              <a:gd name="connsiteY0" fmla="*/ 1741512 h 1741512"/>
              <a:gd name="connsiteX1" fmla="*/ 2037325 w 2496538"/>
              <a:gd name="connsiteY1" fmla="*/ 0 h 1741512"/>
              <a:gd name="connsiteX2" fmla="*/ 2496538 w 2496538"/>
              <a:gd name="connsiteY2" fmla="*/ 1741512 h 1741512"/>
              <a:gd name="connsiteX3" fmla="*/ 0 w 2496538"/>
              <a:gd name="connsiteY3" fmla="*/ 1741512 h 1741512"/>
              <a:gd name="connsiteX0" fmla="*/ 0 w 2755341"/>
              <a:gd name="connsiteY0" fmla="*/ 1741512 h 1741512"/>
              <a:gd name="connsiteX1" fmla="*/ 2037325 w 2755341"/>
              <a:gd name="connsiteY1" fmla="*/ 0 h 1741512"/>
              <a:gd name="connsiteX2" fmla="*/ 2755341 w 2755341"/>
              <a:gd name="connsiteY2" fmla="*/ 864580 h 1741512"/>
              <a:gd name="connsiteX3" fmla="*/ 0 w 2755341"/>
              <a:gd name="connsiteY3" fmla="*/ 1741512 h 1741512"/>
              <a:gd name="connsiteX0" fmla="*/ 0 w 2891119"/>
              <a:gd name="connsiteY0" fmla="*/ 1741512 h 1741512"/>
              <a:gd name="connsiteX1" fmla="*/ 2037325 w 2891119"/>
              <a:gd name="connsiteY1" fmla="*/ 0 h 1741512"/>
              <a:gd name="connsiteX2" fmla="*/ 2891119 w 2891119"/>
              <a:gd name="connsiteY2" fmla="*/ 999702 h 1741512"/>
              <a:gd name="connsiteX3" fmla="*/ 0 w 2891119"/>
              <a:gd name="connsiteY3" fmla="*/ 1741512 h 1741512"/>
              <a:gd name="connsiteX0" fmla="*/ 0 w 2672503"/>
              <a:gd name="connsiteY0" fmla="*/ 1587310 h 1587310"/>
              <a:gd name="connsiteX1" fmla="*/ 1818709 w 2672503"/>
              <a:gd name="connsiteY1" fmla="*/ 0 h 1587310"/>
              <a:gd name="connsiteX2" fmla="*/ 2672503 w 2672503"/>
              <a:gd name="connsiteY2" fmla="*/ 999702 h 1587310"/>
              <a:gd name="connsiteX3" fmla="*/ 0 w 2672503"/>
              <a:gd name="connsiteY3" fmla="*/ 1587310 h 1587310"/>
              <a:gd name="connsiteX0" fmla="*/ 0 w 2555477"/>
              <a:gd name="connsiteY0" fmla="*/ 1503487 h 1503487"/>
              <a:gd name="connsiteX1" fmla="*/ 1701683 w 2555477"/>
              <a:gd name="connsiteY1" fmla="*/ 0 h 1503487"/>
              <a:gd name="connsiteX2" fmla="*/ 2555477 w 2555477"/>
              <a:gd name="connsiteY2" fmla="*/ 999702 h 1503487"/>
              <a:gd name="connsiteX3" fmla="*/ 0 w 2555477"/>
              <a:gd name="connsiteY3" fmla="*/ 1503487 h 1503487"/>
            </a:gdLst>
            <a:ahLst/>
            <a:cxnLst>
              <a:cxn ang="0">
                <a:pos x="connsiteX0" y="connsiteY0"/>
              </a:cxn>
              <a:cxn ang="0">
                <a:pos x="connsiteX1" y="connsiteY1"/>
              </a:cxn>
              <a:cxn ang="0">
                <a:pos x="connsiteX2" y="connsiteY2"/>
              </a:cxn>
              <a:cxn ang="0">
                <a:pos x="connsiteX3" y="connsiteY3"/>
              </a:cxn>
            </a:cxnLst>
            <a:rect l="l" t="t" r="r" b="b"/>
            <a:pathLst>
              <a:path w="2555477" h="1503487">
                <a:moveTo>
                  <a:pt x="0" y="1503487"/>
                </a:moveTo>
                <a:lnTo>
                  <a:pt x="1701683" y="0"/>
                </a:lnTo>
                <a:lnTo>
                  <a:pt x="2555477" y="999702"/>
                </a:lnTo>
                <a:lnTo>
                  <a:pt x="0" y="1503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rot="1706214">
            <a:off x="7440443" y="279505"/>
            <a:ext cx="20077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Not just </a:t>
            </a:r>
            <a:r>
              <a:rPr kumimoji="0" lang="sv-SE" sz="1200" b="0" i="0" u="none" strike="noStrike" kern="1200" cap="none" spc="0" normalizeH="0" baseline="0" noProof="0" dirty="0" err="1">
                <a:ln>
                  <a:noFill/>
                </a:ln>
                <a:solidFill>
                  <a:srgbClr val="000000"/>
                </a:solidFill>
                <a:effectLst/>
                <a:uLnTx/>
                <a:uFillTx/>
                <a:latin typeface="Arial"/>
                <a:ea typeface="+mn-ea"/>
                <a:cs typeface="+mn-cs"/>
              </a:rPr>
              <a:t>learning</a:t>
            </a:r>
            <a:r>
              <a:rPr kumimoji="0" lang="sv-SE" sz="1200" b="0" i="0" u="none" strike="noStrike" kern="1200" cap="none" spc="0" normalizeH="0" baseline="0" noProof="0" dirty="0">
                <a:ln>
                  <a:noFill/>
                </a:ln>
                <a:solidFill>
                  <a:srgbClr val="000000"/>
                </a:solidFill>
                <a:effectLst/>
                <a:uLnTx/>
                <a:uFillTx/>
                <a:latin typeface="Arial"/>
                <a:ea typeface="+mn-ea"/>
                <a:cs typeface="+mn-cs"/>
              </a:rPr>
              <a:t>, </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err="1">
                <a:ln>
                  <a:noFill/>
                </a:ln>
                <a:solidFill>
                  <a:srgbClr val="000000"/>
                </a:solidFill>
                <a:effectLst/>
                <a:uLnTx/>
                <a:uFillTx/>
                <a:latin typeface="Arial"/>
                <a:ea typeface="+mn-ea"/>
                <a:cs typeface="+mn-cs"/>
              </a:rPr>
              <a:t>but</a:t>
            </a:r>
            <a:r>
              <a:rPr kumimoji="0" lang="sv-SE" sz="1200" b="0" i="0" u="none" strike="noStrike" kern="1200" cap="none" spc="0" normalizeH="0" baseline="0" noProof="0" dirty="0">
                <a:ln>
                  <a:noFill/>
                </a:ln>
                <a:solidFill>
                  <a:srgbClr val="000000"/>
                </a:solidFill>
                <a:effectLst/>
                <a:uLnTx/>
                <a:uFillTx/>
                <a:latin typeface="Arial"/>
                <a:ea typeface="+mn-ea"/>
                <a:cs typeface="+mn-cs"/>
              </a:rPr>
              <a:t> </a:t>
            </a:r>
            <a:r>
              <a:rPr kumimoji="0" lang="sv-SE" sz="1200" b="1" i="0" u="none" strike="noStrike" kern="1200" cap="none" spc="0" normalizeH="0" baseline="0" noProof="0" dirty="0" err="1">
                <a:ln>
                  <a:noFill/>
                </a:ln>
                <a:solidFill>
                  <a:srgbClr val="D53D20"/>
                </a:solidFill>
                <a:effectLst/>
                <a:uLnTx/>
                <a:uFillTx/>
                <a:latin typeface="Arial"/>
                <a:ea typeface="+mn-ea"/>
                <a:cs typeface="+mn-cs"/>
              </a:rPr>
              <a:t>doing</a:t>
            </a:r>
            <a:endParaRPr kumimoji="0" lang="sv-SE" sz="1200" b="1" i="0" u="none" strike="noStrike" kern="1200" cap="none" spc="0" normalizeH="0" baseline="0" noProof="0" dirty="0">
              <a:ln>
                <a:noFill/>
              </a:ln>
              <a:solidFill>
                <a:srgbClr val="D53D20"/>
              </a:solidFill>
              <a:effectLst/>
              <a:uLnTx/>
              <a:uFillTx/>
              <a:latin typeface="Arial"/>
              <a:ea typeface="+mn-ea"/>
              <a:cs typeface="+mn-cs"/>
            </a:endParaRPr>
          </a:p>
        </p:txBody>
      </p:sp>
      <p:pic>
        <p:nvPicPr>
          <p:cNvPr id="120" name="Picture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25351">
            <a:off x="8552892" y="96061"/>
            <a:ext cx="496045" cy="377177"/>
          </a:xfrm>
          <a:prstGeom prst="rect">
            <a:avLst/>
          </a:prstGeom>
        </p:spPr>
      </p:pic>
      <p:cxnSp>
        <p:nvCxnSpPr>
          <p:cNvPr id="4" name="Straight Connector 3"/>
          <p:cNvCxnSpPr>
            <a:cxnSpLocks/>
          </p:cNvCxnSpPr>
          <p:nvPr/>
        </p:nvCxnSpPr>
        <p:spPr>
          <a:xfrm>
            <a:off x="579565" y="2582597"/>
            <a:ext cx="8297735"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5420" y="1996719"/>
            <a:ext cx="817740"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OCTOBER</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Rectangle 23"/>
          <p:cNvSpPr/>
          <p:nvPr/>
        </p:nvSpPr>
        <p:spPr>
          <a:xfrm>
            <a:off x="1323161" y="1996719"/>
            <a:ext cx="1278424"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NOVEMBER</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Rectangle 24"/>
          <p:cNvSpPr/>
          <p:nvPr/>
        </p:nvSpPr>
        <p:spPr>
          <a:xfrm>
            <a:off x="2561467" y="1996719"/>
            <a:ext cx="645967"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DECEMBER</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Rectangle 25"/>
          <p:cNvSpPr/>
          <p:nvPr/>
        </p:nvSpPr>
        <p:spPr>
          <a:xfrm>
            <a:off x="3177146" y="1996719"/>
            <a:ext cx="680758"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JANUARY</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Rectangle 26"/>
          <p:cNvSpPr/>
          <p:nvPr/>
        </p:nvSpPr>
        <p:spPr>
          <a:xfrm>
            <a:off x="4495006" y="1996719"/>
            <a:ext cx="1268980"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MARCH</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Rectangle 27"/>
          <p:cNvSpPr/>
          <p:nvPr/>
        </p:nvSpPr>
        <p:spPr>
          <a:xfrm>
            <a:off x="5763986" y="1996719"/>
            <a:ext cx="645968"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APRIL</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Rectangle 28"/>
          <p:cNvSpPr/>
          <p:nvPr/>
        </p:nvSpPr>
        <p:spPr>
          <a:xfrm>
            <a:off x="6409953" y="1996719"/>
            <a:ext cx="1268979"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MAY</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Rectangle 29"/>
          <p:cNvSpPr/>
          <p:nvPr/>
        </p:nvSpPr>
        <p:spPr>
          <a:xfrm>
            <a:off x="7678932" y="1996719"/>
            <a:ext cx="637102"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JUNE</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lowchart: Connector 70"/>
          <p:cNvSpPr/>
          <p:nvPr/>
        </p:nvSpPr>
        <p:spPr>
          <a:xfrm>
            <a:off x="505420"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Rectangle 115"/>
          <p:cNvSpPr/>
          <p:nvPr/>
        </p:nvSpPr>
        <p:spPr>
          <a:xfrm>
            <a:off x="3857903" y="1996719"/>
            <a:ext cx="637104"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FEBRUARY</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6960103A-F465-4D76-8FE6-8FC339323157}"/>
              </a:ext>
            </a:extLst>
          </p:cNvPr>
          <p:cNvGrpSpPr/>
          <p:nvPr/>
        </p:nvGrpSpPr>
        <p:grpSpPr>
          <a:xfrm>
            <a:off x="805575" y="2440902"/>
            <a:ext cx="303923" cy="273600"/>
            <a:chOff x="870967" y="2448912"/>
            <a:chExt cx="303923" cy="273600"/>
          </a:xfrm>
        </p:grpSpPr>
        <p:sp>
          <p:nvSpPr>
            <p:cNvPr id="16" name="Flowchart: Connector 15"/>
            <p:cNvSpPr/>
            <p:nvPr/>
          </p:nvSpPr>
          <p:spPr>
            <a:xfrm>
              <a:off x="886128" y="2448912"/>
              <a:ext cx="273600" cy="273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p:cNvSpPr txBox="1"/>
            <p:nvPr/>
          </p:nvSpPr>
          <p:spPr>
            <a:xfrm>
              <a:off x="870967" y="2500059"/>
              <a:ext cx="303923"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27</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FCCD75AE-0BDB-4951-903F-ABD74ACB7846}"/>
              </a:ext>
            </a:extLst>
          </p:cNvPr>
          <p:cNvGrpSpPr/>
          <p:nvPr/>
        </p:nvGrpSpPr>
        <p:grpSpPr>
          <a:xfrm>
            <a:off x="1436208" y="2440902"/>
            <a:ext cx="318091" cy="273600"/>
            <a:chOff x="1460973" y="2449036"/>
            <a:chExt cx="318091" cy="273600"/>
          </a:xfrm>
        </p:grpSpPr>
        <p:sp>
          <p:nvSpPr>
            <p:cNvPr id="32" name="Oval 31"/>
            <p:cNvSpPr/>
            <p:nvPr/>
          </p:nvSpPr>
          <p:spPr>
            <a:xfrm>
              <a:off x="1481424"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xtBox 49"/>
            <p:cNvSpPr txBox="1"/>
            <p:nvPr/>
          </p:nvSpPr>
          <p:spPr>
            <a:xfrm>
              <a:off x="1460973" y="2483730"/>
              <a:ext cx="3180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10</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667ED9C7-3EC7-42D7-95CE-18D55F7C79F7}"/>
              </a:ext>
            </a:extLst>
          </p:cNvPr>
          <p:cNvGrpSpPr/>
          <p:nvPr/>
        </p:nvGrpSpPr>
        <p:grpSpPr>
          <a:xfrm>
            <a:off x="2081009" y="2440902"/>
            <a:ext cx="318091" cy="273600"/>
            <a:chOff x="2110069" y="2449036"/>
            <a:chExt cx="318091" cy="273600"/>
          </a:xfrm>
        </p:grpSpPr>
        <p:sp>
          <p:nvSpPr>
            <p:cNvPr id="35" name="Oval 34"/>
            <p:cNvSpPr/>
            <p:nvPr/>
          </p:nvSpPr>
          <p:spPr>
            <a:xfrm>
              <a:off x="2130026"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TextBox 51"/>
            <p:cNvSpPr txBox="1"/>
            <p:nvPr/>
          </p:nvSpPr>
          <p:spPr>
            <a:xfrm>
              <a:off x="2110069" y="2489173"/>
              <a:ext cx="3180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24</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94C68E4B-5BCC-496A-BC55-FE68BC2259C5}"/>
              </a:ext>
            </a:extLst>
          </p:cNvPr>
          <p:cNvGrpSpPr/>
          <p:nvPr/>
        </p:nvGrpSpPr>
        <p:grpSpPr>
          <a:xfrm>
            <a:off x="2725810" y="2440902"/>
            <a:ext cx="318091" cy="273600"/>
            <a:chOff x="2764838" y="2449036"/>
            <a:chExt cx="318091" cy="273600"/>
          </a:xfrm>
        </p:grpSpPr>
        <p:sp>
          <p:nvSpPr>
            <p:cNvPr id="37" name="Oval 36"/>
            <p:cNvSpPr/>
            <p:nvPr/>
          </p:nvSpPr>
          <p:spPr>
            <a:xfrm>
              <a:off x="2786791"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TextBox 53"/>
            <p:cNvSpPr txBox="1"/>
            <p:nvPr/>
          </p:nvSpPr>
          <p:spPr>
            <a:xfrm>
              <a:off x="2764838" y="2489173"/>
              <a:ext cx="3180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15</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7F24F987-27D9-4280-BD6A-CF519BC9340B}"/>
              </a:ext>
            </a:extLst>
          </p:cNvPr>
          <p:cNvGrpSpPr/>
          <p:nvPr/>
        </p:nvGrpSpPr>
        <p:grpSpPr>
          <a:xfrm>
            <a:off x="3370611" y="2440902"/>
            <a:ext cx="318091" cy="273600"/>
            <a:chOff x="3395481" y="2449036"/>
            <a:chExt cx="318091" cy="273600"/>
          </a:xfrm>
        </p:grpSpPr>
        <p:sp>
          <p:nvSpPr>
            <p:cNvPr id="39" name="Oval 38"/>
            <p:cNvSpPr/>
            <p:nvPr/>
          </p:nvSpPr>
          <p:spPr>
            <a:xfrm>
              <a:off x="3418436" y="2449036"/>
              <a:ext cx="273600" cy="27360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TextBox 55"/>
            <p:cNvSpPr txBox="1"/>
            <p:nvPr/>
          </p:nvSpPr>
          <p:spPr>
            <a:xfrm>
              <a:off x="3395481" y="2489173"/>
              <a:ext cx="3180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19</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CD3E9B6F-8974-47CA-A31B-96EA034A5976}"/>
              </a:ext>
            </a:extLst>
          </p:cNvPr>
          <p:cNvGrpSpPr/>
          <p:nvPr/>
        </p:nvGrpSpPr>
        <p:grpSpPr>
          <a:xfrm>
            <a:off x="4015412" y="2440902"/>
            <a:ext cx="318091" cy="273600"/>
            <a:chOff x="3998600" y="2449036"/>
            <a:chExt cx="318091" cy="273600"/>
          </a:xfrm>
        </p:grpSpPr>
        <p:sp>
          <p:nvSpPr>
            <p:cNvPr id="41" name="Oval 40"/>
            <p:cNvSpPr/>
            <p:nvPr/>
          </p:nvSpPr>
          <p:spPr>
            <a:xfrm>
              <a:off x="4015005"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TextBox 56"/>
            <p:cNvSpPr txBox="1"/>
            <p:nvPr/>
          </p:nvSpPr>
          <p:spPr>
            <a:xfrm>
              <a:off x="3998600" y="2485193"/>
              <a:ext cx="3180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9</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CEB98EDC-E299-4007-B29B-85EC64823745}"/>
              </a:ext>
            </a:extLst>
          </p:cNvPr>
          <p:cNvGrpSpPr/>
          <p:nvPr/>
        </p:nvGrpSpPr>
        <p:grpSpPr>
          <a:xfrm>
            <a:off x="4660213" y="2440902"/>
            <a:ext cx="309421" cy="273600"/>
            <a:chOff x="4590932" y="2449036"/>
            <a:chExt cx="309421" cy="273600"/>
          </a:xfrm>
        </p:grpSpPr>
        <p:sp>
          <p:nvSpPr>
            <p:cNvPr id="43" name="Oval 42"/>
            <p:cNvSpPr/>
            <p:nvPr/>
          </p:nvSpPr>
          <p:spPr>
            <a:xfrm>
              <a:off x="4607952" y="2449036"/>
              <a:ext cx="273600" cy="27360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TextBox 57"/>
            <p:cNvSpPr txBox="1"/>
            <p:nvPr/>
          </p:nvSpPr>
          <p:spPr>
            <a:xfrm>
              <a:off x="4590932" y="2492512"/>
              <a:ext cx="309421"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dirty="0">
                  <a:ln>
                    <a:noFill/>
                  </a:ln>
                  <a:solidFill>
                    <a:srgbClr val="FFFFFF"/>
                  </a:solidFill>
                  <a:effectLst/>
                  <a:uLnTx/>
                  <a:uFillTx/>
                  <a:latin typeface="Arial"/>
                  <a:ea typeface="+mn-ea"/>
                  <a:cs typeface="+mn-cs"/>
                </a:rPr>
                <a:t>2</a:t>
              </a:r>
              <a:endParaRPr kumimoji="0" lang="en-US" sz="6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38C29BBD-2E98-4369-928C-B28E464D304E}"/>
              </a:ext>
            </a:extLst>
          </p:cNvPr>
          <p:cNvGrpSpPr/>
          <p:nvPr/>
        </p:nvGrpSpPr>
        <p:grpSpPr>
          <a:xfrm>
            <a:off x="5296344" y="2440902"/>
            <a:ext cx="309421" cy="273600"/>
            <a:chOff x="5184444" y="2449036"/>
            <a:chExt cx="309421" cy="273600"/>
          </a:xfrm>
        </p:grpSpPr>
        <p:sp>
          <p:nvSpPr>
            <p:cNvPr id="45" name="Oval 44"/>
            <p:cNvSpPr/>
            <p:nvPr/>
          </p:nvSpPr>
          <p:spPr>
            <a:xfrm>
              <a:off x="5194765"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TextBox 58"/>
            <p:cNvSpPr txBox="1"/>
            <p:nvPr/>
          </p:nvSpPr>
          <p:spPr>
            <a:xfrm>
              <a:off x="5184444" y="2489522"/>
              <a:ext cx="30942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23</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E102E595-460B-4EB1-9B48-74E66DA0C6FE}"/>
              </a:ext>
            </a:extLst>
          </p:cNvPr>
          <p:cNvGrpSpPr/>
          <p:nvPr/>
        </p:nvGrpSpPr>
        <p:grpSpPr>
          <a:xfrm>
            <a:off x="5932475" y="2440902"/>
            <a:ext cx="309421" cy="273600"/>
            <a:chOff x="5757300" y="2449036"/>
            <a:chExt cx="309421" cy="273600"/>
          </a:xfrm>
        </p:grpSpPr>
        <p:sp>
          <p:nvSpPr>
            <p:cNvPr id="47" name="Oval 46"/>
            <p:cNvSpPr/>
            <p:nvPr/>
          </p:nvSpPr>
          <p:spPr>
            <a:xfrm>
              <a:off x="5775207"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TextBox 59"/>
            <p:cNvSpPr txBox="1"/>
            <p:nvPr/>
          </p:nvSpPr>
          <p:spPr>
            <a:xfrm>
              <a:off x="5757300" y="2489173"/>
              <a:ext cx="30942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13</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B9D64175-3C95-4B81-B865-832E2CE52226}"/>
              </a:ext>
            </a:extLst>
          </p:cNvPr>
          <p:cNvGrpSpPr/>
          <p:nvPr/>
        </p:nvGrpSpPr>
        <p:grpSpPr>
          <a:xfrm>
            <a:off x="6568606" y="2440902"/>
            <a:ext cx="309421" cy="273600"/>
            <a:chOff x="6345554" y="2449036"/>
            <a:chExt cx="309421" cy="273600"/>
          </a:xfrm>
        </p:grpSpPr>
        <p:sp>
          <p:nvSpPr>
            <p:cNvPr id="49" name="Oval 48"/>
            <p:cNvSpPr/>
            <p:nvPr/>
          </p:nvSpPr>
          <p:spPr>
            <a:xfrm>
              <a:off x="6360001"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TextBox 60"/>
            <p:cNvSpPr txBox="1"/>
            <p:nvPr/>
          </p:nvSpPr>
          <p:spPr>
            <a:xfrm>
              <a:off x="6345554" y="2483730"/>
              <a:ext cx="30942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4</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161131B9-9004-45E6-AF6B-6D79A1EEC5CB}"/>
              </a:ext>
            </a:extLst>
          </p:cNvPr>
          <p:cNvGrpSpPr/>
          <p:nvPr/>
        </p:nvGrpSpPr>
        <p:grpSpPr>
          <a:xfrm>
            <a:off x="7204737" y="2440902"/>
            <a:ext cx="309421" cy="273600"/>
            <a:chOff x="6934791" y="2449036"/>
            <a:chExt cx="309421" cy="273600"/>
          </a:xfrm>
        </p:grpSpPr>
        <p:sp>
          <p:nvSpPr>
            <p:cNvPr id="51" name="Oval 50"/>
            <p:cNvSpPr/>
            <p:nvPr/>
          </p:nvSpPr>
          <p:spPr>
            <a:xfrm>
              <a:off x="6947185"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TextBox 61"/>
            <p:cNvSpPr txBox="1"/>
            <p:nvPr/>
          </p:nvSpPr>
          <p:spPr>
            <a:xfrm>
              <a:off x="6934791" y="2483171"/>
              <a:ext cx="30942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25</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235CE31A-57F6-4A36-BDBC-755E869C71C5}"/>
              </a:ext>
            </a:extLst>
          </p:cNvPr>
          <p:cNvGrpSpPr/>
          <p:nvPr/>
        </p:nvGrpSpPr>
        <p:grpSpPr>
          <a:xfrm>
            <a:off x="7840868" y="2440902"/>
            <a:ext cx="309421" cy="273600"/>
            <a:chOff x="7551686" y="2449036"/>
            <a:chExt cx="309421" cy="273600"/>
          </a:xfrm>
        </p:grpSpPr>
        <p:sp>
          <p:nvSpPr>
            <p:cNvPr id="53" name="Oval 52"/>
            <p:cNvSpPr/>
            <p:nvPr/>
          </p:nvSpPr>
          <p:spPr>
            <a:xfrm>
              <a:off x="7571526" y="2449036"/>
              <a:ext cx="273600" cy="273600"/>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TextBox 62"/>
            <p:cNvSpPr txBox="1"/>
            <p:nvPr/>
          </p:nvSpPr>
          <p:spPr>
            <a:xfrm>
              <a:off x="7551686" y="2471680"/>
              <a:ext cx="30942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00" b="1" i="0" u="none" strike="noStrike" kern="1200" cap="none" spc="0" normalizeH="0" baseline="0" noProof="0" dirty="0">
                  <a:ln>
                    <a:noFill/>
                  </a:ln>
                  <a:solidFill>
                    <a:srgbClr val="000000"/>
                  </a:solidFill>
                  <a:effectLst/>
                  <a:uLnTx/>
                  <a:uFillTx/>
                  <a:latin typeface="Arial"/>
                  <a:ea typeface="+mn-ea"/>
                  <a:cs typeface="+mn-cs"/>
                </a:rPr>
                <a:t>14-15</a:t>
              </a:r>
              <a:endParaRPr kumimoji="0" lang="en-US" sz="50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D30BA1F3-621D-4943-B0EB-278BF6165AB8}"/>
              </a:ext>
            </a:extLst>
          </p:cNvPr>
          <p:cNvGrpSpPr/>
          <p:nvPr/>
        </p:nvGrpSpPr>
        <p:grpSpPr>
          <a:xfrm>
            <a:off x="8476999" y="2440902"/>
            <a:ext cx="309421" cy="273600"/>
            <a:chOff x="8476999" y="2448847"/>
            <a:chExt cx="309421" cy="273600"/>
          </a:xfrm>
        </p:grpSpPr>
        <p:sp>
          <p:nvSpPr>
            <p:cNvPr id="55" name="Oval 54"/>
            <p:cNvSpPr/>
            <p:nvPr/>
          </p:nvSpPr>
          <p:spPr>
            <a:xfrm>
              <a:off x="8494908" y="2448847"/>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TextBox 63"/>
            <p:cNvSpPr txBox="1"/>
            <p:nvPr/>
          </p:nvSpPr>
          <p:spPr>
            <a:xfrm>
              <a:off x="8476999" y="2492323"/>
              <a:ext cx="30942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6</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5" name="Freeform 64"/>
          <p:cNvSpPr/>
          <p:nvPr/>
        </p:nvSpPr>
        <p:spPr>
          <a:xfrm>
            <a:off x="688108" y="2803871"/>
            <a:ext cx="558848" cy="3270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1. Start – </a:t>
            </a:r>
            <a:r>
              <a:rPr kumimoji="0" lang="sv-SE" sz="6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sales</a:t>
            </a: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a:t>
            </a:r>
            <a:r>
              <a:rPr kumimoji="0" lang="sv-SE" sz="6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basics</a:t>
            </a:r>
            <a:endPar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66" name="Freeform 65"/>
          <p:cNvSpPr/>
          <p:nvPr/>
        </p:nvSpPr>
        <p:spPr>
          <a:xfrm>
            <a:off x="1329270" y="2803872"/>
            <a:ext cx="558848"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2. </a:t>
            </a:r>
            <a:r>
              <a:rPr kumimoji="0" lang="sv-SE" sz="6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USPs</a:t>
            </a:r>
            <a:endPar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67" name="Freeform 66"/>
          <p:cNvSpPr/>
          <p:nvPr/>
        </p:nvSpPr>
        <p:spPr>
          <a:xfrm>
            <a:off x="1955723" y="2797562"/>
            <a:ext cx="558848"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3. </a:t>
            </a:r>
            <a:r>
              <a:rPr kumimoji="0" lang="sv-SE" sz="6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Objection</a:t>
            </a: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handling</a:t>
            </a:r>
            <a:endParaRPr kumimoji="0" lang="en-US"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69" name="Freeform 68"/>
          <p:cNvSpPr/>
          <p:nvPr/>
        </p:nvSpPr>
        <p:spPr>
          <a:xfrm>
            <a:off x="4541902" y="2800453"/>
            <a:ext cx="558848"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7. </a:t>
            </a:r>
            <a:r>
              <a:rPr kumimoji="0" lang="sv-SE" sz="600" b="0" i="0" u="none" strike="noStrike" kern="1200" cap="none" spc="0" normalizeH="0" baseline="0" noProof="0" dirty="0" err="1">
                <a:ln>
                  <a:noFill/>
                </a:ln>
                <a:solidFill>
                  <a:srgbClr val="000000"/>
                </a:solidFill>
                <a:effectLst/>
                <a:uLnTx/>
                <a:uFillTx/>
                <a:latin typeface="Arial"/>
                <a:ea typeface="+mn-ea"/>
                <a:cs typeface="+mn-cs"/>
              </a:rPr>
              <a:t>Validating</a:t>
            </a:r>
            <a:r>
              <a:rPr kumimoji="0" lang="sv-SE" sz="600" b="0" i="0" u="none" strike="noStrike" kern="1200" cap="none" spc="0" normalizeH="0" baseline="0" noProof="0" dirty="0">
                <a:ln>
                  <a:noFill/>
                </a:ln>
                <a:solidFill>
                  <a:srgbClr val="000000"/>
                </a:solidFill>
                <a:effectLst/>
                <a:uLnTx/>
                <a:uFillTx/>
                <a:latin typeface="Arial"/>
                <a:ea typeface="+mn-ea"/>
                <a:cs typeface="+mn-cs"/>
              </a:rPr>
              <a:t> </a:t>
            </a:r>
            <a:r>
              <a:rPr kumimoji="0" lang="sv-SE" sz="600" b="0" i="0" u="none" strike="noStrike" kern="1200" cap="none" spc="0" normalizeH="0" baseline="0" noProof="0" dirty="0" err="1">
                <a:ln>
                  <a:noFill/>
                </a:ln>
                <a:solidFill>
                  <a:srgbClr val="000000"/>
                </a:solidFill>
                <a:effectLst/>
                <a:uLnTx/>
                <a:uFillTx/>
                <a:latin typeface="Arial"/>
                <a:ea typeface="+mn-ea"/>
                <a:cs typeface="+mn-cs"/>
              </a:rPr>
              <a:t>RFQs</a:t>
            </a:r>
            <a:r>
              <a:rPr kumimoji="0" lang="sv-SE" sz="600" b="0" i="0" u="none" strike="noStrike" kern="1200" cap="none" spc="0" normalizeH="0" baseline="0" noProof="0" dirty="0">
                <a:ln>
                  <a:noFill/>
                </a:ln>
                <a:solidFill>
                  <a:srgbClr val="000000"/>
                </a:solidFill>
                <a:effectLst/>
                <a:uLnTx/>
                <a:uFillTx/>
                <a:latin typeface="Arial"/>
                <a:ea typeface="+mn-ea"/>
                <a:cs typeface="+mn-cs"/>
              </a:rPr>
              <a:t> &amp; SPIN</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reeform 71"/>
          <p:cNvSpPr/>
          <p:nvPr/>
        </p:nvSpPr>
        <p:spPr>
          <a:xfrm>
            <a:off x="5158876" y="2800453"/>
            <a:ext cx="558848"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8. </a:t>
            </a:r>
            <a:r>
              <a:rPr kumimoji="0" lang="sv-SE" sz="600" b="0" i="0" u="none" strike="noStrike" kern="1200" cap="none" spc="0" normalizeH="0" baseline="0" noProof="0" dirty="0" err="1">
                <a:ln>
                  <a:noFill/>
                </a:ln>
                <a:solidFill>
                  <a:srgbClr val="000000"/>
                </a:solidFill>
                <a:effectLst/>
                <a:uLnTx/>
                <a:uFillTx/>
                <a:latin typeface="Arial"/>
                <a:ea typeface="+mn-ea"/>
                <a:cs typeface="+mn-cs"/>
              </a:rPr>
              <a:t>Quoting</a:t>
            </a:r>
            <a:r>
              <a:rPr kumimoji="0" lang="sv-SE" sz="600" b="0" i="0" u="none" strike="noStrike" kern="1200" cap="none" spc="0" normalizeH="0" baseline="0" noProof="0" dirty="0">
                <a:ln>
                  <a:noFill/>
                </a:ln>
                <a:solidFill>
                  <a:srgbClr val="000000"/>
                </a:solidFill>
                <a:effectLst/>
                <a:uLnTx/>
                <a:uFillTx/>
                <a:latin typeface="Arial"/>
                <a:ea typeface="+mn-ea"/>
                <a:cs typeface="+mn-cs"/>
              </a:rPr>
              <a:t> &amp; Gross </a:t>
            </a:r>
            <a:r>
              <a:rPr kumimoji="0" lang="sv-SE" sz="600" b="0" i="0" u="none" strike="noStrike" kern="1200" cap="none" spc="0" normalizeH="0" baseline="0" noProof="0" dirty="0" err="1">
                <a:ln>
                  <a:noFill/>
                </a:ln>
                <a:solidFill>
                  <a:srgbClr val="000000"/>
                </a:solidFill>
                <a:effectLst/>
                <a:uLnTx/>
                <a:uFillTx/>
                <a:latin typeface="Arial"/>
                <a:ea typeface="+mn-ea"/>
                <a:cs typeface="+mn-cs"/>
              </a:rPr>
              <a:t>Margin</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72"/>
          <p:cNvSpPr/>
          <p:nvPr/>
        </p:nvSpPr>
        <p:spPr>
          <a:xfrm>
            <a:off x="5762606" y="2800453"/>
            <a:ext cx="649607"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9. </a:t>
            </a:r>
            <a:r>
              <a:rPr kumimoji="0" lang="sv-SE" sz="600" b="0" i="0" u="none" strike="noStrike" kern="1200" cap="none" spc="0" normalizeH="0" baseline="0" noProof="0" dirty="0" err="1">
                <a:ln>
                  <a:noFill/>
                </a:ln>
                <a:solidFill>
                  <a:srgbClr val="000000"/>
                </a:solidFill>
                <a:effectLst/>
                <a:uLnTx/>
                <a:uFillTx/>
                <a:latin typeface="Arial"/>
                <a:ea typeface="+mn-ea"/>
                <a:cs typeface="+mn-cs"/>
              </a:rPr>
              <a:t>Quote</a:t>
            </a:r>
            <a:r>
              <a:rPr kumimoji="0" lang="sv-SE" sz="600" b="0" i="0" u="none" strike="noStrike" kern="1200" cap="none" spc="0" normalizeH="0" baseline="0" noProof="0" dirty="0">
                <a:ln>
                  <a:noFill/>
                </a:ln>
                <a:solidFill>
                  <a:srgbClr val="000000"/>
                </a:solidFill>
                <a:effectLst/>
                <a:uLnTx/>
                <a:uFillTx/>
                <a:latin typeface="Arial"/>
                <a:ea typeface="+mn-ea"/>
                <a:cs typeface="+mn-cs"/>
              </a:rPr>
              <a:t> </a:t>
            </a:r>
            <a:r>
              <a:rPr kumimoji="0" lang="sv-SE" sz="600" b="0" i="0" u="none" strike="noStrike" kern="1200" cap="none" spc="0" normalizeH="0" baseline="0" noProof="0" dirty="0" err="1">
                <a:ln>
                  <a:noFill/>
                </a:ln>
                <a:solidFill>
                  <a:srgbClr val="000000"/>
                </a:solidFill>
                <a:effectLst/>
                <a:uLnTx/>
                <a:uFillTx/>
                <a:latin typeface="Arial"/>
                <a:ea typeface="+mn-ea"/>
                <a:cs typeface="+mn-cs"/>
              </a:rPr>
              <a:t>follow-up</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74"/>
          <p:cNvSpPr/>
          <p:nvPr/>
        </p:nvSpPr>
        <p:spPr>
          <a:xfrm>
            <a:off x="3177145" y="2803872"/>
            <a:ext cx="763660"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5. </a:t>
            </a:r>
            <a:r>
              <a:rPr kumimoji="0" lang="sv-SE" sz="600" b="0" i="0" u="none" strike="noStrike" kern="1200" cap="none" spc="0" normalizeH="0" baseline="0" noProof="0" dirty="0" err="1">
                <a:ln>
                  <a:noFill/>
                </a:ln>
                <a:solidFill>
                  <a:srgbClr val="000000"/>
                </a:solidFill>
                <a:effectLst/>
                <a:uLnTx/>
                <a:uFillTx/>
                <a:latin typeface="Arial"/>
                <a:ea typeface="+mn-ea"/>
                <a:cs typeface="+mn-cs"/>
              </a:rPr>
              <a:t>Negotiation</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75"/>
          <p:cNvSpPr/>
          <p:nvPr/>
        </p:nvSpPr>
        <p:spPr>
          <a:xfrm>
            <a:off x="6401084" y="2800453"/>
            <a:ext cx="625618"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10. </a:t>
            </a:r>
            <a:r>
              <a:rPr kumimoji="0" lang="sv-SE" sz="600" b="0" i="0" u="none" strike="noStrike" kern="1200" cap="none" spc="0" normalizeH="0" baseline="0" noProof="0" dirty="0" err="1">
                <a:ln>
                  <a:noFill/>
                </a:ln>
                <a:solidFill>
                  <a:srgbClr val="000000"/>
                </a:solidFill>
                <a:effectLst/>
                <a:uLnTx/>
                <a:uFillTx/>
                <a:latin typeface="Arial"/>
                <a:ea typeface="+mn-ea"/>
                <a:cs typeface="+mn-cs"/>
              </a:rPr>
              <a:t>Strategic</a:t>
            </a:r>
            <a:r>
              <a:rPr kumimoji="0" lang="sv-SE" sz="600" b="0" i="0" u="none" strike="noStrike" kern="1200" cap="none" spc="0" normalizeH="0" baseline="0" noProof="0" dirty="0">
                <a:ln>
                  <a:noFill/>
                </a:ln>
                <a:solidFill>
                  <a:srgbClr val="000000"/>
                </a:solidFill>
                <a:effectLst/>
                <a:uLnTx/>
                <a:uFillTx/>
                <a:latin typeface="Arial"/>
                <a:ea typeface="+mn-ea"/>
                <a:cs typeface="+mn-cs"/>
              </a:rPr>
              <a:t> business </a:t>
            </a:r>
            <a:r>
              <a:rPr kumimoji="0" lang="sv-SE" sz="600" b="0" i="0" u="none" strike="noStrike" kern="1200" cap="none" spc="0" normalizeH="0" baseline="0" noProof="0" dirty="0" err="1">
                <a:ln>
                  <a:noFill/>
                </a:ln>
                <a:solidFill>
                  <a:srgbClr val="000000"/>
                </a:solidFill>
                <a:effectLst/>
                <a:uLnTx/>
                <a:uFillTx/>
                <a:latin typeface="Arial"/>
                <a:ea typeface="+mn-ea"/>
                <a:cs typeface="+mn-cs"/>
              </a:rPr>
              <a:t>intelligence</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8" name="Freeform 77"/>
          <p:cNvSpPr/>
          <p:nvPr/>
        </p:nvSpPr>
        <p:spPr>
          <a:xfrm>
            <a:off x="2589963" y="2806971"/>
            <a:ext cx="647820"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4. 3 Ps</a:t>
            </a:r>
            <a:br>
              <a:rPr kumimoji="0" lang="sv-SE" sz="600" b="0" i="0" u="none" strike="noStrike" kern="1200" cap="none" spc="0" normalizeH="0" baseline="0" noProof="0" dirty="0">
                <a:ln>
                  <a:noFill/>
                </a:ln>
                <a:solidFill>
                  <a:srgbClr val="000000"/>
                </a:solidFill>
                <a:effectLst/>
                <a:uLnTx/>
                <a:uFillTx/>
                <a:latin typeface="Arial"/>
                <a:ea typeface="+mn-ea"/>
                <a:cs typeface="+mn-cs"/>
              </a:rPr>
            </a:br>
            <a:r>
              <a:rPr kumimoji="0" lang="sv-SE" sz="600" b="0" i="0" u="none" strike="noStrike" kern="1200" cap="none" spc="0" normalizeH="0" baseline="0" noProof="0" dirty="0">
                <a:ln>
                  <a:noFill/>
                </a:ln>
                <a:solidFill>
                  <a:srgbClr val="000000"/>
                </a:solidFill>
                <a:effectLst/>
                <a:uLnTx/>
                <a:uFillTx/>
                <a:latin typeface="Arial"/>
                <a:ea typeface="+mn-ea"/>
                <a:cs typeface="+mn-cs"/>
              </a:rPr>
              <a:t>+ Time mgmt</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78"/>
          <p:cNvSpPr/>
          <p:nvPr/>
        </p:nvSpPr>
        <p:spPr>
          <a:xfrm>
            <a:off x="7057967" y="2800453"/>
            <a:ext cx="573047"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11. </a:t>
            </a:r>
            <a:r>
              <a:rPr kumimoji="0" lang="sv-SE" sz="6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Complaint</a:t>
            </a: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handling</a:t>
            </a:r>
            <a:endParaRPr kumimoji="0" lang="en-US"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81" name="Freeform 80"/>
          <p:cNvSpPr/>
          <p:nvPr/>
        </p:nvSpPr>
        <p:spPr>
          <a:xfrm>
            <a:off x="7679290" y="2803872"/>
            <a:ext cx="687860"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D53D20"/>
                </a:solidFill>
                <a:effectLst/>
                <a:uLnTx/>
                <a:uFillTx/>
                <a:latin typeface="Arial"/>
                <a:ea typeface="+mn-ea"/>
                <a:cs typeface="+mn-cs"/>
              </a:rPr>
              <a:t>12. Workshop</a:t>
            </a:r>
            <a:endParaRPr kumimoji="0" lang="en-US" sz="600" b="0" i="0" u="none" strike="noStrike" kern="1200" cap="none" spc="0" normalizeH="0" baseline="0" noProof="0" dirty="0">
              <a:ln>
                <a:noFill/>
              </a:ln>
              <a:solidFill>
                <a:srgbClr val="D53D20"/>
              </a:solidFill>
              <a:effectLst/>
              <a:uLnTx/>
              <a:uFillTx/>
              <a:latin typeface="Arial"/>
              <a:ea typeface="+mn-ea"/>
              <a:cs typeface="+mn-cs"/>
            </a:endParaRPr>
          </a:p>
        </p:txBody>
      </p:sp>
      <p:sp>
        <p:nvSpPr>
          <p:cNvPr id="82" name="Freeform 81"/>
          <p:cNvSpPr/>
          <p:nvPr/>
        </p:nvSpPr>
        <p:spPr>
          <a:xfrm>
            <a:off x="8269503" y="2800453"/>
            <a:ext cx="654834"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13. </a:t>
            </a:r>
            <a:r>
              <a:rPr kumimoji="0" lang="sv-SE" sz="600" b="0" i="0" u="none" strike="noStrike" kern="1200" cap="none" spc="0" normalizeH="0" baseline="0" noProof="0" dirty="0" err="1">
                <a:ln>
                  <a:noFill/>
                </a:ln>
                <a:solidFill>
                  <a:srgbClr val="000000"/>
                </a:solidFill>
                <a:effectLst/>
                <a:uLnTx/>
                <a:uFillTx/>
                <a:latin typeface="Arial"/>
                <a:ea typeface="+mn-ea"/>
                <a:cs typeface="+mn-cs"/>
              </a:rPr>
              <a:t>Follow-up</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p:cNvSpPr/>
          <p:nvPr/>
        </p:nvSpPr>
        <p:spPr>
          <a:xfrm>
            <a:off x="3818572" y="2801716"/>
            <a:ext cx="715260" cy="2769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0"/>
                <a:solidFill>
                  <a:srgbClr val="000000"/>
                </a:solidFill>
                <a:effectLst/>
                <a:uLnTx/>
                <a:uFillTx/>
                <a:latin typeface="Arial"/>
                <a:ea typeface="+mn-ea"/>
                <a:cs typeface="+mn-cs"/>
              </a:rPr>
              <a:t>6. How to pick</a:t>
            </a:r>
            <a:br>
              <a:rPr kumimoji="0" lang="en-US" sz="600" b="0" i="0" u="none" strike="noStrike" kern="1200" cap="none" spc="0" normalizeH="0" baseline="0" noProof="0" dirty="0">
                <a:ln w="0"/>
                <a:solidFill>
                  <a:srgbClr val="000000"/>
                </a:solidFill>
                <a:effectLst/>
                <a:uLnTx/>
                <a:uFillTx/>
                <a:latin typeface="Arial"/>
                <a:ea typeface="+mn-ea"/>
                <a:cs typeface="+mn-cs"/>
              </a:rPr>
            </a:br>
            <a:r>
              <a:rPr kumimoji="0" lang="en-US" sz="600" b="0" i="0" u="none" strike="noStrike" kern="1200" cap="none" spc="0" normalizeH="0" baseline="0" noProof="0" dirty="0">
                <a:ln w="0"/>
                <a:solidFill>
                  <a:srgbClr val="000000"/>
                </a:solidFill>
                <a:effectLst/>
                <a:uLnTx/>
                <a:uFillTx/>
                <a:latin typeface="Arial"/>
                <a:ea typeface="+mn-ea"/>
                <a:cs typeface="+mn-cs"/>
              </a:rPr>
              <a:t>the right factory</a:t>
            </a:r>
          </a:p>
        </p:txBody>
      </p:sp>
      <p:sp>
        <p:nvSpPr>
          <p:cNvPr id="84" name="Rectangle 83"/>
          <p:cNvSpPr/>
          <p:nvPr/>
        </p:nvSpPr>
        <p:spPr>
          <a:xfrm>
            <a:off x="8316034" y="1996719"/>
            <a:ext cx="561266"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JULY</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69">
            <a:extLst>
              <a:ext uri="{FF2B5EF4-FFF2-40B4-BE49-F238E27FC236}">
                <a16:creationId xmlns:a16="http://schemas.microsoft.com/office/drawing/2014/main" id="{8D76B28F-3775-4F04-969B-E50902247408}"/>
              </a:ext>
            </a:extLst>
          </p:cNvPr>
          <p:cNvSpPr/>
          <p:nvPr/>
        </p:nvSpPr>
        <p:spPr>
          <a:xfrm>
            <a:off x="960119" y="3550182"/>
            <a:ext cx="1588359" cy="210522"/>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lvl="0" defTabSz="311150">
              <a:lnSpc>
                <a:spcPct val="90000"/>
              </a:lnSpc>
              <a:spcBef>
                <a:spcPct val="0"/>
              </a:spcBef>
              <a:spcAft>
                <a:spcPct val="35000"/>
              </a:spcAft>
            </a:pPr>
            <a:r>
              <a:rPr lang="sv-SE" sz="800" b="1" kern="1200" dirty="0"/>
              <a:t>Self-study &amp; SMART-goals  </a:t>
            </a:r>
            <a:endParaRPr lang="en-US" sz="800" kern="1200" dirty="0"/>
          </a:p>
        </p:txBody>
      </p:sp>
      <p:sp>
        <p:nvSpPr>
          <p:cNvPr id="103" name="Flowchart: Connector 102">
            <a:extLst>
              <a:ext uri="{FF2B5EF4-FFF2-40B4-BE49-F238E27FC236}">
                <a16:creationId xmlns:a16="http://schemas.microsoft.com/office/drawing/2014/main" id="{3259B409-B5AF-410F-BE08-44AC193E838B}"/>
              </a:ext>
            </a:extLst>
          </p:cNvPr>
          <p:cNvSpPr/>
          <p:nvPr/>
        </p:nvSpPr>
        <p:spPr>
          <a:xfrm>
            <a:off x="618579" y="3827388"/>
            <a:ext cx="273600" cy="273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Freeform 112">
            <a:extLst>
              <a:ext uri="{FF2B5EF4-FFF2-40B4-BE49-F238E27FC236}">
                <a16:creationId xmlns:a16="http://schemas.microsoft.com/office/drawing/2014/main" id="{F8F78DFB-B03D-4203-8A04-2D0EE806305B}"/>
              </a:ext>
            </a:extLst>
          </p:cNvPr>
          <p:cNvSpPr/>
          <p:nvPr/>
        </p:nvSpPr>
        <p:spPr>
          <a:xfrm>
            <a:off x="960119" y="3885927"/>
            <a:ext cx="1533355" cy="210522"/>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lvl="0" defTabSz="311150">
              <a:lnSpc>
                <a:spcPct val="90000"/>
              </a:lnSpc>
              <a:spcBef>
                <a:spcPct val="0"/>
              </a:spcBef>
              <a:spcAft>
                <a:spcPct val="35000"/>
              </a:spcAft>
            </a:pPr>
            <a:r>
              <a:rPr lang="sv-SE" sz="800" b="1" kern="1200" dirty="0"/>
              <a:t>Online </a:t>
            </a:r>
            <a:r>
              <a:rPr lang="sv-SE" sz="800" b="1" kern="1200" dirty="0" err="1"/>
              <a:t>Clinics</a:t>
            </a:r>
            <a:r>
              <a:rPr lang="sv-SE" sz="800" b="1" kern="1200" dirty="0"/>
              <a:t> </a:t>
            </a:r>
            <a:endParaRPr lang="en-US" sz="800" kern="1200" dirty="0"/>
          </a:p>
        </p:txBody>
      </p:sp>
      <p:sp>
        <p:nvSpPr>
          <p:cNvPr id="106" name="Oval 105">
            <a:extLst>
              <a:ext uri="{FF2B5EF4-FFF2-40B4-BE49-F238E27FC236}">
                <a16:creationId xmlns:a16="http://schemas.microsoft.com/office/drawing/2014/main" id="{68168A78-35F8-405A-AD8F-A5CB4FAAA28D}"/>
              </a:ext>
            </a:extLst>
          </p:cNvPr>
          <p:cNvSpPr/>
          <p:nvPr/>
        </p:nvSpPr>
        <p:spPr>
          <a:xfrm>
            <a:off x="618579" y="4203396"/>
            <a:ext cx="273600" cy="273600"/>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8" name="Freeform 114">
            <a:extLst>
              <a:ext uri="{FF2B5EF4-FFF2-40B4-BE49-F238E27FC236}">
                <a16:creationId xmlns:a16="http://schemas.microsoft.com/office/drawing/2014/main" id="{D289DCE7-05FF-4F5B-B8FE-EB3655268645}"/>
              </a:ext>
            </a:extLst>
          </p:cNvPr>
          <p:cNvSpPr/>
          <p:nvPr/>
        </p:nvSpPr>
        <p:spPr>
          <a:xfrm>
            <a:off x="960120" y="4249335"/>
            <a:ext cx="1430517" cy="210522"/>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lvl="0" defTabSz="311150">
              <a:lnSpc>
                <a:spcPct val="90000"/>
              </a:lnSpc>
              <a:spcBef>
                <a:spcPct val="0"/>
              </a:spcBef>
              <a:spcAft>
                <a:spcPct val="35000"/>
              </a:spcAft>
            </a:pPr>
            <a:r>
              <a:rPr lang="sv-SE" sz="800" b="1" kern="1200" dirty="0" err="1"/>
              <a:t>Offline</a:t>
            </a:r>
            <a:r>
              <a:rPr lang="sv-SE" sz="800" b="1" kern="1200" dirty="0"/>
              <a:t> workshop </a:t>
            </a:r>
            <a:endParaRPr lang="en-US" sz="800" kern="1200" dirty="0"/>
          </a:p>
        </p:txBody>
      </p:sp>
      <p:sp>
        <p:nvSpPr>
          <p:cNvPr id="85" name="Flowchart: Connector 84">
            <a:extLst>
              <a:ext uri="{FF2B5EF4-FFF2-40B4-BE49-F238E27FC236}">
                <a16:creationId xmlns:a16="http://schemas.microsoft.com/office/drawing/2014/main" id="{2A202EFC-57EA-49F0-A1D2-323EC560A367}"/>
              </a:ext>
            </a:extLst>
          </p:cNvPr>
          <p:cNvSpPr/>
          <p:nvPr/>
        </p:nvSpPr>
        <p:spPr>
          <a:xfrm>
            <a:off x="4996189"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7" name="Flowchart: Connector 86">
            <a:extLst>
              <a:ext uri="{FF2B5EF4-FFF2-40B4-BE49-F238E27FC236}">
                <a16:creationId xmlns:a16="http://schemas.microsoft.com/office/drawing/2014/main" id="{1F238D56-96C5-4582-8AEA-9932FB44CA3C}"/>
              </a:ext>
            </a:extLst>
          </p:cNvPr>
          <p:cNvSpPr/>
          <p:nvPr/>
        </p:nvSpPr>
        <p:spPr>
          <a:xfrm>
            <a:off x="4360058"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8" name="Flowchart: Connector 87">
            <a:extLst>
              <a:ext uri="{FF2B5EF4-FFF2-40B4-BE49-F238E27FC236}">
                <a16:creationId xmlns:a16="http://schemas.microsoft.com/office/drawing/2014/main" id="{B56F3951-38FF-4881-A661-0762B1F2397B}"/>
              </a:ext>
            </a:extLst>
          </p:cNvPr>
          <p:cNvSpPr/>
          <p:nvPr/>
        </p:nvSpPr>
        <p:spPr>
          <a:xfrm>
            <a:off x="3715257"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lowchart: Connector 90">
            <a:extLst>
              <a:ext uri="{FF2B5EF4-FFF2-40B4-BE49-F238E27FC236}">
                <a16:creationId xmlns:a16="http://schemas.microsoft.com/office/drawing/2014/main" id="{06723AE7-8F9B-45E2-8F9D-E20D9A97CD2B}"/>
              </a:ext>
            </a:extLst>
          </p:cNvPr>
          <p:cNvSpPr/>
          <p:nvPr/>
        </p:nvSpPr>
        <p:spPr>
          <a:xfrm>
            <a:off x="3070456"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3" name="Flowchart: Connector 92">
            <a:extLst>
              <a:ext uri="{FF2B5EF4-FFF2-40B4-BE49-F238E27FC236}">
                <a16:creationId xmlns:a16="http://schemas.microsoft.com/office/drawing/2014/main" id="{5528E64B-8773-4A83-BE53-AB29F908AEF9}"/>
              </a:ext>
            </a:extLst>
          </p:cNvPr>
          <p:cNvSpPr/>
          <p:nvPr/>
        </p:nvSpPr>
        <p:spPr>
          <a:xfrm>
            <a:off x="2425655"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Flowchart: Connector 93">
            <a:extLst>
              <a:ext uri="{FF2B5EF4-FFF2-40B4-BE49-F238E27FC236}">
                <a16:creationId xmlns:a16="http://schemas.microsoft.com/office/drawing/2014/main" id="{5D66F566-610C-486A-9C73-47A4C923E57E}"/>
              </a:ext>
            </a:extLst>
          </p:cNvPr>
          <p:cNvSpPr/>
          <p:nvPr/>
        </p:nvSpPr>
        <p:spPr>
          <a:xfrm>
            <a:off x="1780854"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6" name="Flowchart: Connector 95">
            <a:extLst>
              <a:ext uri="{FF2B5EF4-FFF2-40B4-BE49-F238E27FC236}">
                <a16:creationId xmlns:a16="http://schemas.microsoft.com/office/drawing/2014/main" id="{D515C81B-6BF4-4175-A9CD-650B33B01578}"/>
              </a:ext>
            </a:extLst>
          </p:cNvPr>
          <p:cNvSpPr/>
          <p:nvPr/>
        </p:nvSpPr>
        <p:spPr>
          <a:xfrm>
            <a:off x="1136053"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7" name="Flowchart: Connector 96">
            <a:extLst>
              <a:ext uri="{FF2B5EF4-FFF2-40B4-BE49-F238E27FC236}">
                <a16:creationId xmlns:a16="http://schemas.microsoft.com/office/drawing/2014/main" id="{37426D6F-EA68-4A3C-8F2D-909B03815AEC}"/>
              </a:ext>
            </a:extLst>
          </p:cNvPr>
          <p:cNvSpPr/>
          <p:nvPr/>
        </p:nvSpPr>
        <p:spPr>
          <a:xfrm>
            <a:off x="6904582"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9" name="Flowchart: Connector 98">
            <a:extLst>
              <a:ext uri="{FF2B5EF4-FFF2-40B4-BE49-F238E27FC236}">
                <a16:creationId xmlns:a16="http://schemas.microsoft.com/office/drawing/2014/main" id="{C3406AFD-6C86-4813-98D2-8470B0E2C4D1}"/>
              </a:ext>
            </a:extLst>
          </p:cNvPr>
          <p:cNvSpPr/>
          <p:nvPr/>
        </p:nvSpPr>
        <p:spPr>
          <a:xfrm>
            <a:off x="6268451"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Flowchart: Connector 108">
            <a:extLst>
              <a:ext uri="{FF2B5EF4-FFF2-40B4-BE49-F238E27FC236}">
                <a16:creationId xmlns:a16="http://schemas.microsoft.com/office/drawing/2014/main" id="{7E563764-4863-4169-8D7D-98B5B327AA8D}"/>
              </a:ext>
            </a:extLst>
          </p:cNvPr>
          <p:cNvSpPr/>
          <p:nvPr/>
        </p:nvSpPr>
        <p:spPr>
          <a:xfrm>
            <a:off x="5632320"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Flowchart: Connector 109">
            <a:extLst>
              <a:ext uri="{FF2B5EF4-FFF2-40B4-BE49-F238E27FC236}">
                <a16:creationId xmlns:a16="http://schemas.microsoft.com/office/drawing/2014/main" id="{37A8FCE1-1111-42C9-9BDA-357D06CDBC36}"/>
              </a:ext>
            </a:extLst>
          </p:cNvPr>
          <p:cNvSpPr/>
          <p:nvPr/>
        </p:nvSpPr>
        <p:spPr>
          <a:xfrm>
            <a:off x="8176844"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Flowchart: Connector 110">
            <a:extLst>
              <a:ext uri="{FF2B5EF4-FFF2-40B4-BE49-F238E27FC236}">
                <a16:creationId xmlns:a16="http://schemas.microsoft.com/office/drawing/2014/main" id="{4A660F72-572B-40CA-9B2D-6DD441EF29AD}"/>
              </a:ext>
            </a:extLst>
          </p:cNvPr>
          <p:cNvSpPr/>
          <p:nvPr/>
        </p:nvSpPr>
        <p:spPr>
          <a:xfrm>
            <a:off x="7540713"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Flowchart: Connector 111">
            <a:extLst>
              <a:ext uri="{FF2B5EF4-FFF2-40B4-BE49-F238E27FC236}">
                <a16:creationId xmlns:a16="http://schemas.microsoft.com/office/drawing/2014/main" id="{515FEFBC-7EC5-4C5D-BC69-C238EC3946DB}"/>
              </a:ext>
            </a:extLst>
          </p:cNvPr>
          <p:cNvSpPr/>
          <p:nvPr/>
        </p:nvSpPr>
        <p:spPr>
          <a:xfrm>
            <a:off x="618579" y="3465619"/>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itle 33">
            <a:extLst>
              <a:ext uri="{FF2B5EF4-FFF2-40B4-BE49-F238E27FC236}">
                <a16:creationId xmlns:a16="http://schemas.microsoft.com/office/drawing/2014/main" id="{131EACED-B69A-4E30-9707-6C286470DF88}"/>
              </a:ext>
            </a:extLst>
          </p:cNvPr>
          <p:cNvSpPr>
            <a:spLocks noGrp="1"/>
          </p:cNvSpPr>
          <p:nvPr>
            <p:ph type="title"/>
          </p:nvPr>
        </p:nvSpPr>
        <p:spPr/>
        <p:txBody>
          <a:bodyPr>
            <a:normAutofit fontScale="90000"/>
          </a:bodyPr>
          <a:lstStyle/>
          <a:p>
            <a:pPr>
              <a:spcAft>
                <a:spcPts val="1200"/>
              </a:spcAft>
            </a:pPr>
            <a:r>
              <a:rPr lang="en-GB" sz="1800" dirty="0">
                <a:latin typeface="+mn-lt"/>
              </a:rPr>
              <a:t>Focus on Performance</a:t>
            </a:r>
            <a:br>
              <a:rPr lang="en-GB" sz="1800" dirty="0">
                <a:latin typeface="+mn-lt"/>
              </a:rPr>
            </a:br>
            <a:r>
              <a:rPr lang="en-GB" sz="1800" b="0" i="1" dirty="0">
                <a:solidFill>
                  <a:schemeClr val="tx1"/>
                </a:solidFill>
                <a:latin typeface="+mn-lt"/>
              </a:rPr>
              <a:t>Crawl – Walk – Run</a:t>
            </a:r>
            <a:endParaRPr lang="en-SE" sz="1800" b="0" i="1" dirty="0">
              <a:solidFill>
                <a:schemeClr val="tx1"/>
              </a:solidFill>
              <a:latin typeface="+mn-lt"/>
            </a:endParaRPr>
          </a:p>
        </p:txBody>
      </p:sp>
      <p:sp>
        <p:nvSpPr>
          <p:cNvPr id="90" name="Oval 89">
            <a:extLst>
              <a:ext uri="{FF2B5EF4-FFF2-40B4-BE49-F238E27FC236}">
                <a16:creationId xmlns:a16="http://schemas.microsoft.com/office/drawing/2014/main" id="{D4058A69-E183-4577-91C7-D55B768FD464}"/>
              </a:ext>
            </a:extLst>
          </p:cNvPr>
          <p:cNvSpPr/>
          <p:nvPr/>
        </p:nvSpPr>
        <p:spPr>
          <a:xfrm>
            <a:off x="450000" y="2195130"/>
            <a:ext cx="967725" cy="967725"/>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tar: 5 Points 1">
            <a:extLst>
              <a:ext uri="{FF2B5EF4-FFF2-40B4-BE49-F238E27FC236}">
                <a16:creationId xmlns:a16="http://schemas.microsoft.com/office/drawing/2014/main" id="{9CDC6270-F6E1-46D1-B862-56DA2FFE35F1}"/>
              </a:ext>
            </a:extLst>
          </p:cNvPr>
          <p:cNvSpPr/>
          <p:nvPr/>
        </p:nvSpPr>
        <p:spPr>
          <a:xfrm>
            <a:off x="532680"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4" name="Star: 5 Points 113">
            <a:extLst>
              <a:ext uri="{FF2B5EF4-FFF2-40B4-BE49-F238E27FC236}">
                <a16:creationId xmlns:a16="http://schemas.microsoft.com/office/drawing/2014/main" id="{0CAA0BC9-4C21-4039-97E3-94FA95AD5FB4}"/>
              </a:ext>
            </a:extLst>
          </p:cNvPr>
          <p:cNvSpPr/>
          <p:nvPr/>
        </p:nvSpPr>
        <p:spPr>
          <a:xfrm>
            <a:off x="4398720"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5" name="Star: 5 Points 114">
            <a:extLst>
              <a:ext uri="{FF2B5EF4-FFF2-40B4-BE49-F238E27FC236}">
                <a16:creationId xmlns:a16="http://schemas.microsoft.com/office/drawing/2014/main" id="{1A0447D7-058E-4812-A9D1-78B737576CA2}"/>
              </a:ext>
            </a:extLst>
          </p:cNvPr>
          <p:cNvSpPr/>
          <p:nvPr/>
        </p:nvSpPr>
        <p:spPr>
          <a:xfrm>
            <a:off x="3755771"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7" name="Star: 5 Points 116">
            <a:extLst>
              <a:ext uri="{FF2B5EF4-FFF2-40B4-BE49-F238E27FC236}">
                <a16:creationId xmlns:a16="http://schemas.microsoft.com/office/drawing/2014/main" id="{8B7BF546-2AD8-4640-AA6E-C72EB492D152}"/>
              </a:ext>
            </a:extLst>
          </p:cNvPr>
          <p:cNvSpPr/>
          <p:nvPr/>
        </p:nvSpPr>
        <p:spPr>
          <a:xfrm>
            <a:off x="3117537"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8" name="Star: 5 Points 117">
            <a:extLst>
              <a:ext uri="{FF2B5EF4-FFF2-40B4-BE49-F238E27FC236}">
                <a16:creationId xmlns:a16="http://schemas.microsoft.com/office/drawing/2014/main" id="{AFCA582E-1977-494B-BFF5-4BF4BA5201E1}"/>
              </a:ext>
            </a:extLst>
          </p:cNvPr>
          <p:cNvSpPr/>
          <p:nvPr/>
        </p:nvSpPr>
        <p:spPr>
          <a:xfrm>
            <a:off x="2460262"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1" name="Star: 5 Points 120">
            <a:extLst>
              <a:ext uri="{FF2B5EF4-FFF2-40B4-BE49-F238E27FC236}">
                <a16:creationId xmlns:a16="http://schemas.microsoft.com/office/drawing/2014/main" id="{C684B635-7C55-4DBE-B4F9-1D14A4F59182}"/>
              </a:ext>
            </a:extLst>
          </p:cNvPr>
          <p:cNvSpPr/>
          <p:nvPr/>
        </p:nvSpPr>
        <p:spPr>
          <a:xfrm>
            <a:off x="1827935"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2" name="Star: 5 Points 121">
            <a:extLst>
              <a:ext uri="{FF2B5EF4-FFF2-40B4-BE49-F238E27FC236}">
                <a16:creationId xmlns:a16="http://schemas.microsoft.com/office/drawing/2014/main" id="{823BCEAC-1F08-4170-907B-C8875B0A6526}"/>
              </a:ext>
            </a:extLst>
          </p:cNvPr>
          <p:cNvSpPr/>
          <p:nvPr/>
        </p:nvSpPr>
        <p:spPr>
          <a:xfrm>
            <a:off x="1186933"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3" name="Star: 5 Points 122">
            <a:extLst>
              <a:ext uri="{FF2B5EF4-FFF2-40B4-BE49-F238E27FC236}">
                <a16:creationId xmlns:a16="http://schemas.microsoft.com/office/drawing/2014/main" id="{8930381C-43CC-4160-9298-AE57AC58DEC7}"/>
              </a:ext>
            </a:extLst>
          </p:cNvPr>
          <p:cNvSpPr/>
          <p:nvPr/>
        </p:nvSpPr>
        <p:spPr>
          <a:xfrm>
            <a:off x="6297787"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4" name="Star: 5 Points 123">
            <a:extLst>
              <a:ext uri="{FF2B5EF4-FFF2-40B4-BE49-F238E27FC236}">
                <a16:creationId xmlns:a16="http://schemas.microsoft.com/office/drawing/2014/main" id="{8F076A4E-3870-4A3E-BDF5-D8F0A740987C}"/>
              </a:ext>
            </a:extLst>
          </p:cNvPr>
          <p:cNvSpPr/>
          <p:nvPr/>
        </p:nvSpPr>
        <p:spPr>
          <a:xfrm>
            <a:off x="5684060"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5" name="Star: 5 Points 124">
            <a:extLst>
              <a:ext uri="{FF2B5EF4-FFF2-40B4-BE49-F238E27FC236}">
                <a16:creationId xmlns:a16="http://schemas.microsoft.com/office/drawing/2014/main" id="{35C4E535-A6C4-4235-96C8-4AA5E1AF0348}"/>
              </a:ext>
            </a:extLst>
          </p:cNvPr>
          <p:cNvSpPr/>
          <p:nvPr/>
        </p:nvSpPr>
        <p:spPr>
          <a:xfrm>
            <a:off x="5037004"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6" name="Star: 5 Points 125">
            <a:extLst>
              <a:ext uri="{FF2B5EF4-FFF2-40B4-BE49-F238E27FC236}">
                <a16:creationId xmlns:a16="http://schemas.microsoft.com/office/drawing/2014/main" id="{A8A419CD-F191-4C92-8E6A-E6919084B02A}"/>
              </a:ext>
            </a:extLst>
          </p:cNvPr>
          <p:cNvSpPr/>
          <p:nvPr/>
        </p:nvSpPr>
        <p:spPr>
          <a:xfrm>
            <a:off x="7581227"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7" name="Star: 5 Points 126">
            <a:extLst>
              <a:ext uri="{FF2B5EF4-FFF2-40B4-BE49-F238E27FC236}">
                <a16:creationId xmlns:a16="http://schemas.microsoft.com/office/drawing/2014/main" id="{9F26CAEA-5E47-40CF-ABE6-D037ECC3FF78}"/>
              </a:ext>
            </a:extLst>
          </p:cNvPr>
          <p:cNvSpPr/>
          <p:nvPr/>
        </p:nvSpPr>
        <p:spPr>
          <a:xfrm>
            <a:off x="6947497"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8" name="Star: 5 Points 127">
            <a:extLst>
              <a:ext uri="{FF2B5EF4-FFF2-40B4-BE49-F238E27FC236}">
                <a16:creationId xmlns:a16="http://schemas.microsoft.com/office/drawing/2014/main" id="{4DE435CC-2CA7-4D0E-A5F7-3870CF1D25A1}"/>
              </a:ext>
            </a:extLst>
          </p:cNvPr>
          <p:cNvSpPr/>
          <p:nvPr/>
        </p:nvSpPr>
        <p:spPr>
          <a:xfrm>
            <a:off x="8217358" y="2437047"/>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46471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heel(1)">
                                      <p:cBhvr>
                                        <p:cTn id="12" dur="1000"/>
                                        <p:tgtEl>
                                          <p:spTgt spid="90"/>
                                        </p:tgtEl>
                                      </p:cBhvr>
                                    </p:animEffect>
                                  </p:childTnLst>
                                </p:cTn>
                              </p:par>
                            </p:childTnLst>
                          </p:cTn>
                        </p:par>
                        <p:par>
                          <p:cTn id="13" fill="hold">
                            <p:stCondLst>
                              <p:cond delay="1000"/>
                            </p:stCondLst>
                            <p:childTnLst>
                              <p:par>
                                <p:cTn id="14" presetID="10" presetClass="entr" presetSubtype="0" fill="hold" grpId="0" nodeType="afterEffect">
                                  <p:stCondLst>
                                    <p:cond delay="25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500"/>
                                        <p:tgtEl>
                                          <p:spTgt spid="108"/>
                                        </p:tgtEl>
                                      </p:cBhvr>
                                    </p:animEffect>
                                  </p:childTnLst>
                                </p:cTn>
                              </p:par>
                              <p:par>
                                <p:cTn id="23" presetID="10"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par>
                                <p:cTn id="26" presetID="10"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par>
                                <p:cTn id="29" presetID="10"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500"/>
                                        <p:tgtEl>
                                          <p:spTgt spid="1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500"/>
                                        <p:tgtEl>
                                          <p:spTgt spid="1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fade">
                                      <p:cBhvr>
                                        <p:cTn id="39" dur="500"/>
                                        <p:tgtEl>
                                          <p:spTgt spid="1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fade">
                                      <p:cBhvr>
                                        <p:cTn id="42" dur="500"/>
                                        <p:tgtEl>
                                          <p:spTgt spid="1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500"/>
                                        <p:tgtEl>
                                          <p:spTgt spid="1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500"/>
                                        <p:tgtEl>
                                          <p:spTgt spid="1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4"/>
                                        </p:tgtEl>
                                        <p:attrNameLst>
                                          <p:attrName>style.visibility</p:attrName>
                                        </p:attrNameLst>
                                      </p:cBhvr>
                                      <p:to>
                                        <p:strVal val="visible"/>
                                      </p:to>
                                    </p:set>
                                    <p:animEffect transition="in" filter="fade">
                                      <p:cBhvr>
                                        <p:cTn id="54" dur="500"/>
                                        <p:tgtEl>
                                          <p:spTgt spid="1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500"/>
                                        <p:tgtEl>
                                          <p:spTgt spid="1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fade">
                                      <p:cBhvr>
                                        <p:cTn id="60" dur="500"/>
                                        <p:tgtEl>
                                          <p:spTgt spid="1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500"/>
                                        <p:tgtEl>
                                          <p:spTgt spid="1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fade">
                                      <p:cBhvr>
                                        <p:cTn id="66" dur="500"/>
                                        <p:tgtEl>
                                          <p:spTgt spid="1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2"/>
                                        </p:tgtEl>
                                        <p:attrNameLst>
                                          <p:attrName>style.visibility</p:attrName>
                                        </p:attrNameLst>
                                      </p:cBhvr>
                                      <p:to>
                                        <p:strVal val="visible"/>
                                      </p:to>
                                    </p:set>
                                    <p:animEffect transition="in" filter="fade">
                                      <p:cBhvr>
                                        <p:cTn id="69" dur="500"/>
                                        <p:tgtEl>
                                          <p:spTgt spid="1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P spid="105" grpId="0"/>
      <p:bldP spid="108" grpId="0"/>
      <p:bldP spid="90" grpId="0" animBg="1"/>
      <p:bldP spid="2" grpId="0" animBg="1"/>
      <p:bldP spid="114" grpId="0" animBg="1"/>
      <p:bldP spid="115" grpId="0" animBg="1"/>
      <p:bldP spid="117" grpId="0" animBg="1"/>
      <p:bldP spid="118" grpId="0" animBg="1"/>
      <p:bldP spid="121" grpId="0" animBg="1"/>
      <p:bldP spid="122" grpId="0" animBg="1"/>
      <p:bldP spid="123" grpId="0" animBg="1"/>
      <p:bldP spid="124" grpId="0" animBg="1"/>
      <p:bldP spid="125" grpId="0" animBg="1"/>
      <p:bldP spid="126" grpId="0" animBg="1"/>
      <p:bldP spid="127" grpId="0" animBg="1"/>
      <p:bldP spid="1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1"/>
          </p:nvPr>
        </p:nvSpPr>
        <p:spPr/>
        <p:txBody>
          <a:bodyPr/>
          <a:lstStyle/>
          <a:p>
            <a:endParaRPr lang="en-US"/>
          </a:p>
        </p:txBody>
      </p:sp>
      <p:sp>
        <p:nvSpPr>
          <p:cNvPr id="6" name="TextBox 5"/>
          <p:cNvSpPr txBox="1"/>
          <p:nvPr/>
        </p:nvSpPr>
        <p:spPr>
          <a:xfrm>
            <a:off x="2348" y="2124291"/>
            <a:ext cx="9144000" cy="784830"/>
          </a:xfrm>
          <a:prstGeom prst="rect">
            <a:avLst/>
          </a:prstGeom>
          <a:noFill/>
        </p:spPr>
        <p:txBody>
          <a:bodyPr wrap="square" rtlCol="0">
            <a:spAutoFit/>
          </a:bodyPr>
          <a:lstStyle/>
          <a:p>
            <a:pPr algn="ctr" defTabSz="342900" fontAlgn="base">
              <a:spcBef>
                <a:spcPct val="0"/>
              </a:spcBef>
              <a:spcAft>
                <a:spcPct val="0"/>
              </a:spcAft>
            </a:pPr>
            <a:r>
              <a:rPr lang="en-GB" sz="4500" b="1" dirty="0">
                <a:solidFill>
                  <a:schemeClr val="accent5"/>
                </a:solidFill>
                <a:latin typeface="Arial" pitchFamily="-123" charset="0"/>
                <a:ea typeface="ＭＳ Ｐゴシック" pitchFamily="-123" charset="-128"/>
              </a:rPr>
              <a:t>Goal</a:t>
            </a:r>
            <a:r>
              <a:rPr lang="en-GB" sz="4500" b="1" dirty="0">
                <a:solidFill>
                  <a:srgbClr val="D43D21"/>
                </a:solidFill>
                <a:latin typeface="Arial" pitchFamily="-123" charset="0"/>
                <a:ea typeface="ＭＳ Ｐゴシック" pitchFamily="-123" charset="-128"/>
              </a:rPr>
              <a:t> </a:t>
            </a:r>
            <a:r>
              <a:rPr lang="en-GB" sz="4500" b="1" dirty="0">
                <a:solidFill>
                  <a:srgbClr val="000000"/>
                </a:solidFill>
                <a:latin typeface="Arial" pitchFamily="-123" charset="0"/>
                <a:ea typeface="ＭＳ Ｐゴシック" pitchFamily="-123" charset="-128"/>
              </a:rPr>
              <a:t>to 2025</a:t>
            </a:r>
            <a:endParaRPr lang="en-US" sz="4500" b="1" dirty="0" err="1">
              <a:solidFill>
                <a:srgbClr val="000000"/>
              </a:solidFill>
              <a:latin typeface="Arial" pitchFamily="-123" charset="0"/>
              <a:ea typeface="ＭＳ Ｐゴシック" pitchFamily="-123" charset="-128"/>
            </a:endParaRPr>
          </a:p>
        </p:txBody>
      </p:sp>
      <p:sp>
        <p:nvSpPr>
          <p:cNvPr id="2" name="Rubrik 1"/>
          <p:cNvSpPr>
            <a:spLocks noGrp="1"/>
          </p:cNvSpPr>
          <p:nvPr>
            <p:ph type="title"/>
          </p:nvPr>
        </p:nvSpPr>
        <p:spPr/>
        <p:txBody>
          <a:bodyPr/>
          <a:lstStyle/>
          <a:p>
            <a:endParaRPr lang="en-US"/>
          </a:p>
        </p:txBody>
      </p:sp>
    </p:spTree>
    <p:extLst>
      <p:ext uri="{BB962C8B-B14F-4D97-AF65-F5344CB8AC3E}">
        <p14:creationId xmlns:p14="http://schemas.microsoft.com/office/powerpoint/2010/main" val="6642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bwMode="auto">
          <a:xfrm>
            <a:off x="2161067" y="829340"/>
            <a:ext cx="4368132" cy="3301410"/>
          </a:xfrm>
          <a:prstGeom prst="triangle">
            <a:avLst/>
          </a:prstGeom>
          <a:solidFill>
            <a:schemeClr val="accent5"/>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1500" b="1" spc="75" dirty="0">
              <a:solidFill>
                <a:srgbClr val="FFFFFF"/>
              </a:solidFill>
              <a:latin typeface="Arial"/>
              <a:cs typeface="Arial"/>
            </a:endParaRPr>
          </a:p>
        </p:txBody>
      </p:sp>
      <p:sp>
        <p:nvSpPr>
          <p:cNvPr id="5" name="Isosceles Triangle 4"/>
          <p:cNvSpPr/>
          <p:nvPr/>
        </p:nvSpPr>
        <p:spPr bwMode="auto">
          <a:xfrm>
            <a:off x="3081188" y="829340"/>
            <a:ext cx="2527891" cy="1897912"/>
          </a:xfrm>
          <a:prstGeom prst="triangle">
            <a:avLst/>
          </a:prstGeom>
          <a:solidFill>
            <a:schemeClr val="accent1"/>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r>
              <a:rPr lang="en-GB" sz="1500" b="1" spc="75" dirty="0">
                <a:solidFill>
                  <a:srgbClr val="FFFFFF"/>
                </a:solidFill>
                <a:latin typeface="Arial"/>
                <a:cs typeface="Arial"/>
              </a:rPr>
              <a:t>1/3</a:t>
            </a:r>
            <a:endParaRPr lang="en-US" sz="1500" b="1" spc="75" dirty="0">
              <a:solidFill>
                <a:srgbClr val="FFFFFF"/>
              </a:solidFill>
              <a:latin typeface="Arial"/>
              <a:cs typeface="Arial"/>
            </a:endParaRPr>
          </a:p>
        </p:txBody>
      </p:sp>
      <p:sp>
        <p:nvSpPr>
          <p:cNvPr id="8" name="TextBox 7"/>
          <p:cNvSpPr txBox="1"/>
          <p:nvPr/>
        </p:nvSpPr>
        <p:spPr>
          <a:xfrm>
            <a:off x="694961" y="2133797"/>
            <a:ext cx="2143600" cy="715581"/>
          </a:xfrm>
          <a:prstGeom prst="rect">
            <a:avLst/>
          </a:prstGeom>
          <a:noFill/>
        </p:spPr>
        <p:txBody>
          <a:bodyPr wrap="none" rtlCol="0">
            <a:spAutoFit/>
          </a:bodyPr>
          <a:lstStyle/>
          <a:p>
            <a:pPr defTabSz="342900" fontAlgn="base">
              <a:spcBef>
                <a:spcPct val="0"/>
              </a:spcBef>
              <a:spcAft>
                <a:spcPct val="0"/>
              </a:spcAft>
            </a:pPr>
            <a:r>
              <a:rPr lang="en-GB" sz="1350" b="1" dirty="0">
                <a:solidFill>
                  <a:srgbClr val="000000"/>
                </a:solidFill>
                <a:latin typeface="Arial" pitchFamily="-123" charset="0"/>
                <a:ea typeface="ＭＳ Ｐゴシック" pitchFamily="-123" charset="-128"/>
              </a:rPr>
              <a:t>World PCB production: </a:t>
            </a:r>
          </a:p>
          <a:p>
            <a:pPr defTabSz="342900" fontAlgn="base">
              <a:spcBef>
                <a:spcPct val="0"/>
              </a:spcBef>
              <a:spcAft>
                <a:spcPct val="0"/>
              </a:spcAft>
            </a:pPr>
            <a:endParaRPr lang="en-GB" sz="1350" dirty="0">
              <a:solidFill>
                <a:srgbClr val="000000"/>
              </a:solidFill>
              <a:latin typeface="Arial" pitchFamily="-123" charset="0"/>
              <a:ea typeface="ＭＳ Ｐゴシック" pitchFamily="-123" charset="-128"/>
            </a:endParaRPr>
          </a:p>
          <a:p>
            <a:pPr defTabSz="342900" fontAlgn="base">
              <a:spcBef>
                <a:spcPct val="0"/>
              </a:spcBef>
              <a:spcAft>
                <a:spcPct val="0"/>
              </a:spcAft>
            </a:pPr>
            <a:r>
              <a:rPr lang="en-GB" sz="1350" dirty="0">
                <a:solidFill>
                  <a:srgbClr val="000000"/>
                </a:solidFill>
                <a:latin typeface="Arial" pitchFamily="-123" charset="0"/>
                <a:ea typeface="ＭＳ Ｐゴシック" pitchFamily="-123" charset="-128"/>
              </a:rPr>
              <a:t>65 000 000 000 USD</a:t>
            </a:r>
            <a:endParaRPr lang="en-US" sz="1350" dirty="0" err="1">
              <a:solidFill>
                <a:srgbClr val="000000"/>
              </a:solidFill>
              <a:latin typeface="Arial" pitchFamily="-123" charset="0"/>
              <a:ea typeface="ＭＳ Ｐゴシック" pitchFamily="-123" charset="-128"/>
            </a:endParaRPr>
          </a:p>
        </p:txBody>
      </p:sp>
      <p:sp>
        <p:nvSpPr>
          <p:cNvPr id="9" name="TextBox 8"/>
          <p:cNvSpPr txBox="1"/>
          <p:nvPr/>
        </p:nvSpPr>
        <p:spPr>
          <a:xfrm>
            <a:off x="6051745" y="1724782"/>
            <a:ext cx="2590154" cy="507831"/>
          </a:xfrm>
          <a:prstGeom prst="rect">
            <a:avLst/>
          </a:prstGeom>
          <a:noFill/>
        </p:spPr>
        <p:txBody>
          <a:bodyPr wrap="square" rtlCol="0">
            <a:spAutoFit/>
          </a:bodyPr>
          <a:lstStyle/>
          <a:p>
            <a:pPr defTabSz="342900" fontAlgn="base">
              <a:spcBef>
                <a:spcPct val="0"/>
              </a:spcBef>
              <a:spcAft>
                <a:spcPct val="0"/>
              </a:spcAft>
            </a:pPr>
            <a:r>
              <a:rPr lang="en-GB" sz="1350" b="1" dirty="0">
                <a:solidFill>
                  <a:srgbClr val="000000"/>
                </a:solidFill>
                <a:latin typeface="Arial" pitchFamily="-123" charset="0"/>
                <a:ea typeface="ＭＳ Ｐゴシック" pitchFamily="-123" charset="-128"/>
              </a:rPr>
              <a:t>High Mix Low Volume </a:t>
            </a:r>
          </a:p>
          <a:p>
            <a:pPr defTabSz="342900" fontAlgn="base">
              <a:spcBef>
                <a:spcPct val="0"/>
              </a:spcBef>
              <a:spcAft>
                <a:spcPct val="0"/>
              </a:spcAft>
            </a:pPr>
            <a:r>
              <a:rPr lang="en-GB" sz="1350" dirty="0">
                <a:solidFill>
                  <a:srgbClr val="000000"/>
                </a:solidFill>
                <a:latin typeface="Arial" pitchFamily="-123" charset="0"/>
                <a:ea typeface="ＭＳ Ｐゴシック" pitchFamily="-123" charset="-128"/>
              </a:rPr>
              <a:t>21 000 000 000USD</a:t>
            </a:r>
          </a:p>
        </p:txBody>
      </p:sp>
      <p:sp>
        <p:nvSpPr>
          <p:cNvPr id="10" name="TextBox 9"/>
          <p:cNvSpPr txBox="1"/>
          <p:nvPr/>
        </p:nvSpPr>
        <p:spPr>
          <a:xfrm>
            <a:off x="6366425" y="3128055"/>
            <a:ext cx="1960793" cy="300082"/>
          </a:xfrm>
          <a:prstGeom prst="rect">
            <a:avLst/>
          </a:prstGeom>
          <a:noFill/>
        </p:spPr>
        <p:txBody>
          <a:bodyPr wrap="none" rtlCol="0">
            <a:spAutoFit/>
          </a:bodyPr>
          <a:lstStyle/>
          <a:p>
            <a:pPr defTabSz="342900" fontAlgn="base">
              <a:spcBef>
                <a:spcPct val="0"/>
              </a:spcBef>
              <a:spcAft>
                <a:spcPct val="0"/>
              </a:spcAft>
            </a:pPr>
            <a:r>
              <a:rPr lang="en-GB" sz="1350" b="1" dirty="0">
                <a:solidFill>
                  <a:srgbClr val="000000"/>
                </a:solidFill>
                <a:latin typeface="Arial" pitchFamily="-123" charset="0"/>
                <a:ea typeface="ＭＳ Ｐゴシック" pitchFamily="-123" charset="-128"/>
              </a:rPr>
              <a:t>Low Mix High Volume</a:t>
            </a:r>
          </a:p>
        </p:txBody>
      </p:sp>
    </p:spTree>
    <p:extLst>
      <p:ext uri="{BB962C8B-B14F-4D97-AF65-F5344CB8AC3E}">
        <p14:creationId xmlns:p14="http://schemas.microsoft.com/office/powerpoint/2010/main" val="8322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bwMode="auto">
          <a:xfrm>
            <a:off x="3081188" y="829340"/>
            <a:ext cx="2527891" cy="1897912"/>
          </a:xfrm>
          <a:prstGeom prst="triangle">
            <a:avLst/>
          </a:prstGeom>
          <a:solidFill>
            <a:schemeClr val="accent1"/>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r>
              <a:rPr lang="en-GB" sz="1350" b="1" spc="75" dirty="0">
                <a:solidFill>
                  <a:srgbClr val="FFFFFF"/>
                </a:solidFill>
                <a:latin typeface="Arial"/>
                <a:cs typeface="Arial"/>
              </a:rPr>
              <a:t>HMLV</a:t>
            </a:r>
            <a:endParaRPr lang="en-US" sz="1350" b="1" spc="75" dirty="0">
              <a:solidFill>
                <a:srgbClr val="FFFFFF"/>
              </a:solidFill>
              <a:latin typeface="Arial"/>
              <a:cs typeface="Arial"/>
            </a:endParaRPr>
          </a:p>
        </p:txBody>
      </p:sp>
      <p:sp>
        <p:nvSpPr>
          <p:cNvPr id="14" name="Isosceles Triangle 13"/>
          <p:cNvSpPr/>
          <p:nvPr/>
        </p:nvSpPr>
        <p:spPr bwMode="auto">
          <a:xfrm>
            <a:off x="4229416" y="811194"/>
            <a:ext cx="233390" cy="199767"/>
          </a:xfrm>
          <a:prstGeom prst="triangle">
            <a:avLst/>
          </a:prstGeom>
          <a:solidFill>
            <a:srgbClr val="FFC000"/>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a:solidFill>
                <a:srgbClr val="FFFFFF"/>
              </a:solidFill>
              <a:latin typeface="Arial"/>
              <a:cs typeface="Arial"/>
            </a:endParaRPr>
          </a:p>
        </p:txBody>
      </p:sp>
      <p:sp>
        <p:nvSpPr>
          <p:cNvPr id="11" name="Isosceles Triangle 10"/>
          <p:cNvSpPr/>
          <p:nvPr/>
        </p:nvSpPr>
        <p:spPr bwMode="auto">
          <a:xfrm>
            <a:off x="4278652" y="811193"/>
            <a:ext cx="132962" cy="124056"/>
          </a:xfrm>
          <a:prstGeom prst="triangle">
            <a:avLst/>
          </a:prstGeom>
          <a:solidFill>
            <a:schemeClr val="accent5"/>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a:solidFill>
                <a:srgbClr val="FFFFFF"/>
              </a:solidFill>
              <a:latin typeface="Arial"/>
              <a:cs typeface="Arial"/>
            </a:endParaRPr>
          </a:p>
        </p:txBody>
      </p:sp>
      <p:sp>
        <p:nvSpPr>
          <p:cNvPr id="12" name="TextBox 11"/>
          <p:cNvSpPr txBox="1"/>
          <p:nvPr/>
        </p:nvSpPr>
        <p:spPr>
          <a:xfrm>
            <a:off x="5353492" y="753628"/>
            <a:ext cx="2590154" cy="300082"/>
          </a:xfrm>
          <a:prstGeom prst="rect">
            <a:avLst/>
          </a:prstGeom>
          <a:noFill/>
        </p:spPr>
        <p:txBody>
          <a:bodyPr wrap="square" rtlCol="0">
            <a:spAutoFit/>
          </a:bodyPr>
          <a:lstStyle/>
          <a:p>
            <a:pPr defTabSz="342900" fontAlgn="base">
              <a:spcBef>
                <a:spcPct val="0"/>
              </a:spcBef>
              <a:spcAft>
                <a:spcPct val="0"/>
              </a:spcAft>
            </a:pPr>
            <a:r>
              <a:rPr lang="en-GB" sz="1350" b="1" dirty="0">
                <a:solidFill>
                  <a:schemeClr val="accent5"/>
                </a:solidFill>
                <a:latin typeface="Arial" pitchFamily="-123" charset="0"/>
                <a:ea typeface="ＭＳ Ｐゴシック" pitchFamily="-123" charset="-128"/>
              </a:rPr>
              <a:t>NCAB</a:t>
            </a:r>
            <a:r>
              <a:rPr lang="en-GB" sz="1350" b="1" dirty="0">
                <a:solidFill>
                  <a:srgbClr val="C00000"/>
                </a:solidFill>
                <a:latin typeface="Arial" pitchFamily="-123" charset="0"/>
                <a:ea typeface="ＭＳ Ｐゴシック" pitchFamily="-123" charset="-128"/>
              </a:rPr>
              <a:t> </a:t>
            </a:r>
            <a:r>
              <a:rPr lang="en-GB" sz="1350" dirty="0">
                <a:solidFill>
                  <a:srgbClr val="000000"/>
                </a:solidFill>
                <a:latin typeface="Arial" pitchFamily="-123" charset="0"/>
                <a:ea typeface="ＭＳ Ｐゴシック" pitchFamily="-123" charset="-128"/>
              </a:rPr>
              <a:t>= 1% </a:t>
            </a:r>
          </a:p>
        </p:txBody>
      </p:sp>
      <p:sp>
        <p:nvSpPr>
          <p:cNvPr id="13" name="Right Arrow 12"/>
          <p:cNvSpPr/>
          <p:nvPr/>
        </p:nvSpPr>
        <p:spPr bwMode="auto">
          <a:xfrm rot="10800000">
            <a:off x="4638884" y="854272"/>
            <a:ext cx="692850" cy="80978"/>
          </a:xfrm>
          <a:prstGeom prst="rightArrow">
            <a:avLst/>
          </a:prstGeom>
          <a:solidFill>
            <a:schemeClr val="accent5"/>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a:solidFill>
                <a:srgbClr val="FFFFFF"/>
              </a:solidFill>
              <a:latin typeface="Arial"/>
              <a:cs typeface="Arial"/>
            </a:endParaRPr>
          </a:p>
        </p:txBody>
      </p:sp>
      <p:sp>
        <p:nvSpPr>
          <p:cNvPr id="15" name="TextBox 14"/>
          <p:cNvSpPr txBox="1"/>
          <p:nvPr/>
        </p:nvSpPr>
        <p:spPr>
          <a:xfrm>
            <a:off x="5353492" y="1103600"/>
            <a:ext cx="2590154" cy="369332"/>
          </a:xfrm>
          <a:prstGeom prst="rect">
            <a:avLst/>
          </a:prstGeom>
          <a:noFill/>
        </p:spPr>
        <p:txBody>
          <a:bodyPr wrap="square" rtlCol="0">
            <a:spAutoFit/>
          </a:bodyPr>
          <a:lstStyle/>
          <a:p>
            <a:pPr defTabSz="342900" fontAlgn="base">
              <a:spcBef>
                <a:spcPct val="0"/>
              </a:spcBef>
              <a:spcAft>
                <a:spcPct val="0"/>
              </a:spcAft>
            </a:pPr>
            <a:r>
              <a:rPr lang="en-GB" b="1" dirty="0">
                <a:solidFill>
                  <a:schemeClr val="accent5"/>
                </a:solidFill>
                <a:latin typeface="Arial" pitchFamily="-123" charset="0"/>
                <a:ea typeface="ＭＳ Ｐゴシック" pitchFamily="-123" charset="-128"/>
              </a:rPr>
              <a:t>Goal</a:t>
            </a:r>
            <a:r>
              <a:rPr lang="en-GB" b="1" dirty="0">
                <a:solidFill>
                  <a:srgbClr val="C00000"/>
                </a:solidFill>
                <a:latin typeface="Arial" pitchFamily="-123" charset="0"/>
                <a:ea typeface="ＭＳ Ｐゴシック" pitchFamily="-123" charset="-128"/>
              </a:rPr>
              <a:t>: </a:t>
            </a:r>
            <a:r>
              <a:rPr lang="en-GB" b="1" dirty="0">
                <a:solidFill>
                  <a:srgbClr val="000000"/>
                </a:solidFill>
                <a:latin typeface="Arial" pitchFamily="-123" charset="0"/>
                <a:ea typeface="ＭＳ Ｐゴシック" pitchFamily="-123" charset="-128"/>
              </a:rPr>
              <a:t>+ 1% by 2025 </a:t>
            </a:r>
          </a:p>
        </p:txBody>
      </p:sp>
    </p:spTree>
    <p:extLst>
      <p:ext uri="{BB962C8B-B14F-4D97-AF65-F5344CB8AC3E}">
        <p14:creationId xmlns:p14="http://schemas.microsoft.com/office/powerpoint/2010/main" val="370795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1"/>
          </p:nvPr>
        </p:nvSpPr>
        <p:spPr/>
        <p:txBody>
          <a:bodyPr/>
          <a:lstStyle/>
          <a:p>
            <a:endParaRPr lang="en-US"/>
          </a:p>
        </p:txBody>
      </p:sp>
      <p:sp>
        <p:nvSpPr>
          <p:cNvPr id="6" name="TextBox 5"/>
          <p:cNvSpPr txBox="1"/>
          <p:nvPr/>
        </p:nvSpPr>
        <p:spPr>
          <a:xfrm>
            <a:off x="2348" y="2124291"/>
            <a:ext cx="9144000" cy="784830"/>
          </a:xfrm>
          <a:prstGeom prst="rect">
            <a:avLst/>
          </a:prstGeom>
          <a:noFill/>
        </p:spPr>
        <p:txBody>
          <a:bodyPr wrap="square" rtlCol="0">
            <a:spAutoFit/>
          </a:bodyPr>
          <a:lstStyle/>
          <a:p>
            <a:pPr algn="ctr" defTabSz="342900" fontAlgn="base">
              <a:spcBef>
                <a:spcPct val="0"/>
              </a:spcBef>
              <a:spcAft>
                <a:spcPct val="0"/>
              </a:spcAft>
            </a:pPr>
            <a:r>
              <a:rPr lang="en-GB" sz="4500" b="1" dirty="0">
                <a:solidFill>
                  <a:srgbClr val="D43D21"/>
                </a:solidFill>
                <a:latin typeface="Arial" pitchFamily="-123" charset="0"/>
                <a:ea typeface="ＭＳ Ｐゴシック" pitchFamily="-123" charset="-128"/>
              </a:rPr>
              <a:t>Strategy </a:t>
            </a:r>
            <a:r>
              <a:rPr lang="en-GB" sz="4500" b="1" dirty="0">
                <a:solidFill>
                  <a:srgbClr val="000000"/>
                </a:solidFill>
                <a:latin typeface="Arial" pitchFamily="-123" charset="0"/>
                <a:ea typeface="ＭＳ Ｐゴシック" pitchFamily="-123" charset="-128"/>
              </a:rPr>
              <a:t>to 2025</a:t>
            </a:r>
            <a:endParaRPr lang="en-US" sz="4500" b="1" dirty="0" err="1">
              <a:solidFill>
                <a:srgbClr val="000000"/>
              </a:solidFill>
              <a:latin typeface="Arial" pitchFamily="-123" charset="0"/>
              <a:ea typeface="ＭＳ Ｐゴシック" pitchFamily="-123" charset="-128"/>
            </a:endParaRPr>
          </a:p>
        </p:txBody>
      </p:sp>
      <p:sp>
        <p:nvSpPr>
          <p:cNvPr id="2" name="Rubrik 1"/>
          <p:cNvSpPr>
            <a:spLocks noGrp="1"/>
          </p:cNvSpPr>
          <p:nvPr>
            <p:ph type="title"/>
          </p:nvPr>
        </p:nvSpPr>
        <p:spPr/>
        <p:txBody>
          <a:bodyPr/>
          <a:lstStyle/>
          <a:p>
            <a:endParaRPr lang="en-US"/>
          </a:p>
        </p:txBody>
      </p:sp>
    </p:spTree>
    <p:extLst>
      <p:ext uri="{BB962C8B-B14F-4D97-AF65-F5344CB8AC3E}">
        <p14:creationId xmlns:p14="http://schemas.microsoft.com/office/powerpoint/2010/main" val="277375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3399" y="492625"/>
            <a:ext cx="8190000" cy="486000"/>
          </a:xfrm>
        </p:spPr>
        <p:txBody>
          <a:bodyPr/>
          <a:lstStyle/>
          <a:p>
            <a:br>
              <a:rPr lang="en-US" dirty="0">
                <a:solidFill>
                  <a:srgbClr val="D53D21"/>
                </a:solidFill>
              </a:rPr>
            </a:br>
            <a:endParaRPr lang="en-US" dirty="0"/>
          </a:p>
        </p:txBody>
      </p:sp>
      <p:sp>
        <p:nvSpPr>
          <p:cNvPr id="4" name="Platshållare för innehåll 3"/>
          <p:cNvSpPr>
            <a:spLocks noGrp="1"/>
          </p:cNvSpPr>
          <p:nvPr>
            <p:ph idx="1"/>
          </p:nvPr>
        </p:nvSpPr>
        <p:spPr>
          <a:xfrm>
            <a:off x="518628" y="1066853"/>
            <a:ext cx="2882191" cy="1304144"/>
          </a:xfrm>
        </p:spPr>
        <p:txBody>
          <a:bodyPr/>
          <a:lstStyle/>
          <a:p>
            <a:endParaRPr lang="en-GB" sz="1050" dirty="0"/>
          </a:p>
        </p:txBody>
      </p:sp>
      <p:sp>
        <p:nvSpPr>
          <p:cNvPr id="2" name="Rektangel 1"/>
          <p:cNvSpPr/>
          <p:nvPr/>
        </p:nvSpPr>
        <p:spPr>
          <a:xfrm>
            <a:off x="4217199" y="978625"/>
            <a:ext cx="4572000" cy="1200329"/>
          </a:xfrm>
          <a:prstGeom prst="rect">
            <a:avLst/>
          </a:prstGeom>
        </p:spPr>
        <p:txBody>
          <a:bodyPr>
            <a:spAutoFit/>
          </a:bodyPr>
          <a:lstStyle/>
          <a:p>
            <a:pPr defTabSz="342900" fontAlgn="base">
              <a:spcBef>
                <a:spcPct val="0"/>
              </a:spcBef>
              <a:spcAft>
                <a:spcPct val="0"/>
              </a:spcAft>
            </a:pPr>
            <a:r>
              <a:rPr lang="en-US" b="1" dirty="0">
                <a:solidFill>
                  <a:srgbClr val="D43D21"/>
                </a:solidFill>
                <a:latin typeface="+mj-lt"/>
                <a:ea typeface="ＭＳ Ｐゴシック" pitchFamily="-123" charset="-128"/>
              </a:rPr>
              <a:t>Our mission</a:t>
            </a:r>
          </a:p>
          <a:p>
            <a:pPr defTabSz="342900" fontAlgn="base">
              <a:spcBef>
                <a:spcPct val="0"/>
              </a:spcBef>
              <a:spcAft>
                <a:spcPct val="0"/>
              </a:spcAft>
            </a:pPr>
            <a:r>
              <a:rPr lang="en-US" dirty="0">
                <a:solidFill>
                  <a:srgbClr val="1E1E1E"/>
                </a:solidFill>
                <a:latin typeface="+mj-lt"/>
                <a:ea typeface="ＭＳ Ｐゴシック" pitchFamily="-123" charset="-128"/>
              </a:rPr>
              <a:t>PCBs for demanding customers, on time with zero defects, produced sustainably at the lowest total cost.</a:t>
            </a:r>
          </a:p>
        </p:txBody>
      </p:sp>
      <p:pic>
        <p:nvPicPr>
          <p:cNvPr id="1026" name="Picture 2" descr="https://mk0ncabgroupb0rmscyk.kinstacdn.com/wp-content/uploads/2019/12/NCAB_stilleb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66" y="327523"/>
            <a:ext cx="4371066" cy="408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 name="Rubrik 3"/>
          <p:cNvSpPr>
            <a:spLocks noGrp="1"/>
          </p:cNvSpPr>
          <p:nvPr>
            <p:ph type="title"/>
          </p:nvPr>
        </p:nvSpPr>
        <p:spPr>
          <a:xfrm>
            <a:off x="2840163" y="3402488"/>
            <a:ext cx="5250654" cy="1475268"/>
          </a:xfrm>
        </p:spPr>
        <p:txBody>
          <a:bodyPr anchor="ctr">
            <a:noAutofit/>
          </a:bodyPr>
          <a:lstStyle/>
          <a:p>
            <a:pPr algn="r">
              <a:spcBef>
                <a:spcPts val="0"/>
              </a:spcBef>
            </a:pPr>
            <a:r>
              <a:rPr lang="en-GB" sz="2100" dirty="0">
                <a:solidFill>
                  <a:srgbClr val="D43D21"/>
                </a:solidFill>
                <a:latin typeface="Arial" charset="0"/>
                <a:ea typeface="ＭＳ Ｐゴシック"/>
                <a:cs typeface="ＭＳ Ｐゴシック"/>
              </a:rPr>
              <a:t>Full responsibility </a:t>
            </a:r>
            <a:br>
              <a:rPr lang="en-GB" sz="2100" dirty="0">
                <a:solidFill>
                  <a:srgbClr val="D43D21"/>
                </a:solidFill>
                <a:latin typeface="Arial" charset="0"/>
                <a:ea typeface="ＭＳ Ｐゴシック"/>
                <a:cs typeface="ＭＳ Ｐゴシック"/>
              </a:rPr>
            </a:br>
            <a:r>
              <a:rPr lang="en-GB" sz="2100" dirty="0">
                <a:solidFill>
                  <a:srgbClr val="D43D21"/>
                </a:solidFill>
                <a:latin typeface="Arial" charset="0"/>
                <a:ea typeface="ＭＳ Ｐゴシック"/>
                <a:cs typeface="ＭＳ Ｐゴシック"/>
              </a:rPr>
              <a:t>for the entire delivery</a:t>
            </a:r>
            <a:endParaRPr lang="sv-SE" sz="2100" dirty="0">
              <a:solidFill>
                <a:srgbClr val="D43D21"/>
              </a:solidFill>
              <a:latin typeface="Arial" pitchFamily="-123" charset="0"/>
              <a:ea typeface="ＭＳ Ｐゴシック" pitchFamily="-123" charset="-128"/>
            </a:endParaRPr>
          </a:p>
        </p:txBody>
      </p:sp>
      <p:pic>
        <p:nvPicPr>
          <p:cNvPr id="3" name="Bildobjekt 2" descr="IP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839" y="735061"/>
            <a:ext cx="7668678" cy="3092012"/>
          </a:xfrm>
          <a:prstGeom prst="rect">
            <a:avLst/>
          </a:prstGeom>
        </p:spPr>
      </p:pic>
      <p:sp>
        <p:nvSpPr>
          <p:cNvPr id="2" name="Platshållare för text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0821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upp 68">
            <a:extLst>
              <a:ext uri="{FF2B5EF4-FFF2-40B4-BE49-F238E27FC236}">
                <a16:creationId xmlns:a16="http://schemas.microsoft.com/office/drawing/2014/main" id="{E9CF6DC7-A3DD-4762-8E57-513A831FF6EF}"/>
              </a:ext>
            </a:extLst>
          </p:cNvPr>
          <p:cNvGrpSpPr/>
          <p:nvPr/>
        </p:nvGrpSpPr>
        <p:grpSpPr>
          <a:xfrm>
            <a:off x="1506685" y="3522184"/>
            <a:ext cx="461042" cy="461042"/>
            <a:chOff x="6229164" y="369058"/>
            <a:chExt cx="1429027" cy="1429027"/>
          </a:xfrm>
        </p:grpSpPr>
        <p:sp>
          <p:nvSpPr>
            <p:cNvPr id="70" name="Ellips 69">
              <a:extLst>
                <a:ext uri="{FF2B5EF4-FFF2-40B4-BE49-F238E27FC236}">
                  <a16:creationId xmlns:a16="http://schemas.microsoft.com/office/drawing/2014/main" id="{00BAA290-244F-407E-ACF0-C8B874027FB0}"/>
                </a:ext>
              </a:extLst>
            </p:cNvPr>
            <p:cNvSpPr/>
            <p:nvPr/>
          </p:nvSpPr>
          <p:spPr bwMode="auto">
            <a:xfrm>
              <a:off x="6415445" y="563117"/>
              <a:ext cx="994872" cy="311717"/>
            </a:xfrm>
            <a:prstGeom prst="ellipse">
              <a:avLst/>
            </a:prstGeom>
            <a:solidFill>
              <a:srgbClr val="FFFF66"/>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defRPr/>
              </a:pPr>
              <a:endParaRPr lang="en-US" sz="900" b="1" spc="75" dirty="0" err="1">
                <a:solidFill>
                  <a:srgbClr val="FFFFFF"/>
                </a:solidFill>
                <a:cs typeface="Arial"/>
              </a:endParaRPr>
            </a:p>
          </p:txBody>
        </p:sp>
        <p:pic>
          <p:nvPicPr>
            <p:cNvPr id="71" name="Bild 70" descr="Lyckträff">
              <a:extLst>
                <a:ext uri="{FF2B5EF4-FFF2-40B4-BE49-F238E27FC236}">
                  <a16:creationId xmlns:a16="http://schemas.microsoft.com/office/drawing/2014/main" id="{00E803F6-461A-4672-BB72-F63AAC6084F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29164" y="369058"/>
              <a:ext cx="1429027" cy="1429027"/>
            </a:xfrm>
            <a:prstGeom prst="rect">
              <a:avLst/>
            </a:prstGeom>
          </p:spPr>
        </p:pic>
      </p:grpSp>
      <p:pic>
        <p:nvPicPr>
          <p:cNvPr id="39" name="Bild 38" descr="Kvinna">
            <a:extLst>
              <a:ext uri="{FF2B5EF4-FFF2-40B4-BE49-F238E27FC236}">
                <a16:creationId xmlns:a16="http://schemas.microsoft.com/office/drawing/2014/main" id="{E140302F-0127-4EC9-8CF9-754F2613156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97734" y="1823308"/>
            <a:ext cx="685800" cy="685800"/>
          </a:xfrm>
          <a:prstGeom prst="rect">
            <a:avLst/>
          </a:prstGeom>
          <a:effectLst>
            <a:outerShdw blurRad="50800" dist="38100" dir="2700000" algn="tl" rotWithShape="0">
              <a:prstClr val="black">
                <a:alpha val="40000"/>
              </a:prstClr>
            </a:outerShdw>
          </a:effectLst>
        </p:spPr>
      </p:pic>
      <p:pic>
        <p:nvPicPr>
          <p:cNvPr id="33" name="Bild 32" descr="Kvinna">
            <a:extLst>
              <a:ext uri="{FF2B5EF4-FFF2-40B4-BE49-F238E27FC236}">
                <a16:creationId xmlns:a16="http://schemas.microsoft.com/office/drawing/2014/main" id="{0CF04B7C-D245-45CB-9843-17679D610D0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12034" y="1666441"/>
            <a:ext cx="685800" cy="685800"/>
          </a:xfrm>
          <a:prstGeom prst="rect">
            <a:avLst/>
          </a:prstGeom>
          <a:effectLst>
            <a:outerShdw blurRad="50800" dist="38100" dir="2700000" algn="tl" rotWithShape="0">
              <a:prstClr val="black">
                <a:alpha val="40000"/>
              </a:prstClr>
            </a:outerShdw>
          </a:effectLst>
        </p:spPr>
      </p:pic>
      <p:pic>
        <p:nvPicPr>
          <p:cNvPr id="34" name="Bild 33" descr="Man">
            <a:extLst>
              <a:ext uri="{FF2B5EF4-FFF2-40B4-BE49-F238E27FC236}">
                <a16:creationId xmlns:a16="http://schemas.microsoft.com/office/drawing/2014/main" id="{00E6E58F-456A-47FA-84D2-E2EE011C519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80481" y="1719875"/>
            <a:ext cx="685800" cy="685800"/>
          </a:xfrm>
          <a:prstGeom prst="rect">
            <a:avLst/>
          </a:prstGeom>
          <a:effectLst>
            <a:outerShdw blurRad="50800" dist="38100" dir="2700000" algn="tl" rotWithShape="0">
              <a:prstClr val="black">
                <a:alpha val="40000"/>
              </a:prstClr>
            </a:outerShdw>
          </a:effectLst>
        </p:spPr>
      </p:pic>
      <p:pic>
        <p:nvPicPr>
          <p:cNvPr id="38" name="Bild 37" descr="Kvinna">
            <a:extLst>
              <a:ext uri="{FF2B5EF4-FFF2-40B4-BE49-F238E27FC236}">
                <a16:creationId xmlns:a16="http://schemas.microsoft.com/office/drawing/2014/main" id="{99B71AC5-7026-4241-86D9-16B60681BC1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67555" y="1785659"/>
            <a:ext cx="685800" cy="685800"/>
          </a:xfrm>
          <a:prstGeom prst="rect">
            <a:avLst/>
          </a:prstGeom>
          <a:effectLst>
            <a:outerShdw blurRad="50800" dist="38100" dir="2700000" algn="tl" rotWithShape="0">
              <a:prstClr val="black">
                <a:alpha val="40000"/>
              </a:prstClr>
            </a:outerShdw>
          </a:effectLst>
        </p:spPr>
      </p:pic>
      <p:pic>
        <p:nvPicPr>
          <p:cNvPr id="35" name="Bild 34" descr="Kvinna">
            <a:extLst>
              <a:ext uri="{FF2B5EF4-FFF2-40B4-BE49-F238E27FC236}">
                <a16:creationId xmlns:a16="http://schemas.microsoft.com/office/drawing/2014/main" id="{9375C325-CFDA-4BB8-AD9A-AB8EA00F773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26334" y="1780741"/>
            <a:ext cx="685800" cy="685800"/>
          </a:xfrm>
          <a:prstGeom prst="rect">
            <a:avLst/>
          </a:prstGeom>
          <a:effectLst>
            <a:outerShdw blurRad="50800" dist="38100" dir="2700000" algn="tl" rotWithShape="0">
              <a:prstClr val="black">
                <a:alpha val="40000"/>
              </a:prstClr>
            </a:outerShdw>
          </a:effectLst>
        </p:spPr>
      </p:pic>
      <p:pic>
        <p:nvPicPr>
          <p:cNvPr id="36" name="Bild 35" descr="Man">
            <a:extLst>
              <a:ext uri="{FF2B5EF4-FFF2-40B4-BE49-F238E27FC236}">
                <a16:creationId xmlns:a16="http://schemas.microsoft.com/office/drawing/2014/main" id="{C55DB8C9-36BC-4122-8944-DAA78519D82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94781" y="1834175"/>
            <a:ext cx="685800" cy="685800"/>
          </a:xfrm>
          <a:prstGeom prst="rect">
            <a:avLst/>
          </a:prstGeom>
          <a:effectLst>
            <a:outerShdw blurRad="50800" dist="38100" dir="2700000" algn="tl" rotWithShape="0">
              <a:prstClr val="black">
                <a:alpha val="40000"/>
              </a:prstClr>
            </a:outerShdw>
          </a:effectLst>
        </p:spPr>
      </p:pic>
      <p:pic>
        <p:nvPicPr>
          <p:cNvPr id="37" name="Bild 36" descr="Kvinna">
            <a:extLst>
              <a:ext uri="{FF2B5EF4-FFF2-40B4-BE49-F238E27FC236}">
                <a16:creationId xmlns:a16="http://schemas.microsoft.com/office/drawing/2014/main" id="{5C043F05-A9BE-4CB0-B6D2-EEFCF7B75FA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81855" y="1899959"/>
            <a:ext cx="685800" cy="685800"/>
          </a:xfrm>
          <a:prstGeom prst="rect">
            <a:avLst/>
          </a:prstGeom>
          <a:effectLst>
            <a:outerShdw blurRad="50800" dist="38100" dir="2700000" algn="tl" rotWithShape="0">
              <a:prstClr val="black">
                <a:alpha val="40000"/>
              </a:prstClr>
            </a:outerShdw>
          </a:effectLst>
        </p:spPr>
      </p:pic>
      <p:pic>
        <p:nvPicPr>
          <p:cNvPr id="43" name="Bild 42" descr="Man">
            <a:extLst>
              <a:ext uri="{FF2B5EF4-FFF2-40B4-BE49-F238E27FC236}">
                <a16:creationId xmlns:a16="http://schemas.microsoft.com/office/drawing/2014/main" id="{CDA3AECE-FAB6-4316-A7FD-8FDDFEAF5B0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66181" y="1876742"/>
            <a:ext cx="685800" cy="685800"/>
          </a:xfrm>
          <a:prstGeom prst="rect">
            <a:avLst/>
          </a:prstGeom>
          <a:effectLst>
            <a:outerShdw blurRad="50800" dist="38100" dir="2700000" algn="tl" rotWithShape="0">
              <a:prstClr val="black">
                <a:alpha val="40000"/>
              </a:prstClr>
            </a:outerShdw>
          </a:effectLst>
        </p:spPr>
      </p:pic>
      <p:pic>
        <p:nvPicPr>
          <p:cNvPr id="46" name="Bild 45" descr="Kvinna">
            <a:extLst>
              <a:ext uri="{FF2B5EF4-FFF2-40B4-BE49-F238E27FC236}">
                <a16:creationId xmlns:a16="http://schemas.microsoft.com/office/drawing/2014/main" id="{0C68CC2B-55BF-45B6-9051-F655BDA0F52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53255" y="1942526"/>
            <a:ext cx="685800" cy="685800"/>
          </a:xfrm>
          <a:prstGeom prst="rect">
            <a:avLst/>
          </a:prstGeom>
          <a:effectLst>
            <a:outerShdw blurRad="50800" dist="38100" dir="2700000" algn="tl" rotWithShape="0">
              <a:prstClr val="black">
                <a:alpha val="40000"/>
              </a:prstClr>
            </a:outerShdw>
          </a:effectLst>
        </p:spPr>
      </p:pic>
      <p:pic>
        <p:nvPicPr>
          <p:cNvPr id="24" name="Bild 23" descr="Man">
            <a:extLst>
              <a:ext uri="{FF2B5EF4-FFF2-40B4-BE49-F238E27FC236}">
                <a16:creationId xmlns:a16="http://schemas.microsoft.com/office/drawing/2014/main" id="{FBDD12D6-5620-4807-9C8A-71B816DDEB3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72271" y="1862638"/>
            <a:ext cx="685800" cy="685800"/>
          </a:xfrm>
          <a:prstGeom prst="rect">
            <a:avLst/>
          </a:prstGeom>
          <a:effectLst>
            <a:outerShdw blurRad="50800" dist="38100" dir="2700000" algn="tl" rotWithShape="0">
              <a:prstClr val="black">
                <a:alpha val="40000"/>
              </a:prstClr>
            </a:outerShdw>
          </a:effectLst>
        </p:spPr>
      </p:pic>
      <p:pic>
        <p:nvPicPr>
          <p:cNvPr id="25" name="Bild 24" descr="Kvinna">
            <a:extLst>
              <a:ext uri="{FF2B5EF4-FFF2-40B4-BE49-F238E27FC236}">
                <a16:creationId xmlns:a16="http://schemas.microsoft.com/office/drawing/2014/main" id="{FE820090-9C97-421E-BF39-CDC71C055DB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874403" y="2031534"/>
            <a:ext cx="685800" cy="685800"/>
          </a:xfrm>
          <a:prstGeom prst="rect">
            <a:avLst/>
          </a:prstGeom>
          <a:effectLst>
            <a:outerShdw blurRad="50800" dist="38100" dir="2700000" algn="tl" rotWithShape="0">
              <a:prstClr val="black">
                <a:alpha val="40000"/>
              </a:prstClr>
            </a:outerShdw>
          </a:effectLst>
        </p:spPr>
      </p:pic>
      <p:pic>
        <p:nvPicPr>
          <p:cNvPr id="26" name="Bild 25" descr="Kvinna">
            <a:extLst>
              <a:ext uri="{FF2B5EF4-FFF2-40B4-BE49-F238E27FC236}">
                <a16:creationId xmlns:a16="http://schemas.microsoft.com/office/drawing/2014/main" id="{CCEC38D4-0D54-4137-9850-B34D173F53CE}"/>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058491" y="1838160"/>
            <a:ext cx="685800" cy="685800"/>
          </a:xfrm>
          <a:prstGeom prst="rect">
            <a:avLst/>
          </a:prstGeom>
          <a:effectLst>
            <a:outerShdw blurRad="50800" dist="38100" dir="2700000" algn="tl" rotWithShape="0">
              <a:prstClr val="black">
                <a:alpha val="40000"/>
              </a:prstClr>
            </a:outerShdw>
          </a:effectLst>
        </p:spPr>
      </p:pic>
      <p:pic>
        <p:nvPicPr>
          <p:cNvPr id="27" name="Bild 26" descr="Man">
            <a:extLst>
              <a:ext uri="{FF2B5EF4-FFF2-40B4-BE49-F238E27FC236}">
                <a16:creationId xmlns:a16="http://schemas.microsoft.com/office/drawing/2014/main" id="{97A76BCD-1AE3-4ECB-BDF1-8F33CE75703D}"/>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680461" y="2009859"/>
            <a:ext cx="685800" cy="685800"/>
          </a:xfrm>
          <a:prstGeom prst="rect">
            <a:avLst/>
          </a:prstGeom>
          <a:effectLst>
            <a:outerShdw blurRad="50800" dist="38100" dir="2700000" algn="tl" rotWithShape="0">
              <a:prstClr val="black">
                <a:alpha val="40000"/>
              </a:prstClr>
            </a:outerShdw>
          </a:effectLst>
        </p:spPr>
      </p:pic>
      <p:pic>
        <p:nvPicPr>
          <p:cNvPr id="28" name="Bild 27" descr="Kvinna">
            <a:extLst>
              <a:ext uri="{FF2B5EF4-FFF2-40B4-BE49-F238E27FC236}">
                <a16:creationId xmlns:a16="http://schemas.microsoft.com/office/drawing/2014/main" id="{168F6446-F9EB-41AC-8F72-5DDBD9DAB6A2}"/>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172320" y="1952459"/>
            <a:ext cx="685800" cy="685800"/>
          </a:xfrm>
          <a:prstGeom prst="rect">
            <a:avLst/>
          </a:prstGeom>
          <a:effectLst>
            <a:outerShdw blurRad="50800" dist="38100" dir="2700000" algn="tl" rotWithShape="0">
              <a:prstClr val="black">
                <a:alpha val="40000"/>
              </a:prstClr>
            </a:outerShdw>
          </a:effectLst>
        </p:spPr>
      </p:pic>
      <p:pic>
        <p:nvPicPr>
          <p:cNvPr id="30" name="Bild 29" descr="Kvinna">
            <a:extLst>
              <a:ext uri="{FF2B5EF4-FFF2-40B4-BE49-F238E27FC236}">
                <a16:creationId xmlns:a16="http://schemas.microsoft.com/office/drawing/2014/main" id="{38ECAB8F-96BF-4E57-8215-2E37E7E3E9A3}"/>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916794" y="2187743"/>
            <a:ext cx="685800" cy="685800"/>
          </a:xfrm>
          <a:prstGeom prst="rect">
            <a:avLst/>
          </a:prstGeom>
          <a:effectLst>
            <a:outerShdw blurRad="50800" dist="38100" dir="2700000" algn="tl" rotWithShape="0">
              <a:prstClr val="black">
                <a:alpha val="40000"/>
              </a:prstClr>
            </a:outerShdw>
          </a:effectLst>
        </p:spPr>
      </p:pic>
      <p:pic>
        <p:nvPicPr>
          <p:cNvPr id="31" name="Bild 30" descr="Man">
            <a:extLst>
              <a:ext uri="{FF2B5EF4-FFF2-40B4-BE49-F238E27FC236}">
                <a16:creationId xmlns:a16="http://schemas.microsoft.com/office/drawing/2014/main" id="{AF5F94FF-0476-4019-BEF2-BB4830B09CBA}"/>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542139" y="2080476"/>
            <a:ext cx="685800" cy="685800"/>
          </a:xfrm>
          <a:prstGeom prst="rect">
            <a:avLst/>
          </a:prstGeom>
          <a:effectLst>
            <a:outerShdw blurRad="50800" dist="38100" dir="2700000" algn="tl" rotWithShape="0">
              <a:prstClr val="black">
                <a:alpha val="40000"/>
              </a:prstClr>
            </a:outerShdw>
          </a:effectLst>
        </p:spPr>
      </p:pic>
      <p:pic>
        <p:nvPicPr>
          <p:cNvPr id="41" name="Bild 40" descr="Kvinna">
            <a:extLst>
              <a:ext uri="{FF2B5EF4-FFF2-40B4-BE49-F238E27FC236}">
                <a16:creationId xmlns:a16="http://schemas.microsoft.com/office/drawing/2014/main" id="{9A045019-5460-4953-B4B5-D76B746D3C93}"/>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690853" y="2412405"/>
            <a:ext cx="685800" cy="685800"/>
          </a:xfrm>
          <a:prstGeom prst="rect">
            <a:avLst/>
          </a:prstGeom>
          <a:effectLst>
            <a:outerShdw blurRad="50800" dist="38100" dir="2700000" algn="tl" rotWithShape="0">
              <a:prstClr val="black">
                <a:alpha val="40000"/>
              </a:prstClr>
            </a:outerShdw>
          </a:effectLst>
        </p:spPr>
      </p:pic>
      <p:pic>
        <p:nvPicPr>
          <p:cNvPr id="42" name="Bild 41" descr="Man">
            <a:extLst>
              <a:ext uri="{FF2B5EF4-FFF2-40B4-BE49-F238E27FC236}">
                <a16:creationId xmlns:a16="http://schemas.microsoft.com/office/drawing/2014/main" id="{0437FA85-DD33-48B6-BE87-6E8C74725888}"/>
              </a:ext>
            </a:extLst>
          </p:cNvPr>
          <p:cNvPicPr>
            <a:picLocks noChangeAspect="1"/>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2115015" y="1997998"/>
            <a:ext cx="685800" cy="685800"/>
          </a:xfrm>
          <a:prstGeom prst="rect">
            <a:avLst/>
          </a:prstGeom>
          <a:effectLst>
            <a:outerShdw blurRad="50800" dist="38100" dir="2700000" algn="tl" rotWithShape="0">
              <a:prstClr val="black">
                <a:alpha val="40000"/>
              </a:prstClr>
            </a:outerShdw>
          </a:effectLst>
        </p:spPr>
      </p:pic>
      <p:pic>
        <p:nvPicPr>
          <p:cNvPr id="44" name="Bild 43" descr="Kvinna">
            <a:extLst>
              <a:ext uri="{FF2B5EF4-FFF2-40B4-BE49-F238E27FC236}">
                <a16:creationId xmlns:a16="http://schemas.microsoft.com/office/drawing/2014/main" id="{3751AA10-0D95-4FFF-BA33-556E64773FB5}"/>
              </a:ext>
            </a:extLst>
          </p:cNvPr>
          <p:cNvPicPr>
            <a:picLocks noChangeAspect="1"/>
          </p:cNvPicPr>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994980" y="2412404"/>
            <a:ext cx="685800" cy="685800"/>
          </a:xfrm>
          <a:prstGeom prst="rect">
            <a:avLst/>
          </a:prstGeom>
          <a:effectLst>
            <a:outerShdw blurRad="50800" dist="38100" dir="2700000" algn="tl" rotWithShape="0">
              <a:prstClr val="black">
                <a:alpha val="40000"/>
              </a:prstClr>
            </a:outerShdw>
          </a:effectLst>
        </p:spPr>
      </p:pic>
      <p:grpSp>
        <p:nvGrpSpPr>
          <p:cNvPr id="48" name="Grupp 47">
            <a:extLst>
              <a:ext uri="{FF2B5EF4-FFF2-40B4-BE49-F238E27FC236}">
                <a16:creationId xmlns:a16="http://schemas.microsoft.com/office/drawing/2014/main" id="{A594CBE2-2C05-4B27-A178-9C242E507FB9}"/>
              </a:ext>
            </a:extLst>
          </p:cNvPr>
          <p:cNvGrpSpPr/>
          <p:nvPr/>
        </p:nvGrpSpPr>
        <p:grpSpPr>
          <a:xfrm>
            <a:off x="1669935" y="3826583"/>
            <a:ext cx="1484802" cy="1484802"/>
            <a:chOff x="3218639" y="2431829"/>
            <a:chExt cx="5773933" cy="5773930"/>
          </a:xfrm>
        </p:grpSpPr>
        <p:pic>
          <p:nvPicPr>
            <p:cNvPr id="49" name="Bild 48" descr="Öppen hand">
              <a:extLst>
                <a:ext uri="{FF2B5EF4-FFF2-40B4-BE49-F238E27FC236}">
                  <a16:creationId xmlns:a16="http://schemas.microsoft.com/office/drawing/2014/main" id="{25F48B15-445C-4EC1-9264-DA0C31A1C133}"/>
                </a:ext>
              </a:extLst>
            </p:cNvPr>
            <p:cNvPicPr>
              <a:picLocks noChangeAspect="1"/>
            </p:cNvPicPr>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3218639" y="2431829"/>
              <a:ext cx="5773933" cy="5773930"/>
            </a:xfrm>
            <a:prstGeom prst="rect">
              <a:avLst/>
            </a:prstGeom>
          </p:spPr>
        </p:pic>
        <p:grpSp>
          <p:nvGrpSpPr>
            <p:cNvPr id="50" name="Grupp 49">
              <a:extLst>
                <a:ext uri="{FF2B5EF4-FFF2-40B4-BE49-F238E27FC236}">
                  <a16:creationId xmlns:a16="http://schemas.microsoft.com/office/drawing/2014/main" id="{BF09A9F0-D07F-4AD8-952F-598A24D3DF15}"/>
                </a:ext>
              </a:extLst>
            </p:cNvPr>
            <p:cNvGrpSpPr/>
            <p:nvPr/>
          </p:nvGrpSpPr>
          <p:grpSpPr>
            <a:xfrm rot="3022322">
              <a:off x="3185959" y="5467681"/>
              <a:ext cx="1737435" cy="889001"/>
              <a:chOff x="1271353" y="4877438"/>
              <a:chExt cx="1737434" cy="889000"/>
            </a:xfrm>
          </p:grpSpPr>
          <p:sp>
            <p:nvSpPr>
              <p:cNvPr id="51" name="Rektangel: rundade hörn 50">
                <a:extLst>
                  <a:ext uri="{FF2B5EF4-FFF2-40B4-BE49-F238E27FC236}">
                    <a16:creationId xmlns:a16="http://schemas.microsoft.com/office/drawing/2014/main" id="{4DBCBF6C-639E-45AE-8191-0E6D4850EED0}"/>
                  </a:ext>
                </a:extLst>
              </p:cNvPr>
              <p:cNvSpPr/>
              <p:nvPr/>
            </p:nvSpPr>
            <p:spPr bwMode="auto">
              <a:xfrm>
                <a:off x="1271353" y="4877438"/>
                <a:ext cx="1737434" cy="889000"/>
              </a:xfrm>
              <a:prstGeom prst="roundRect">
                <a:avLst/>
              </a:prstGeom>
              <a:solidFill>
                <a:schemeClr val="bg1"/>
              </a:solidFill>
              <a:ln w="25400">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defRPr/>
                </a:pPr>
                <a:endParaRPr lang="en-US" sz="900" b="1" spc="75" dirty="0">
                  <a:solidFill>
                    <a:srgbClr val="FFFFFF"/>
                  </a:solidFill>
                  <a:cs typeface="Arial"/>
                </a:endParaRPr>
              </a:p>
            </p:txBody>
          </p:sp>
          <p:pic>
            <p:nvPicPr>
              <p:cNvPr id="52" name="Bildobjekt 51">
                <a:extLst>
                  <a:ext uri="{FF2B5EF4-FFF2-40B4-BE49-F238E27FC236}">
                    <a16:creationId xmlns:a16="http://schemas.microsoft.com/office/drawing/2014/main" id="{992498FC-30D0-4326-B47F-DF4A80CAD3CD}"/>
                  </a:ext>
                </a:extLst>
              </p:cNvPr>
              <p:cNvPicPr>
                <a:picLocks noChangeAspect="1"/>
              </p:cNvPicPr>
              <p:nvPr/>
            </p:nvPicPr>
            <p:blipFill>
              <a:blip r:embed="rId33" cstate="email">
                <a:extLst>
                  <a:ext uri="{28A0092B-C50C-407E-A947-70E740481C1C}">
                    <a14:useLocalDpi xmlns:a14="http://schemas.microsoft.com/office/drawing/2010/main"/>
                  </a:ext>
                </a:extLst>
              </a:blip>
              <a:srcRect/>
              <a:stretch/>
            </p:blipFill>
            <p:spPr>
              <a:xfrm>
                <a:off x="1439780" y="5077437"/>
                <a:ext cx="1400581" cy="488995"/>
              </a:xfrm>
              <a:prstGeom prst="rect">
                <a:avLst/>
              </a:prstGeom>
              <a:solidFill>
                <a:schemeClr val="bg1"/>
              </a:solidFill>
            </p:spPr>
          </p:pic>
        </p:grpSp>
      </p:grpSp>
      <p:grpSp>
        <p:nvGrpSpPr>
          <p:cNvPr id="57" name="Grupp 56">
            <a:extLst>
              <a:ext uri="{FF2B5EF4-FFF2-40B4-BE49-F238E27FC236}">
                <a16:creationId xmlns:a16="http://schemas.microsoft.com/office/drawing/2014/main" id="{44BA1D19-1E86-4DBC-9F9B-8F2C57786686}"/>
              </a:ext>
            </a:extLst>
          </p:cNvPr>
          <p:cNvGrpSpPr/>
          <p:nvPr/>
        </p:nvGrpSpPr>
        <p:grpSpPr>
          <a:xfrm>
            <a:off x="1332541" y="3933467"/>
            <a:ext cx="461042" cy="461042"/>
            <a:chOff x="6229164" y="369058"/>
            <a:chExt cx="1429027" cy="1429027"/>
          </a:xfrm>
        </p:grpSpPr>
        <p:sp>
          <p:nvSpPr>
            <p:cNvPr id="58" name="Ellips 57">
              <a:extLst>
                <a:ext uri="{FF2B5EF4-FFF2-40B4-BE49-F238E27FC236}">
                  <a16:creationId xmlns:a16="http://schemas.microsoft.com/office/drawing/2014/main" id="{74255BDC-54AE-419F-B32A-16FE9170D5D5}"/>
                </a:ext>
              </a:extLst>
            </p:cNvPr>
            <p:cNvSpPr/>
            <p:nvPr/>
          </p:nvSpPr>
          <p:spPr bwMode="auto">
            <a:xfrm>
              <a:off x="6415445" y="563117"/>
              <a:ext cx="994872" cy="311717"/>
            </a:xfrm>
            <a:prstGeom prst="ellipse">
              <a:avLst/>
            </a:prstGeom>
            <a:solidFill>
              <a:srgbClr val="FFFF66"/>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defRPr/>
              </a:pPr>
              <a:endParaRPr lang="en-US" sz="900" b="1" spc="75" dirty="0" err="1">
                <a:solidFill>
                  <a:srgbClr val="FFFFFF"/>
                </a:solidFill>
                <a:cs typeface="Arial"/>
              </a:endParaRPr>
            </a:p>
          </p:txBody>
        </p:sp>
        <p:pic>
          <p:nvPicPr>
            <p:cNvPr id="59" name="Bild 58" descr="Lyckträff">
              <a:extLst>
                <a:ext uri="{FF2B5EF4-FFF2-40B4-BE49-F238E27FC236}">
                  <a16:creationId xmlns:a16="http://schemas.microsoft.com/office/drawing/2014/main" id="{FE3A5B53-5BD3-42D6-9C85-140DB6D1AD1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29164" y="369058"/>
              <a:ext cx="1429027" cy="1429027"/>
            </a:xfrm>
            <a:prstGeom prst="rect">
              <a:avLst/>
            </a:prstGeom>
          </p:spPr>
        </p:pic>
      </p:grpSp>
      <p:grpSp>
        <p:nvGrpSpPr>
          <p:cNvPr id="60" name="Grupp 59">
            <a:extLst>
              <a:ext uri="{FF2B5EF4-FFF2-40B4-BE49-F238E27FC236}">
                <a16:creationId xmlns:a16="http://schemas.microsoft.com/office/drawing/2014/main" id="{231687A2-00AF-4ACA-BE13-9071C2513B35}"/>
              </a:ext>
            </a:extLst>
          </p:cNvPr>
          <p:cNvGrpSpPr/>
          <p:nvPr/>
        </p:nvGrpSpPr>
        <p:grpSpPr>
          <a:xfrm>
            <a:off x="2170870" y="3969595"/>
            <a:ext cx="461042" cy="461042"/>
            <a:chOff x="6229164" y="369058"/>
            <a:chExt cx="1429027" cy="1429027"/>
          </a:xfrm>
        </p:grpSpPr>
        <p:sp>
          <p:nvSpPr>
            <p:cNvPr id="61" name="Ellips 60">
              <a:extLst>
                <a:ext uri="{FF2B5EF4-FFF2-40B4-BE49-F238E27FC236}">
                  <a16:creationId xmlns:a16="http://schemas.microsoft.com/office/drawing/2014/main" id="{27B4B317-40B3-47BA-9847-36A960D506D5}"/>
                </a:ext>
              </a:extLst>
            </p:cNvPr>
            <p:cNvSpPr/>
            <p:nvPr/>
          </p:nvSpPr>
          <p:spPr bwMode="auto">
            <a:xfrm>
              <a:off x="6415445" y="563117"/>
              <a:ext cx="994872" cy="311717"/>
            </a:xfrm>
            <a:prstGeom prst="ellipse">
              <a:avLst/>
            </a:prstGeom>
            <a:solidFill>
              <a:srgbClr val="FFFF66"/>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defRPr/>
              </a:pPr>
              <a:endParaRPr lang="en-US" sz="900" b="1" spc="75" dirty="0" err="1">
                <a:solidFill>
                  <a:srgbClr val="FFFFFF"/>
                </a:solidFill>
                <a:cs typeface="Arial"/>
              </a:endParaRPr>
            </a:p>
          </p:txBody>
        </p:sp>
        <p:pic>
          <p:nvPicPr>
            <p:cNvPr id="62" name="Bild 61" descr="Lyckträff">
              <a:extLst>
                <a:ext uri="{FF2B5EF4-FFF2-40B4-BE49-F238E27FC236}">
                  <a16:creationId xmlns:a16="http://schemas.microsoft.com/office/drawing/2014/main" id="{D70D6EE6-6BEC-42AF-A4DE-F50D4E6776D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29164" y="369058"/>
              <a:ext cx="1429027" cy="1429027"/>
            </a:xfrm>
            <a:prstGeom prst="rect">
              <a:avLst/>
            </a:prstGeom>
          </p:spPr>
        </p:pic>
      </p:grpSp>
      <p:grpSp>
        <p:nvGrpSpPr>
          <p:cNvPr id="63" name="Grupp 62">
            <a:extLst>
              <a:ext uri="{FF2B5EF4-FFF2-40B4-BE49-F238E27FC236}">
                <a16:creationId xmlns:a16="http://schemas.microsoft.com/office/drawing/2014/main" id="{E9C48456-0E7C-493B-AA40-AD015F21BBB8}"/>
              </a:ext>
            </a:extLst>
          </p:cNvPr>
          <p:cNvGrpSpPr/>
          <p:nvPr/>
        </p:nvGrpSpPr>
        <p:grpSpPr>
          <a:xfrm>
            <a:off x="2702691" y="3522184"/>
            <a:ext cx="461042" cy="461042"/>
            <a:chOff x="6229164" y="369058"/>
            <a:chExt cx="1429027" cy="1429027"/>
          </a:xfrm>
        </p:grpSpPr>
        <p:sp>
          <p:nvSpPr>
            <p:cNvPr id="64" name="Ellips 63">
              <a:extLst>
                <a:ext uri="{FF2B5EF4-FFF2-40B4-BE49-F238E27FC236}">
                  <a16:creationId xmlns:a16="http://schemas.microsoft.com/office/drawing/2014/main" id="{ACB1CB18-409F-4568-837A-3B3FC4FDC120}"/>
                </a:ext>
              </a:extLst>
            </p:cNvPr>
            <p:cNvSpPr/>
            <p:nvPr/>
          </p:nvSpPr>
          <p:spPr bwMode="auto">
            <a:xfrm>
              <a:off x="6415445" y="563117"/>
              <a:ext cx="994872" cy="311717"/>
            </a:xfrm>
            <a:prstGeom prst="ellipse">
              <a:avLst/>
            </a:prstGeom>
            <a:solidFill>
              <a:srgbClr val="FFFF66"/>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defRPr/>
              </a:pPr>
              <a:endParaRPr lang="en-US" sz="900" b="1" spc="75" dirty="0" err="1">
                <a:solidFill>
                  <a:srgbClr val="FFFFFF"/>
                </a:solidFill>
                <a:cs typeface="Arial"/>
              </a:endParaRPr>
            </a:p>
          </p:txBody>
        </p:sp>
        <p:pic>
          <p:nvPicPr>
            <p:cNvPr id="65" name="Bild 64" descr="Lyckträff">
              <a:extLst>
                <a:ext uri="{FF2B5EF4-FFF2-40B4-BE49-F238E27FC236}">
                  <a16:creationId xmlns:a16="http://schemas.microsoft.com/office/drawing/2014/main" id="{C56D746C-9080-4EFC-9AE5-183C229D3AB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29164" y="369058"/>
              <a:ext cx="1429027" cy="1429027"/>
            </a:xfrm>
            <a:prstGeom prst="rect">
              <a:avLst/>
            </a:prstGeom>
          </p:spPr>
        </p:pic>
      </p:grpSp>
      <p:grpSp>
        <p:nvGrpSpPr>
          <p:cNvPr id="66" name="Grupp 65">
            <a:extLst>
              <a:ext uri="{FF2B5EF4-FFF2-40B4-BE49-F238E27FC236}">
                <a16:creationId xmlns:a16="http://schemas.microsoft.com/office/drawing/2014/main" id="{7459187D-9990-4A7D-B078-A97CDBFA93C7}"/>
              </a:ext>
            </a:extLst>
          </p:cNvPr>
          <p:cNvGrpSpPr/>
          <p:nvPr/>
        </p:nvGrpSpPr>
        <p:grpSpPr>
          <a:xfrm>
            <a:off x="1820770" y="3765554"/>
            <a:ext cx="461042" cy="461042"/>
            <a:chOff x="6229164" y="369058"/>
            <a:chExt cx="1429027" cy="1429027"/>
          </a:xfrm>
        </p:grpSpPr>
        <p:sp>
          <p:nvSpPr>
            <p:cNvPr id="67" name="Ellips 66">
              <a:extLst>
                <a:ext uri="{FF2B5EF4-FFF2-40B4-BE49-F238E27FC236}">
                  <a16:creationId xmlns:a16="http://schemas.microsoft.com/office/drawing/2014/main" id="{8A861141-F328-4608-908A-0151EEB46196}"/>
                </a:ext>
              </a:extLst>
            </p:cNvPr>
            <p:cNvSpPr/>
            <p:nvPr/>
          </p:nvSpPr>
          <p:spPr bwMode="auto">
            <a:xfrm>
              <a:off x="6415445" y="563117"/>
              <a:ext cx="994872" cy="311717"/>
            </a:xfrm>
            <a:prstGeom prst="ellipse">
              <a:avLst/>
            </a:prstGeom>
            <a:solidFill>
              <a:srgbClr val="FFFF66"/>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defRPr/>
              </a:pPr>
              <a:endParaRPr lang="en-US" sz="900" b="1" spc="75" dirty="0" err="1">
                <a:solidFill>
                  <a:srgbClr val="FFFFFF"/>
                </a:solidFill>
                <a:cs typeface="Arial"/>
              </a:endParaRPr>
            </a:p>
          </p:txBody>
        </p:sp>
        <p:pic>
          <p:nvPicPr>
            <p:cNvPr id="68" name="Bild 67" descr="Lyckträff">
              <a:extLst>
                <a:ext uri="{FF2B5EF4-FFF2-40B4-BE49-F238E27FC236}">
                  <a16:creationId xmlns:a16="http://schemas.microsoft.com/office/drawing/2014/main" id="{6A492D16-E03B-4FC1-B010-A0F77A77A32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29164" y="369058"/>
              <a:ext cx="1429027" cy="1429027"/>
            </a:xfrm>
            <a:prstGeom prst="rect">
              <a:avLst/>
            </a:prstGeom>
          </p:spPr>
        </p:pic>
      </p:grpSp>
      <p:grpSp>
        <p:nvGrpSpPr>
          <p:cNvPr id="109" name="Grupp 108">
            <a:extLst>
              <a:ext uri="{FF2B5EF4-FFF2-40B4-BE49-F238E27FC236}">
                <a16:creationId xmlns:a16="http://schemas.microsoft.com/office/drawing/2014/main" id="{3CB6BCCE-ECE4-4B8F-A726-FF450C3DFB7D}"/>
              </a:ext>
            </a:extLst>
          </p:cNvPr>
          <p:cNvGrpSpPr/>
          <p:nvPr/>
        </p:nvGrpSpPr>
        <p:grpSpPr>
          <a:xfrm>
            <a:off x="6065834" y="1765585"/>
            <a:ext cx="1964714" cy="1614974"/>
            <a:chOff x="2772498" y="696350"/>
            <a:chExt cx="6703382" cy="5510110"/>
          </a:xfrm>
        </p:grpSpPr>
        <p:pic>
          <p:nvPicPr>
            <p:cNvPr id="110" name="Bildobjekt 109" descr="En bild som visar elektronik, krets&#10;&#10;Automatiskt genererad beskrivning">
              <a:extLst>
                <a:ext uri="{FF2B5EF4-FFF2-40B4-BE49-F238E27FC236}">
                  <a16:creationId xmlns:a16="http://schemas.microsoft.com/office/drawing/2014/main" id="{90E5BEA4-2152-411F-9D62-CB3BD43A26A4}"/>
                </a:ext>
              </a:extLst>
            </p:cNvPr>
            <p:cNvPicPr>
              <a:picLocks noChangeAspect="1"/>
            </p:cNvPicPr>
            <p:nvPr/>
          </p:nvPicPr>
          <p:blipFill>
            <a:blip r:embed="rId34" cstate="email">
              <a:extLst>
                <a:ext uri="{28A0092B-C50C-407E-A947-70E740481C1C}">
                  <a14:useLocalDpi xmlns:a14="http://schemas.microsoft.com/office/drawing/2010/main"/>
                </a:ext>
              </a:extLst>
            </a:blip>
            <a:srcRect/>
            <a:stretch>
              <a:fillRect/>
            </a:stretch>
          </p:blipFill>
          <p:spPr>
            <a:xfrm>
              <a:off x="2772498" y="696350"/>
              <a:ext cx="1444470" cy="1806820"/>
            </a:xfrm>
            <a:custGeom>
              <a:avLst/>
              <a:gdLst/>
              <a:ahLst/>
              <a:cxnLst/>
              <a:rect l="l" t="t" r="r" b="b"/>
              <a:pathLst>
                <a:path w="1444470" h="1806820">
                  <a:moveTo>
                    <a:pt x="0" y="0"/>
                  </a:moveTo>
                  <a:lnTo>
                    <a:pt x="364815" y="0"/>
                  </a:lnTo>
                  <a:lnTo>
                    <a:pt x="364815" y="711143"/>
                  </a:lnTo>
                  <a:lnTo>
                    <a:pt x="1079655" y="711143"/>
                  </a:lnTo>
                  <a:lnTo>
                    <a:pt x="1079655" y="0"/>
                  </a:lnTo>
                  <a:lnTo>
                    <a:pt x="1444470" y="0"/>
                  </a:lnTo>
                  <a:lnTo>
                    <a:pt x="1444470" y="1806820"/>
                  </a:lnTo>
                  <a:lnTo>
                    <a:pt x="1079655" y="1806820"/>
                  </a:lnTo>
                  <a:lnTo>
                    <a:pt x="1079655" y="1016799"/>
                  </a:lnTo>
                  <a:lnTo>
                    <a:pt x="364815" y="1016799"/>
                  </a:lnTo>
                  <a:lnTo>
                    <a:pt x="364815" y="1806820"/>
                  </a:lnTo>
                  <a:lnTo>
                    <a:pt x="0" y="1806820"/>
                  </a:lnTo>
                  <a:lnTo>
                    <a:pt x="0" y="0"/>
                  </a:lnTo>
                  <a:close/>
                </a:path>
              </a:pathLst>
            </a:custGeom>
          </p:spPr>
        </p:pic>
        <p:pic>
          <p:nvPicPr>
            <p:cNvPr id="111" name="Bildobjekt 110" descr="En bild som visar elektronik, krets&#10;&#10;Automatiskt genererad beskrivning">
              <a:extLst>
                <a:ext uri="{FF2B5EF4-FFF2-40B4-BE49-F238E27FC236}">
                  <a16:creationId xmlns:a16="http://schemas.microsoft.com/office/drawing/2014/main" id="{1E804B2E-91B8-4FED-9722-23C4F57D817A}"/>
                </a:ext>
              </a:extLst>
            </p:cNvPr>
            <p:cNvPicPr>
              <a:picLocks noChangeAspect="1"/>
            </p:cNvPicPr>
            <p:nvPr/>
          </p:nvPicPr>
          <p:blipFill>
            <a:blip r:embed="rId35" cstate="email">
              <a:extLst>
                <a:ext uri="{28A0092B-C50C-407E-A947-70E740481C1C}">
                  <a14:useLocalDpi xmlns:a14="http://schemas.microsoft.com/office/drawing/2010/main"/>
                </a:ext>
              </a:extLst>
            </a:blip>
            <a:srcRect/>
            <a:stretch>
              <a:fillRect/>
            </a:stretch>
          </p:blipFill>
          <p:spPr>
            <a:xfrm>
              <a:off x="4590541" y="696350"/>
              <a:ext cx="1374218" cy="1806820"/>
            </a:xfrm>
            <a:custGeom>
              <a:avLst/>
              <a:gdLst/>
              <a:ahLst/>
              <a:cxnLst/>
              <a:rect l="l" t="t" r="r" b="b"/>
              <a:pathLst>
                <a:path w="1374218" h="1806820">
                  <a:moveTo>
                    <a:pt x="0" y="0"/>
                  </a:moveTo>
                  <a:lnTo>
                    <a:pt x="1339709" y="0"/>
                  </a:lnTo>
                  <a:lnTo>
                    <a:pt x="1339709" y="305656"/>
                  </a:lnTo>
                  <a:lnTo>
                    <a:pt x="364815" y="305656"/>
                  </a:lnTo>
                  <a:lnTo>
                    <a:pt x="364815" y="706213"/>
                  </a:lnTo>
                  <a:lnTo>
                    <a:pt x="1271922" y="706213"/>
                  </a:lnTo>
                  <a:lnTo>
                    <a:pt x="1271922" y="1010636"/>
                  </a:lnTo>
                  <a:lnTo>
                    <a:pt x="364815" y="1010636"/>
                  </a:lnTo>
                  <a:lnTo>
                    <a:pt x="364815" y="1502397"/>
                  </a:lnTo>
                  <a:lnTo>
                    <a:pt x="1374218" y="1502397"/>
                  </a:lnTo>
                  <a:lnTo>
                    <a:pt x="1374218" y="1806820"/>
                  </a:lnTo>
                  <a:lnTo>
                    <a:pt x="0" y="1806820"/>
                  </a:lnTo>
                  <a:lnTo>
                    <a:pt x="0" y="0"/>
                  </a:lnTo>
                  <a:close/>
                </a:path>
              </a:pathLst>
            </a:custGeom>
          </p:spPr>
        </p:pic>
        <p:pic>
          <p:nvPicPr>
            <p:cNvPr id="112" name="Bildobjekt 111" descr="En bild som visar elektronik, krets&#10;&#10;Automatiskt genererad beskrivning">
              <a:extLst>
                <a:ext uri="{FF2B5EF4-FFF2-40B4-BE49-F238E27FC236}">
                  <a16:creationId xmlns:a16="http://schemas.microsoft.com/office/drawing/2014/main" id="{BC14E986-1A34-4D99-8D74-3EC1E8F6D2F2}"/>
                </a:ext>
              </a:extLst>
            </p:cNvPr>
            <p:cNvPicPr>
              <a:picLocks noChangeAspect="1"/>
            </p:cNvPicPr>
            <p:nvPr/>
          </p:nvPicPr>
          <p:blipFill>
            <a:blip r:embed="rId36" cstate="email">
              <a:extLst>
                <a:ext uri="{28A0092B-C50C-407E-A947-70E740481C1C}">
                  <a14:useLocalDpi xmlns:a14="http://schemas.microsoft.com/office/drawing/2010/main"/>
                </a:ext>
              </a:extLst>
            </a:blip>
            <a:srcRect/>
            <a:stretch>
              <a:fillRect/>
            </a:stretch>
          </p:blipFill>
          <p:spPr>
            <a:xfrm>
              <a:off x="6276466" y="696350"/>
              <a:ext cx="1374218" cy="1806820"/>
            </a:xfrm>
            <a:custGeom>
              <a:avLst/>
              <a:gdLst/>
              <a:ahLst/>
              <a:cxnLst/>
              <a:rect l="l" t="t" r="r" b="b"/>
              <a:pathLst>
                <a:path w="1374218" h="1806820">
                  <a:moveTo>
                    <a:pt x="0" y="0"/>
                  </a:moveTo>
                  <a:lnTo>
                    <a:pt x="1339708" y="0"/>
                  </a:lnTo>
                  <a:lnTo>
                    <a:pt x="1339708" y="305656"/>
                  </a:lnTo>
                  <a:lnTo>
                    <a:pt x="364815" y="305656"/>
                  </a:lnTo>
                  <a:lnTo>
                    <a:pt x="364815" y="706213"/>
                  </a:lnTo>
                  <a:lnTo>
                    <a:pt x="1271922" y="706213"/>
                  </a:lnTo>
                  <a:lnTo>
                    <a:pt x="1271922" y="1010636"/>
                  </a:lnTo>
                  <a:lnTo>
                    <a:pt x="364815" y="1010636"/>
                  </a:lnTo>
                  <a:lnTo>
                    <a:pt x="364815" y="1502397"/>
                  </a:lnTo>
                  <a:lnTo>
                    <a:pt x="1374218" y="1502397"/>
                  </a:lnTo>
                  <a:lnTo>
                    <a:pt x="1374218" y="1806820"/>
                  </a:lnTo>
                  <a:lnTo>
                    <a:pt x="0" y="1806820"/>
                  </a:lnTo>
                  <a:lnTo>
                    <a:pt x="0" y="0"/>
                  </a:lnTo>
                  <a:close/>
                </a:path>
              </a:pathLst>
            </a:custGeom>
          </p:spPr>
        </p:pic>
        <p:pic>
          <p:nvPicPr>
            <p:cNvPr id="113" name="Bildobjekt 112" descr="En bild som visar elektronik, krets&#10;&#10;Automatiskt genererad beskrivning">
              <a:extLst>
                <a:ext uri="{FF2B5EF4-FFF2-40B4-BE49-F238E27FC236}">
                  <a16:creationId xmlns:a16="http://schemas.microsoft.com/office/drawing/2014/main" id="{5FB5BECC-7C36-4779-ACC4-D94AE5059DD6}"/>
                </a:ext>
              </a:extLst>
            </p:cNvPr>
            <p:cNvPicPr>
              <a:picLocks noChangeAspect="1"/>
            </p:cNvPicPr>
            <p:nvPr/>
          </p:nvPicPr>
          <p:blipFill>
            <a:blip r:embed="rId37" cstate="email">
              <a:extLst>
                <a:ext uri="{28A0092B-C50C-407E-A947-70E740481C1C}">
                  <a14:useLocalDpi xmlns:a14="http://schemas.microsoft.com/office/drawing/2010/main"/>
                </a:ext>
              </a:extLst>
            </a:blip>
            <a:srcRect/>
            <a:stretch>
              <a:fillRect/>
            </a:stretch>
          </p:blipFill>
          <p:spPr>
            <a:xfrm>
              <a:off x="7961159" y="696350"/>
              <a:ext cx="1514721" cy="1806820"/>
            </a:xfrm>
            <a:custGeom>
              <a:avLst/>
              <a:gdLst/>
              <a:ahLst/>
              <a:cxnLst/>
              <a:rect l="l" t="t" r="r" b="b"/>
              <a:pathLst>
                <a:path w="1514721" h="1806820">
                  <a:moveTo>
                    <a:pt x="0" y="0"/>
                  </a:moveTo>
                  <a:lnTo>
                    <a:pt x="666773" y="0"/>
                  </a:lnTo>
                  <a:cubicBezTo>
                    <a:pt x="817136" y="0"/>
                    <a:pt x="931757" y="11503"/>
                    <a:pt x="1010636" y="34510"/>
                  </a:cubicBezTo>
                  <a:cubicBezTo>
                    <a:pt x="1116629" y="65733"/>
                    <a:pt x="1207422" y="121194"/>
                    <a:pt x="1283014" y="200895"/>
                  </a:cubicBezTo>
                  <a:cubicBezTo>
                    <a:pt x="1358607" y="280595"/>
                    <a:pt x="1416122" y="378167"/>
                    <a:pt x="1455562" y="493610"/>
                  </a:cubicBezTo>
                  <a:cubicBezTo>
                    <a:pt x="1495002" y="609052"/>
                    <a:pt x="1514721" y="751404"/>
                    <a:pt x="1514721" y="920665"/>
                  </a:cubicBezTo>
                  <a:cubicBezTo>
                    <a:pt x="1514721" y="1069384"/>
                    <a:pt x="1496234" y="1197563"/>
                    <a:pt x="1459260" y="1305200"/>
                  </a:cubicBezTo>
                  <a:cubicBezTo>
                    <a:pt x="1414068" y="1436664"/>
                    <a:pt x="1349568" y="1543069"/>
                    <a:pt x="1265760" y="1624413"/>
                  </a:cubicBezTo>
                  <a:cubicBezTo>
                    <a:pt x="1202492" y="1686037"/>
                    <a:pt x="1117040" y="1734104"/>
                    <a:pt x="1009403" y="1768613"/>
                  </a:cubicBezTo>
                  <a:cubicBezTo>
                    <a:pt x="928882" y="1794084"/>
                    <a:pt x="821244" y="1806820"/>
                    <a:pt x="686492" y="1806820"/>
                  </a:cubicBezTo>
                  <a:lnTo>
                    <a:pt x="0" y="1806820"/>
                  </a:lnTo>
                  <a:lnTo>
                    <a:pt x="0" y="0"/>
                  </a:lnTo>
                  <a:close/>
                  <a:moveTo>
                    <a:pt x="364815" y="305656"/>
                  </a:moveTo>
                  <a:lnTo>
                    <a:pt x="364815" y="1502397"/>
                  </a:lnTo>
                  <a:lnTo>
                    <a:pt x="637194" y="1502397"/>
                  </a:lnTo>
                  <a:cubicBezTo>
                    <a:pt x="739079" y="1502397"/>
                    <a:pt x="812617" y="1496645"/>
                    <a:pt x="857808" y="1485142"/>
                  </a:cubicBezTo>
                  <a:cubicBezTo>
                    <a:pt x="916967" y="1470352"/>
                    <a:pt x="966061" y="1445292"/>
                    <a:pt x="1005090" y="1409961"/>
                  </a:cubicBezTo>
                  <a:cubicBezTo>
                    <a:pt x="1044118" y="1374629"/>
                    <a:pt x="1075958" y="1316497"/>
                    <a:pt x="1100607" y="1235564"/>
                  </a:cubicBezTo>
                  <a:cubicBezTo>
                    <a:pt x="1125256" y="1154631"/>
                    <a:pt x="1137582" y="1044324"/>
                    <a:pt x="1137582" y="904643"/>
                  </a:cubicBezTo>
                  <a:cubicBezTo>
                    <a:pt x="1137582" y="764961"/>
                    <a:pt x="1125256" y="657735"/>
                    <a:pt x="1100607" y="582965"/>
                  </a:cubicBezTo>
                  <a:cubicBezTo>
                    <a:pt x="1075958" y="508194"/>
                    <a:pt x="1041448" y="449856"/>
                    <a:pt x="997078" y="407952"/>
                  </a:cubicBezTo>
                  <a:cubicBezTo>
                    <a:pt x="952709" y="366048"/>
                    <a:pt x="896426" y="337700"/>
                    <a:pt x="828228" y="322911"/>
                  </a:cubicBezTo>
                  <a:cubicBezTo>
                    <a:pt x="777286" y="311407"/>
                    <a:pt x="677455" y="305656"/>
                    <a:pt x="528735" y="305656"/>
                  </a:cubicBezTo>
                  <a:lnTo>
                    <a:pt x="364815" y="305656"/>
                  </a:lnTo>
                  <a:close/>
                </a:path>
              </a:pathLst>
            </a:custGeom>
          </p:spPr>
        </p:pic>
        <p:pic>
          <p:nvPicPr>
            <p:cNvPr id="114" name="Bildobjekt 113" descr="En bild som visar elektronik, krets&#10;&#10;Automatiskt genererad beskrivning">
              <a:extLst>
                <a:ext uri="{FF2B5EF4-FFF2-40B4-BE49-F238E27FC236}">
                  <a16:creationId xmlns:a16="http://schemas.microsoft.com/office/drawing/2014/main" id="{0D9C512B-5602-48BE-8406-FBDCFC6A7905}"/>
                </a:ext>
              </a:extLst>
            </p:cNvPr>
            <p:cNvPicPr>
              <a:picLocks noChangeAspect="1"/>
            </p:cNvPicPr>
            <p:nvPr/>
          </p:nvPicPr>
          <p:blipFill>
            <a:blip r:embed="rId38" cstate="email">
              <a:extLst>
                <a:ext uri="{28A0092B-C50C-407E-A947-70E740481C1C}">
                  <a14:useLocalDpi xmlns:a14="http://schemas.microsoft.com/office/drawing/2010/main"/>
                </a:ext>
              </a:extLst>
            </a:blip>
            <a:srcRect/>
            <a:stretch>
              <a:fillRect/>
            </a:stretch>
          </p:blipFill>
          <p:spPr>
            <a:xfrm>
              <a:off x="5363415" y="2692336"/>
              <a:ext cx="993926" cy="1506820"/>
            </a:xfrm>
            <a:custGeom>
              <a:avLst/>
              <a:gdLst/>
              <a:ahLst/>
              <a:cxnLst/>
              <a:rect l="l" t="t" r="r" b="b"/>
              <a:pathLst>
                <a:path w="993926" h="1506820">
                  <a:moveTo>
                    <a:pt x="0" y="0"/>
                  </a:moveTo>
                  <a:lnTo>
                    <a:pt x="288825" y="0"/>
                  </a:lnTo>
                  <a:lnTo>
                    <a:pt x="288825" y="554009"/>
                  </a:lnTo>
                  <a:cubicBezTo>
                    <a:pt x="382016" y="445057"/>
                    <a:pt x="493366" y="390581"/>
                    <a:pt x="622874" y="390581"/>
                  </a:cubicBezTo>
                  <a:cubicBezTo>
                    <a:pt x="689341" y="390581"/>
                    <a:pt x="749299" y="402915"/>
                    <a:pt x="802747" y="427584"/>
                  </a:cubicBezTo>
                  <a:cubicBezTo>
                    <a:pt x="856195" y="452252"/>
                    <a:pt x="896452" y="483773"/>
                    <a:pt x="923519" y="522145"/>
                  </a:cubicBezTo>
                  <a:cubicBezTo>
                    <a:pt x="950585" y="560518"/>
                    <a:pt x="969086" y="603003"/>
                    <a:pt x="979022" y="649598"/>
                  </a:cubicBezTo>
                  <a:cubicBezTo>
                    <a:pt x="988958" y="696194"/>
                    <a:pt x="993926" y="768485"/>
                    <a:pt x="993926" y="866473"/>
                  </a:cubicBezTo>
                  <a:lnTo>
                    <a:pt x="993926" y="1506820"/>
                  </a:lnTo>
                  <a:lnTo>
                    <a:pt x="705102" y="1506820"/>
                  </a:lnTo>
                  <a:lnTo>
                    <a:pt x="705102" y="930200"/>
                  </a:lnTo>
                  <a:cubicBezTo>
                    <a:pt x="705102" y="815766"/>
                    <a:pt x="699620" y="743132"/>
                    <a:pt x="688656" y="712297"/>
                  </a:cubicBezTo>
                  <a:cubicBezTo>
                    <a:pt x="677692" y="681461"/>
                    <a:pt x="658335" y="656964"/>
                    <a:pt x="630583" y="638806"/>
                  </a:cubicBezTo>
                  <a:cubicBezTo>
                    <a:pt x="602831" y="620647"/>
                    <a:pt x="568056" y="611568"/>
                    <a:pt x="526257" y="611568"/>
                  </a:cubicBezTo>
                  <a:cubicBezTo>
                    <a:pt x="478291" y="611568"/>
                    <a:pt x="435464" y="623217"/>
                    <a:pt x="397776" y="646515"/>
                  </a:cubicBezTo>
                  <a:cubicBezTo>
                    <a:pt x="360089" y="669812"/>
                    <a:pt x="332508" y="704930"/>
                    <a:pt x="315035" y="751869"/>
                  </a:cubicBezTo>
                  <a:cubicBezTo>
                    <a:pt x="297561" y="798807"/>
                    <a:pt x="288825" y="868186"/>
                    <a:pt x="288825" y="960007"/>
                  </a:cubicBezTo>
                  <a:lnTo>
                    <a:pt x="288825" y="1506820"/>
                  </a:lnTo>
                  <a:lnTo>
                    <a:pt x="0" y="1506820"/>
                  </a:lnTo>
                  <a:lnTo>
                    <a:pt x="0" y="0"/>
                  </a:lnTo>
                  <a:close/>
                </a:path>
              </a:pathLst>
            </a:custGeom>
          </p:spPr>
        </p:pic>
        <p:pic>
          <p:nvPicPr>
            <p:cNvPr id="115" name="Bildobjekt 114" descr="En bild som visar elektronik, krets&#10;&#10;Automatiskt genererad beskrivning">
              <a:extLst>
                <a:ext uri="{FF2B5EF4-FFF2-40B4-BE49-F238E27FC236}">
                  <a16:creationId xmlns:a16="http://schemas.microsoft.com/office/drawing/2014/main" id="{434C6863-CA82-4CAA-97FA-63EBFF06B688}"/>
                </a:ext>
              </a:extLst>
            </p:cNvPr>
            <p:cNvPicPr>
              <a:picLocks noChangeAspect="1"/>
            </p:cNvPicPr>
            <p:nvPr/>
          </p:nvPicPr>
          <p:blipFill>
            <a:blip r:embed="rId39" cstate="email">
              <a:extLst>
                <a:ext uri="{28A0092B-C50C-407E-A947-70E740481C1C}">
                  <a14:useLocalDpi xmlns:a14="http://schemas.microsoft.com/office/drawing/2010/main"/>
                </a:ext>
              </a:extLst>
            </a:blip>
            <a:srcRect/>
            <a:stretch>
              <a:fillRect/>
            </a:stretch>
          </p:blipFill>
          <p:spPr>
            <a:xfrm>
              <a:off x="4540364" y="2722144"/>
              <a:ext cx="643431" cy="1501680"/>
            </a:xfrm>
            <a:custGeom>
              <a:avLst/>
              <a:gdLst/>
              <a:ahLst/>
              <a:cxnLst/>
              <a:rect l="l" t="t" r="r" b="b"/>
              <a:pathLst>
                <a:path w="643431" h="1501680">
                  <a:moveTo>
                    <a:pt x="422444" y="0"/>
                  </a:moveTo>
                  <a:lnTo>
                    <a:pt x="422444" y="385442"/>
                  </a:lnTo>
                  <a:lnTo>
                    <a:pt x="619790" y="385442"/>
                  </a:lnTo>
                  <a:lnTo>
                    <a:pt x="619790" y="615679"/>
                  </a:lnTo>
                  <a:lnTo>
                    <a:pt x="422444" y="615679"/>
                  </a:lnTo>
                  <a:lnTo>
                    <a:pt x="422444" y="1055596"/>
                  </a:lnTo>
                  <a:cubicBezTo>
                    <a:pt x="422444" y="1144676"/>
                    <a:pt x="424329" y="1196582"/>
                    <a:pt x="428098" y="1211314"/>
                  </a:cubicBezTo>
                  <a:cubicBezTo>
                    <a:pt x="431866" y="1226047"/>
                    <a:pt x="440432" y="1238210"/>
                    <a:pt x="453794" y="1247803"/>
                  </a:cubicBezTo>
                  <a:cubicBezTo>
                    <a:pt x="467156" y="1257396"/>
                    <a:pt x="483430" y="1262193"/>
                    <a:pt x="502616" y="1262193"/>
                  </a:cubicBezTo>
                  <a:cubicBezTo>
                    <a:pt x="529340" y="1262193"/>
                    <a:pt x="568056" y="1252942"/>
                    <a:pt x="618763" y="1234441"/>
                  </a:cubicBezTo>
                  <a:lnTo>
                    <a:pt x="643431" y="1458511"/>
                  </a:lnTo>
                  <a:cubicBezTo>
                    <a:pt x="576278" y="1487291"/>
                    <a:pt x="500218" y="1501680"/>
                    <a:pt x="415250" y="1501680"/>
                  </a:cubicBezTo>
                  <a:cubicBezTo>
                    <a:pt x="363172" y="1501680"/>
                    <a:pt x="316234" y="1492944"/>
                    <a:pt x="274435" y="1475470"/>
                  </a:cubicBezTo>
                  <a:cubicBezTo>
                    <a:pt x="232636" y="1457997"/>
                    <a:pt x="201972" y="1435385"/>
                    <a:pt x="182443" y="1407633"/>
                  </a:cubicBezTo>
                  <a:cubicBezTo>
                    <a:pt x="162914" y="1379881"/>
                    <a:pt x="149380" y="1342365"/>
                    <a:pt x="141843" y="1295084"/>
                  </a:cubicBezTo>
                  <a:cubicBezTo>
                    <a:pt x="135676" y="1261507"/>
                    <a:pt x="132592" y="1193670"/>
                    <a:pt x="132592" y="1091571"/>
                  </a:cubicBezTo>
                  <a:lnTo>
                    <a:pt x="132592" y="615679"/>
                  </a:lnTo>
                  <a:lnTo>
                    <a:pt x="0" y="615679"/>
                  </a:lnTo>
                  <a:lnTo>
                    <a:pt x="0" y="385442"/>
                  </a:lnTo>
                  <a:lnTo>
                    <a:pt x="132592" y="385442"/>
                  </a:lnTo>
                  <a:lnTo>
                    <a:pt x="132592" y="168566"/>
                  </a:lnTo>
                  <a:lnTo>
                    <a:pt x="422444" y="0"/>
                  </a:lnTo>
                  <a:close/>
                </a:path>
              </a:pathLst>
            </a:custGeom>
          </p:spPr>
        </p:pic>
        <p:pic>
          <p:nvPicPr>
            <p:cNvPr id="116" name="Bildobjekt 115" descr="En bild som visar elektronik, krets&#10;&#10;Automatiskt genererad beskrivning">
              <a:extLst>
                <a:ext uri="{FF2B5EF4-FFF2-40B4-BE49-F238E27FC236}">
                  <a16:creationId xmlns:a16="http://schemas.microsoft.com/office/drawing/2014/main" id="{A87777BB-71C9-465F-B2FF-71F60C46879D}"/>
                </a:ext>
              </a:extLst>
            </p:cNvPr>
            <p:cNvPicPr>
              <a:picLocks noChangeAspect="1"/>
            </p:cNvPicPr>
            <p:nvPr/>
          </p:nvPicPr>
          <p:blipFill>
            <a:blip r:embed="rId40" cstate="email">
              <a:extLst>
                <a:ext uri="{28A0092B-C50C-407E-A947-70E740481C1C}">
                  <a14:useLocalDpi xmlns:a14="http://schemas.microsoft.com/office/drawing/2010/main"/>
                </a:ext>
              </a:extLst>
            </a:blip>
            <a:srcRect/>
            <a:stretch>
              <a:fillRect/>
            </a:stretch>
          </p:blipFill>
          <p:spPr>
            <a:xfrm>
              <a:off x="6566035" y="3082918"/>
              <a:ext cx="1019880" cy="1140907"/>
            </a:xfrm>
            <a:custGeom>
              <a:avLst/>
              <a:gdLst/>
              <a:ahLst/>
              <a:cxnLst/>
              <a:rect l="l" t="t" r="r" b="b"/>
              <a:pathLst>
                <a:path w="1019880" h="1140907">
                  <a:moveTo>
                    <a:pt x="500560" y="0"/>
                  </a:moveTo>
                  <a:cubicBezTo>
                    <a:pt x="662960" y="0"/>
                    <a:pt x="791098" y="53620"/>
                    <a:pt x="884974" y="160858"/>
                  </a:cubicBezTo>
                  <a:cubicBezTo>
                    <a:pt x="978850" y="268096"/>
                    <a:pt x="1023733" y="432380"/>
                    <a:pt x="1019622" y="653709"/>
                  </a:cubicBezTo>
                  <a:lnTo>
                    <a:pt x="296019" y="653709"/>
                  </a:lnTo>
                  <a:cubicBezTo>
                    <a:pt x="298075" y="739363"/>
                    <a:pt x="321373" y="806001"/>
                    <a:pt x="365913" y="853625"/>
                  </a:cubicBezTo>
                  <a:cubicBezTo>
                    <a:pt x="410452" y="901248"/>
                    <a:pt x="465956" y="925060"/>
                    <a:pt x="532423" y="925060"/>
                  </a:cubicBezTo>
                  <a:cubicBezTo>
                    <a:pt x="577649" y="925060"/>
                    <a:pt x="615679" y="912726"/>
                    <a:pt x="646514" y="888058"/>
                  </a:cubicBezTo>
                  <a:cubicBezTo>
                    <a:pt x="677349" y="863390"/>
                    <a:pt x="700647" y="823646"/>
                    <a:pt x="716407" y="768828"/>
                  </a:cubicBezTo>
                  <a:lnTo>
                    <a:pt x="1004204" y="817137"/>
                  </a:lnTo>
                  <a:cubicBezTo>
                    <a:pt x="967201" y="922662"/>
                    <a:pt x="908786" y="1003005"/>
                    <a:pt x="828956" y="1058166"/>
                  </a:cubicBezTo>
                  <a:cubicBezTo>
                    <a:pt x="749127" y="1113327"/>
                    <a:pt x="649255" y="1140907"/>
                    <a:pt x="529340" y="1140907"/>
                  </a:cubicBezTo>
                  <a:cubicBezTo>
                    <a:pt x="339531" y="1140907"/>
                    <a:pt x="199059" y="1078894"/>
                    <a:pt x="107924" y="954868"/>
                  </a:cubicBezTo>
                  <a:cubicBezTo>
                    <a:pt x="35975" y="855509"/>
                    <a:pt x="0" y="730112"/>
                    <a:pt x="0" y="578677"/>
                  </a:cubicBezTo>
                  <a:cubicBezTo>
                    <a:pt x="0" y="397776"/>
                    <a:pt x="47281" y="256105"/>
                    <a:pt x="141843" y="153663"/>
                  </a:cubicBezTo>
                  <a:cubicBezTo>
                    <a:pt x="236404" y="51221"/>
                    <a:pt x="355977" y="0"/>
                    <a:pt x="500560" y="0"/>
                  </a:cubicBezTo>
                  <a:close/>
                  <a:moveTo>
                    <a:pt x="518034" y="220987"/>
                  </a:moveTo>
                  <a:cubicBezTo>
                    <a:pt x="454993" y="220987"/>
                    <a:pt x="402915" y="243942"/>
                    <a:pt x="361801" y="289852"/>
                  </a:cubicBezTo>
                  <a:cubicBezTo>
                    <a:pt x="320687" y="335763"/>
                    <a:pt x="300473" y="398119"/>
                    <a:pt x="301158" y="476920"/>
                  </a:cubicBezTo>
                  <a:lnTo>
                    <a:pt x="732853" y="476920"/>
                  </a:lnTo>
                  <a:cubicBezTo>
                    <a:pt x="730797" y="393322"/>
                    <a:pt x="709213" y="329767"/>
                    <a:pt x="668099" y="286255"/>
                  </a:cubicBezTo>
                  <a:cubicBezTo>
                    <a:pt x="626985" y="242743"/>
                    <a:pt x="576963" y="220987"/>
                    <a:pt x="518034" y="220987"/>
                  </a:cubicBezTo>
                  <a:close/>
                </a:path>
              </a:pathLst>
            </a:custGeom>
          </p:spPr>
        </p:pic>
        <p:pic>
          <p:nvPicPr>
            <p:cNvPr id="117" name="Bildobjekt 116" descr="En bild som visar elektronik, krets&#10;&#10;Automatiskt genererad beskrivning">
              <a:extLst>
                <a:ext uri="{FF2B5EF4-FFF2-40B4-BE49-F238E27FC236}">
                  <a16:creationId xmlns:a16="http://schemas.microsoft.com/office/drawing/2014/main" id="{A04311F1-2B96-4D85-B645-13B8F9682CCA}"/>
                </a:ext>
              </a:extLst>
            </p:cNvPr>
            <p:cNvPicPr>
              <a:picLocks noChangeAspect="1"/>
            </p:cNvPicPr>
            <p:nvPr/>
          </p:nvPicPr>
          <p:blipFill>
            <a:blip r:embed="rId41" cstate="email">
              <a:extLst>
                <a:ext uri="{28A0092B-C50C-407E-A947-70E740481C1C}">
                  <a14:useLocalDpi xmlns:a14="http://schemas.microsoft.com/office/drawing/2010/main"/>
                </a:ext>
              </a:extLst>
            </a:blip>
            <a:srcRect/>
            <a:stretch>
              <a:fillRect/>
            </a:stretch>
          </p:blipFill>
          <p:spPr>
            <a:xfrm>
              <a:off x="2774963" y="4399640"/>
              <a:ext cx="1433378" cy="1806820"/>
            </a:xfrm>
            <a:custGeom>
              <a:avLst/>
              <a:gdLst/>
              <a:ahLst/>
              <a:cxnLst/>
              <a:rect l="l" t="t" r="r" b="b"/>
              <a:pathLst>
                <a:path w="1433378" h="1806820">
                  <a:moveTo>
                    <a:pt x="0" y="0"/>
                  </a:moveTo>
                  <a:lnTo>
                    <a:pt x="354955" y="0"/>
                  </a:lnTo>
                  <a:lnTo>
                    <a:pt x="1094445" y="1206601"/>
                  </a:lnTo>
                  <a:lnTo>
                    <a:pt x="1094445" y="0"/>
                  </a:lnTo>
                  <a:lnTo>
                    <a:pt x="1433378" y="0"/>
                  </a:lnTo>
                  <a:lnTo>
                    <a:pt x="1433378" y="1806820"/>
                  </a:lnTo>
                  <a:lnTo>
                    <a:pt x="1067330" y="1806820"/>
                  </a:lnTo>
                  <a:lnTo>
                    <a:pt x="338933" y="628567"/>
                  </a:lnTo>
                  <a:lnTo>
                    <a:pt x="338933" y="1806820"/>
                  </a:lnTo>
                  <a:lnTo>
                    <a:pt x="0" y="1806820"/>
                  </a:lnTo>
                  <a:lnTo>
                    <a:pt x="0" y="0"/>
                  </a:lnTo>
                  <a:close/>
                </a:path>
              </a:pathLst>
            </a:custGeom>
          </p:spPr>
        </p:pic>
        <p:pic>
          <p:nvPicPr>
            <p:cNvPr id="118" name="Bildobjekt 117" descr="En bild som visar elektronik, krets&#10;&#10;Automatiskt genererad beskrivning">
              <a:extLst>
                <a:ext uri="{FF2B5EF4-FFF2-40B4-BE49-F238E27FC236}">
                  <a16:creationId xmlns:a16="http://schemas.microsoft.com/office/drawing/2014/main" id="{897941F7-8D0A-408F-AC16-74B3B784E183}"/>
                </a:ext>
              </a:extLst>
            </p:cNvPr>
            <p:cNvPicPr>
              <a:picLocks noChangeAspect="1"/>
            </p:cNvPicPr>
            <p:nvPr/>
          </p:nvPicPr>
          <p:blipFill>
            <a:blip r:embed="rId42" cstate="email">
              <a:extLst>
                <a:ext uri="{28A0092B-C50C-407E-A947-70E740481C1C}">
                  <a14:useLocalDpi xmlns:a14="http://schemas.microsoft.com/office/drawing/2010/main"/>
                </a:ext>
              </a:extLst>
            </a:blip>
            <a:srcRect/>
            <a:stretch>
              <a:fillRect/>
            </a:stretch>
          </p:blipFill>
          <p:spPr>
            <a:xfrm>
              <a:off x="4590541" y="4399640"/>
              <a:ext cx="1374218" cy="1806820"/>
            </a:xfrm>
            <a:custGeom>
              <a:avLst/>
              <a:gdLst/>
              <a:ahLst/>
              <a:cxnLst/>
              <a:rect l="l" t="t" r="r" b="b"/>
              <a:pathLst>
                <a:path w="1374218" h="1806820">
                  <a:moveTo>
                    <a:pt x="0" y="0"/>
                  </a:moveTo>
                  <a:lnTo>
                    <a:pt x="1339709" y="0"/>
                  </a:lnTo>
                  <a:lnTo>
                    <a:pt x="1339709" y="305656"/>
                  </a:lnTo>
                  <a:lnTo>
                    <a:pt x="364815" y="305656"/>
                  </a:lnTo>
                  <a:lnTo>
                    <a:pt x="364815" y="706213"/>
                  </a:lnTo>
                  <a:lnTo>
                    <a:pt x="1271922" y="706213"/>
                  </a:lnTo>
                  <a:lnTo>
                    <a:pt x="1271922" y="1010636"/>
                  </a:lnTo>
                  <a:lnTo>
                    <a:pt x="364815" y="1010636"/>
                  </a:lnTo>
                  <a:lnTo>
                    <a:pt x="364815" y="1502397"/>
                  </a:lnTo>
                  <a:lnTo>
                    <a:pt x="1374218" y="1502397"/>
                  </a:lnTo>
                  <a:lnTo>
                    <a:pt x="1374218" y="1806820"/>
                  </a:lnTo>
                  <a:lnTo>
                    <a:pt x="0" y="1806820"/>
                  </a:lnTo>
                  <a:lnTo>
                    <a:pt x="0" y="0"/>
                  </a:lnTo>
                  <a:close/>
                </a:path>
              </a:pathLst>
            </a:custGeom>
          </p:spPr>
        </p:pic>
        <p:pic>
          <p:nvPicPr>
            <p:cNvPr id="119" name="Bildobjekt 118" descr="En bild som visar elektronik, krets&#10;&#10;Automatiskt genererad beskrivning">
              <a:extLst>
                <a:ext uri="{FF2B5EF4-FFF2-40B4-BE49-F238E27FC236}">
                  <a16:creationId xmlns:a16="http://schemas.microsoft.com/office/drawing/2014/main" id="{97402EC1-05B7-42CF-BE2D-CC6B49295551}"/>
                </a:ext>
              </a:extLst>
            </p:cNvPr>
            <p:cNvPicPr>
              <a:picLocks noChangeAspect="1"/>
            </p:cNvPicPr>
            <p:nvPr/>
          </p:nvPicPr>
          <p:blipFill>
            <a:blip r:embed="rId43" cstate="email">
              <a:extLst>
                <a:ext uri="{28A0092B-C50C-407E-A947-70E740481C1C}">
                  <a14:useLocalDpi xmlns:a14="http://schemas.microsoft.com/office/drawing/2010/main"/>
                </a:ext>
              </a:extLst>
            </a:blip>
            <a:srcRect/>
            <a:stretch>
              <a:fillRect/>
            </a:stretch>
          </p:blipFill>
          <p:spPr>
            <a:xfrm>
              <a:off x="6276466" y="4399640"/>
              <a:ext cx="1374218" cy="1806820"/>
            </a:xfrm>
            <a:custGeom>
              <a:avLst/>
              <a:gdLst/>
              <a:ahLst/>
              <a:cxnLst/>
              <a:rect l="l" t="t" r="r" b="b"/>
              <a:pathLst>
                <a:path w="1374218" h="1806820">
                  <a:moveTo>
                    <a:pt x="0" y="0"/>
                  </a:moveTo>
                  <a:lnTo>
                    <a:pt x="1339708" y="0"/>
                  </a:lnTo>
                  <a:lnTo>
                    <a:pt x="1339708" y="305656"/>
                  </a:lnTo>
                  <a:lnTo>
                    <a:pt x="364815" y="305656"/>
                  </a:lnTo>
                  <a:lnTo>
                    <a:pt x="364815" y="706213"/>
                  </a:lnTo>
                  <a:lnTo>
                    <a:pt x="1271922" y="706213"/>
                  </a:lnTo>
                  <a:lnTo>
                    <a:pt x="1271922" y="1010636"/>
                  </a:lnTo>
                  <a:lnTo>
                    <a:pt x="364815" y="1010636"/>
                  </a:lnTo>
                  <a:lnTo>
                    <a:pt x="364815" y="1502397"/>
                  </a:lnTo>
                  <a:lnTo>
                    <a:pt x="1374218" y="1502397"/>
                  </a:lnTo>
                  <a:lnTo>
                    <a:pt x="1374218" y="1806820"/>
                  </a:lnTo>
                  <a:lnTo>
                    <a:pt x="0" y="1806820"/>
                  </a:lnTo>
                  <a:lnTo>
                    <a:pt x="0" y="0"/>
                  </a:lnTo>
                  <a:close/>
                </a:path>
              </a:pathLst>
            </a:custGeom>
          </p:spPr>
        </p:pic>
        <p:pic>
          <p:nvPicPr>
            <p:cNvPr id="120" name="Bildobjekt 119" descr="En bild som visar elektronik, krets&#10;&#10;Automatiskt genererad beskrivning">
              <a:extLst>
                <a:ext uri="{FF2B5EF4-FFF2-40B4-BE49-F238E27FC236}">
                  <a16:creationId xmlns:a16="http://schemas.microsoft.com/office/drawing/2014/main" id="{41CAA9A3-65E7-4687-8112-790FADA936B5}"/>
                </a:ext>
              </a:extLst>
            </p:cNvPr>
            <p:cNvPicPr>
              <a:picLocks noChangeAspect="1"/>
            </p:cNvPicPr>
            <p:nvPr/>
          </p:nvPicPr>
          <p:blipFill>
            <a:blip r:embed="rId44" cstate="email">
              <a:extLst>
                <a:ext uri="{28A0092B-C50C-407E-A947-70E740481C1C}">
                  <a14:useLocalDpi xmlns:a14="http://schemas.microsoft.com/office/drawing/2010/main"/>
                </a:ext>
              </a:extLst>
            </a:blip>
            <a:srcRect/>
            <a:stretch>
              <a:fillRect/>
            </a:stretch>
          </p:blipFill>
          <p:spPr>
            <a:xfrm>
              <a:off x="7961159" y="4399640"/>
              <a:ext cx="1514721" cy="1806820"/>
            </a:xfrm>
            <a:custGeom>
              <a:avLst/>
              <a:gdLst/>
              <a:ahLst/>
              <a:cxnLst/>
              <a:rect l="l" t="t" r="r" b="b"/>
              <a:pathLst>
                <a:path w="1514721" h="1806820">
                  <a:moveTo>
                    <a:pt x="0" y="0"/>
                  </a:moveTo>
                  <a:lnTo>
                    <a:pt x="666773" y="0"/>
                  </a:lnTo>
                  <a:cubicBezTo>
                    <a:pt x="817136" y="0"/>
                    <a:pt x="931757" y="11504"/>
                    <a:pt x="1010636" y="34510"/>
                  </a:cubicBezTo>
                  <a:cubicBezTo>
                    <a:pt x="1116629" y="65733"/>
                    <a:pt x="1207422" y="121195"/>
                    <a:pt x="1283014" y="200895"/>
                  </a:cubicBezTo>
                  <a:cubicBezTo>
                    <a:pt x="1358607" y="280596"/>
                    <a:pt x="1416122" y="378167"/>
                    <a:pt x="1455562" y="493610"/>
                  </a:cubicBezTo>
                  <a:cubicBezTo>
                    <a:pt x="1495002" y="609052"/>
                    <a:pt x="1514721" y="751404"/>
                    <a:pt x="1514721" y="920665"/>
                  </a:cubicBezTo>
                  <a:cubicBezTo>
                    <a:pt x="1514721" y="1069385"/>
                    <a:pt x="1496234" y="1197563"/>
                    <a:pt x="1459260" y="1305200"/>
                  </a:cubicBezTo>
                  <a:cubicBezTo>
                    <a:pt x="1414068" y="1436664"/>
                    <a:pt x="1349568" y="1543069"/>
                    <a:pt x="1265760" y="1624413"/>
                  </a:cubicBezTo>
                  <a:cubicBezTo>
                    <a:pt x="1202492" y="1686037"/>
                    <a:pt x="1117040" y="1734104"/>
                    <a:pt x="1009403" y="1768613"/>
                  </a:cubicBezTo>
                  <a:cubicBezTo>
                    <a:pt x="928882" y="1794084"/>
                    <a:pt x="821244" y="1806820"/>
                    <a:pt x="686492" y="1806820"/>
                  </a:cubicBezTo>
                  <a:lnTo>
                    <a:pt x="0" y="1806820"/>
                  </a:lnTo>
                  <a:lnTo>
                    <a:pt x="0" y="0"/>
                  </a:lnTo>
                  <a:close/>
                  <a:moveTo>
                    <a:pt x="364815" y="305656"/>
                  </a:moveTo>
                  <a:lnTo>
                    <a:pt x="364815" y="1502397"/>
                  </a:lnTo>
                  <a:lnTo>
                    <a:pt x="637194" y="1502397"/>
                  </a:lnTo>
                  <a:cubicBezTo>
                    <a:pt x="739079" y="1502397"/>
                    <a:pt x="812617" y="1496645"/>
                    <a:pt x="857808" y="1485142"/>
                  </a:cubicBezTo>
                  <a:cubicBezTo>
                    <a:pt x="916967" y="1470352"/>
                    <a:pt x="966061" y="1445292"/>
                    <a:pt x="1005090" y="1409961"/>
                  </a:cubicBezTo>
                  <a:cubicBezTo>
                    <a:pt x="1044118" y="1374630"/>
                    <a:pt x="1075958" y="1316497"/>
                    <a:pt x="1100607" y="1235564"/>
                  </a:cubicBezTo>
                  <a:cubicBezTo>
                    <a:pt x="1125256" y="1154631"/>
                    <a:pt x="1137582" y="1044324"/>
                    <a:pt x="1137582" y="904643"/>
                  </a:cubicBezTo>
                  <a:cubicBezTo>
                    <a:pt x="1137582" y="764961"/>
                    <a:pt x="1125256" y="657735"/>
                    <a:pt x="1100607" y="582965"/>
                  </a:cubicBezTo>
                  <a:cubicBezTo>
                    <a:pt x="1075958" y="508194"/>
                    <a:pt x="1041448" y="449857"/>
                    <a:pt x="997078" y="407952"/>
                  </a:cubicBezTo>
                  <a:cubicBezTo>
                    <a:pt x="952709" y="366048"/>
                    <a:pt x="896426" y="337701"/>
                    <a:pt x="828228" y="322911"/>
                  </a:cubicBezTo>
                  <a:cubicBezTo>
                    <a:pt x="777286" y="311408"/>
                    <a:pt x="677455" y="305656"/>
                    <a:pt x="528735" y="305656"/>
                  </a:cubicBezTo>
                  <a:lnTo>
                    <a:pt x="364815" y="305656"/>
                  </a:lnTo>
                  <a:close/>
                </a:path>
              </a:pathLst>
            </a:custGeom>
          </p:spPr>
        </p:pic>
      </p:grpSp>
      <p:grpSp>
        <p:nvGrpSpPr>
          <p:cNvPr id="121" name="Grupp 120">
            <a:extLst>
              <a:ext uri="{FF2B5EF4-FFF2-40B4-BE49-F238E27FC236}">
                <a16:creationId xmlns:a16="http://schemas.microsoft.com/office/drawing/2014/main" id="{295C1B2D-4366-4A77-AA06-E4B5712DF9C4}"/>
              </a:ext>
            </a:extLst>
          </p:cNvPr>
          <p:cNvGrpSpPr/>
          <p:nvPr/>
        </p:nvGrpSpPr>
        <p:grpSpPr>
          <a:xfrm>
            <a:off x="5758218" y="1559249"/>
            <a:ext cx="2558117" cy="2010031"/>
            <a:chOff x="1731996" y="10886"/>
            <a:chExt cx="8728008" cy="6858000"/>
          </a:xfrm>
        </p:grpSpPr>
        <p:pic>
          <p:nvPicPr>
            <p:cNvPr id="122" name="Bildobjekt 121" descr="En bild som visar elektronik, krets&#10;&#10;Automatiskt genererad beskrivning">
              <a:extLst>
                <a:ext uri="{FF2B5EF4-FFF2-40B4-BE49-F238E27FC236}">
                  <a16:creationId xmlns:a16="http://schemas.microsoft.com/office/drawing/2014/main" id="{76C42EBB-413F-462B-AC11-CAE7F778B91D}"/>
                </a:ext>
              </a:extLst>
            </p:cNvPr>
            <p:cNvPicPr>
              <a:picLocks noChangeAspect="1"/>
            </p:cNvPicPr>
            <p:nvPr/>
          </p:nvPicPr>
          <p:blipFill>
            <a:blip r:embed="rId45" cstate="email">
              <a:extLst>
                <a:ext uri="{28A0092B-C50C-407E-A947-70E740481C1C}">
                  <a14:useLocalDpi xmlns:a14="http://schemas.microsoft.com/office/drawing/2010/main"/>
                </a:ext>
              </a:extLst>
            </a:blip>
            <a:srcRect/>
            <a:stretch>
              <a:fillRect/>
            </a:stretch>
          </p:blipFill>
          <p:spPr>
            <a:xfrm>
              <a:off x="1731996" y="10886"/>
              <a:ext cx="8728008" cy="6858000"/>
            </a:xfrm>
            <a:custGeom>
              <a:avLst/>
              <a:gdLst/>
              <a:ahLst/>
              <a:cxnLst/>
              <a:rect l="l" t="t" r="r" b="b"/>
              <a:pathLst>
                <a:path w="8728008" h="6858000">
                  <a:moveTo>
                    <a:pt x="0" y="0"/>
                  </a:moveTo>
                  <a:lnTo>
                    <a:pt x="8728008" y="0"/>
                  </a:lnTo>
                  <a:lnTo>
                    <a:pt x="8728008" y="6858000"/>
                  </a:lnTo>
                  <a:lnTo>
                    <a:pt x="0" y="6858000"/>
                  </a:lnTo>
                  <a:lnTo>
                    <a:pt x="0" y="0"/>
                  </a:lnTo>
                  <a:close/>
                  <a:moveTo>
                    <a:pt x="1040502" y="696350"/>
                  </a:moveTo>
                  <a:lnTo>
                    <a:pt x="1040502" y="2503170"/>
                  </a:lnTo>
                  <a:lnTo>
                    <a:pt x="1405317" y="2503170"/>
                  </a:lnTo>
                  <a:lnTo>
                    <a:pt x="1405317" y="1713149"/>
                  </a:lnTo>
                  <a:lnTo>
                    <a:pt x="2120157" y="1713149"/>
                  </a:lnTo>
                  <a:lnTo>
                    <a:pt x="2120157" y="2503170"/>
                  </a:lnTo>
                  <a:lnTo>
                    <a:pt x="2484972" y="2503170"/>
                  </a:lnTo>
                  <a:lnTo>
                    <a:pt x="2484972" y="696350"/>
                  </a:lnTo>
                  <a:lnTo>
                    <a:pt x="2120157" y="696350"/>
                  </a:lnTo>
                  <a:lnTo>
                    <a:pt x="2120157" y="1407493"/>
                  </a:lnTo>
                  <a:lnTo>
                    <a:pt x="1405317" y="1407493"/>
                  </a:lnTo>
                  <a:lnTo>
                    <a:pt x="1405317" y="696350"/>
                  </a:lnTo>
                  <a:lnTo>
                    <a:pt x="1040502" y="696350"/>
                  </a:lnTo>
                  <a:close/>
                  <a:moveTo>
                    <a:pt x="2858545" y="696350"/>
                  </a:moveTo>
                  <a:lnTo>
                    <a:pt x="2858545" y="2503170"/>
                  </a:lnTo>
                  <a:lnTo>
                    <a:pt x="4232763" y="2503170"/>
                  </a:lnTo>
                  <a:lnTo>
                    <a:pt x="4232763" y="2198747"/>
                  </a:lnTo>
                  <a:lnTo>
                    <a:pt x="3223360" y="2198747"/>
                  </a:lnTo>
                  <a:lnTo>
                    <a:pt x="3223360" y="1706986"/>
                  </a:lnTo>
                  <a:lnTo>
                    <a:pt x="4130467" y="1706986"/>
                  </a:lnTo>
                  <a:lnTo>
                    <a:pt x="4130467" y="1402563"/>
                  </a:lnTo>
                  <a:lnTo>
                    <a:pt x="3223360" y="1402563"/>
                  </a:lnTo>
                  <a:lnTo>
                    <a:pt x="3223360" y="1002006"/>
                  </a:lnTo>
                  <a:lnTo>
                    <a:pt x="4198254" y="1002006"/>
                  </a:lnTo>
                  <a:lnTo>
                    <a:pt x="4198254" y="696350"/>
                  </a:lnTo>
                  <a:lnTo>
                    <a:pt x="2858545" y="696350"/>
                  </a:lnTo>
                  <a:close/>
                  <a:moveTo>
                    <a:pt x="4544470" y="696350"/>
                  </a:moveTo>
                  <a:lnTo>
                    <a:pt x="4544470" y="2503170"/>
                  </a:lnTo>
                  <a:lnTo>
                    <a:pt x="5918688" y="2503170"/>
                  </a:lnTo>
                  <a:lnTo>
                    <a:pt x="5918688" y="2198747"/>
                  </a:lnTo>
                  <a:lnTo>
                    <a:pt x="4909285" y="2198747"/>
                  </a:lnTo>
                  <a:lnTo>
                    <a:pt x="4909285" y="1706986"/>
                  </a:lnTo>
                  <a:lnTo>
                    <a:pt x="5816392" y="1706986"/>
                  </a:lnTo>
                  <a:lnTo>
                    <a:pt x="5816392" y="1402563"/>
                  </a:lnTo>
                  <a:lnTo>
                    <a:pt x="4909285" y="1402563"/>
                  </a:lnTo>
                  <a:lnTo>
                    <a:pt x="4909285" y="1002006"/>
                  </a:lnTo>
                  <a:lnTo>
                    <a:pt x="5884178" y="1002006"/>
                  </a:lnTo>
                  <a:lnTo>
                    <a:pt x="5884178" y="696350"/>
                  </a:lnTo>
                  <a:lnTo>
                    <a:pt x="4544470" y="696350"/>
                  </a:lnTo>
                  <a:close/>
                  <a:moveTo>
                    <a:pt x="6229162" y="696350"/>
                  </a:moveTo>
                  <a:lnTo>
                    <a:pt x="6229162" y="2503170"/>
                  </a:lnTo>
                  <a:lnTo>
                    <a:pt x="6915654" y="2503170"/>
                  </a:lnTo>
                  <a:cubicBezTo>
                    <a:pt x="7050406" y="2503170"/>
                    <a:pt x="7158044" y="2490434"/>
                    <a:pt x="7238565" y="2464963"/>
                  </a:cubicBezTo>
                  <a:cubicBezTo>
                    <a:pt x="7346202" y="2430454"/>
                    <a:pt x="7431654" y="2382387"/>
                    <a:pt x="7494922" y="2320763"/>
                  </a:cubicBezTo>
                  <a:cubicBezTo>
                    <a:pt x="7578730" y="2239419"/>
                    <a:pt x="7643230" y="2133014"/>
                    <a:pt x="7688422" y="2001550"/>
                  </a:cubicBezTo>
                  <a:cubicBezTo>
                    <a:pt x="7725396" y="1893913"/>
                    <a:pt x="7743883" y="1765734"/>
                    <a:pt x="7743883" y="1617015"/>
                  </a:cubicBezTo>
                  <a:cubicBezTo>
                    <a:pt x="7743883" y="1447754"/>
                    <a:pt x="7724164" y="1305402"/>
                    <a:pt x="7684724" y="1189960"/>
                  </a:cubicBezTo>
                  <a:cubicBezTo>
                    <a:pt x="7645284" y="1074517"/>
                    <a:pt x="7587769" y="976945"/>
                    <a:pt x="7512176" y="897245"/>
                  </a:cubicBezTo>
                  <a:cubicBezTo>
                    <a:pt x="7436584" y="817544"/>
                    <a:pt x="7345791" y="762083"/>
                    <a:pt x="7239798" y="730860"/>
                  </a:cubicBezTo>
                  <a:cubicBezTo>
                    <a:pt x="7160919" y="707853"/>
                    <a:pt x="7046298" y="696350"/>
                    <a:pt x="6895935" y="696350"/>
                  </a:cubicBezTo>
                  <a:lnTo>
                    <a:pt x="6229162" y="696350"/>
                  </a:lnTo>
                  <a:close/>
                  <a:moveTo>
                    <a:pt x="3631419" y="2692336"/>
                  </a:moveTo>
                  <a:lnTo>
                    <a:pt x="3631419" y="4199156"/>
                  </a:lnTo>
                  <a:lnTo>
                    <a:pt x="3920244" y="4199156"/>
                  </a:lnTo>
                  <a:lnTo>
                    <a:pt x="3920244" y="3652343"/>
                  </a:lnTo>
                  <a:cubicBezTo>
                    <a:pt x="3920244" y="3560522"/>
                    <a:pt x="3928980" y="3491143"/>
                    <a:pt x="3946454" y="3444205"/>
                  </a:cubicBezTo>
                  <a:cubicBezTo>
                    <a:pt x="3963927" y="3397266"/>
                    <a:pt x="3991508" y="3362148"/>
                    <a:pt x="4029195" y="3338851"/>
                  </a:cubicBezTo>
                  <a:cubicBezTo>
                    <a:pt x="4066883" y="3315553"/>
                    <a:pt x="4109710" y="3303904"/>
                    <a:pt x="4157676" y="3303904"/>
                  </a:cubicBezTo>
                  <a:cubicBezTo>
                    <a:pt x="4199475" y="3303904"/>
                    <a:pt x="4234250" y="3312983"/>
                    <a:pt x="4262002" y="3331142"/>
                  </a:cubicBezTo>
                  <a:cubicBezTo>
                    <a:pt x="4289754" y="3349300"/>
                    <a:pt x="4309111" y="3373797"/>
                    <a:pt x="4320075" y="3404633"/>
                  </a:cubicBezTo>
                  <a:cubicBezTo>
                    <a:pt x="4331039" y="3435468"/>
                    <a:pt x="4336521" y="3508102"/>
                    <a:pt x="4336521" y="3622536"/>
                  </a:cubicBezTo>
                  <a:lnTo>
                    <a:pt x="4336521" y="4199156"/>
                  </a:lnTo>
                  <a:lnTo>
                    <a:pt x="4625345" y="4199156"/>
                  </a:lnTo>
                  <a:lnTo>
                    <a:pt x="4625345" y="3558809"/>
                  </a:lnTo>
                  <a:cubicBezTo>
                    <a:pt x="4625345" y="3460821"/>
                    <a:pt x="4620377" y="3388530"/>
                    <a:pt x="4610441" y="3341934"/>
                  </a:cubicBezTo>
                  <a:cubicBezTo>
                    <a:pt x="4600505" y="3295339"/>
                    <a:pt x="4582004" y="3252854"/>
                    <a:pt x="4554938" y="3214481"/>
                  </a:cubicBezTo>
                  <a:cubicBezTo>
                    <a:pt x="4527871" y="3176109"/>
                    <a:pt x="4487614" y="3144588"/>
                    <a:pt x="4434166" y="3119920"/>
                  </a:cubicBezTo>
                  <a:cubicBezTo>
                    <a:pt x="4380718" y="3095251"/>
                    <a:pt x="4320760" y="3082917"/>
                    <a:pt x="4254293" y="3082917"/>
                  </a:cubicBezTo>
                  <a:cubicBezTo>
                    <a:pt x="4124785" y="3082917"/>
                    <a:pt x="4013435" y="3137393"/>
                    <a:pt x="3920244" y="3246345"/>
                  </a:cubicBezTo>
                  <a:lnTo>
                    <a:pt x="3920244" y="2692336"/>
                  </a:lnTo>
                  <a:lnTo>
                    <a:pt x="3631419" y="2692336"/>
                  </a:lnTo>
                  <a:close/>
                  <a:moveTo>
                    <a:pt x="5334599" y="3082917"/>
                  </a:moveTo>
                  <a:cubicBezTo>
                    <a:pt x="5190016" y="3082917"/>
                    <a:pt x="5070443" y="3134138"/>
                    <a:pt x="4975882" y="3236580"/>
                  </a:cubicBezTo>
                  <a:cubicBezTo>
                    <a:pt x="4881320" y="3339022"/>
                    <a:pt x="4834039" y="3480693"/>
                    <a:pt x="4834039" y="3661594"/>
                  </a:cubicBezTo>
                  <a:cubicBezTo>
                    <a:pt x="4834039" y="3813029"/>
                    <a:pt x="4870014" y="3938426"/>
                    <a:pt x="4941963" y="4037785"/>
                  </a:cubicBezTo>
                  <a:cubicBezTo>
                    <a:pt x="5033098" y="4161811"/>
                    <a:pt x="5173570" y="4223824"/>
                    <a:pt x="5363379" y="4223824"/>
                  </a:cubicBezTo>
                  <a:cubicBezTo>
                    <a:pt x="5483294" y="4223824"/>
                    <a:pt x="5583166" y="4196244"/>
                    <a:pt x="5662995" y="4141083"/>
                  </a:cubicBezTo>
                  <a:cubicBezTo>
                    <a:pt x="5742825" y="4085922"/>
                    <a:pt x="5801240" y="4005579"/>
                    <a:pt x="5838243" y="3900054"/>
                  </a:cubicBezTo>
                  <a:lnTo>
                    <a:pt x="5550446" y="3851745"/>
                  </a:lnTo>
                  <a:cubicBezTo>
                    <a:pt x="5534686" y="3906563"/>
                    <a:pt x="5511388" y="3946307"/>
                    <a:pt x="5480553" y="3970975"/>
                  </a:cubicBezTo>
                  <a:cubicBezTo>
                    <a:pt x="5449718" y="3995643"/>
                    <a:pt x="5411688" y="4007977"/>
                    <a:pt x="5366462" y="4007977"/>
                  </a:cubicBezTo>
                  <a:cubicBezTo>
                    <a:pt x="5299995" y="4007977"/>
                    <a:pt x="5244491" y="3984165"/>
                    <a:pt x="5199952" y="3936542"/>
                  </a:cubicBezTo>
                  <a:cubicBezTo>
                    <a:pt x="5155412" y="3888918"/>
                    <a:pt x="5132114" y="3822280"/>
                    <a:pt x="5130058" y="3736626"/>
                  </a:cubicBezTo>
                  <a:lnTo>
                    <a:pt x="5853661" y="3736626"/>
                  </a:lnTo>
                  <a:cubicBezTo>
                    <a:pt x="5857772" y="3515297"/>
                    <a:pt x="5812889" y="3351013"/>
                    <a:pt x="5719013" y="3243775"/>
                  </a:cubicBezTo>
                  <a:cubicBezTo>
                    <a:pt x="5625137" y="3136537"/>
                    <a:pt x="5496999" y="3082917"/>
                    <a:pt x="5334599" y="3082917"/>
                  </a:cubicBezTo>
                  <a:close/>
                  <a:moveTo>
                    <a:pt x="3230811" y="2722144"/>
                  </a:moveTo>
                  <a:lnTo>
                    <a:pt x="2940959" y="2890710"/>
                  </a:lnTo>
                  <a:lnTo>
                    <a:pt x="2940959" y="3107586"/>
                  </a:lnTo>
                  <a:lnTo>
                    <a:pt x="2808367" y="3107586"/>
                  </a:lnTo>
                  <a:lnTo>
                    <a:pt x="2808367" y="3337823"/>
                  </a:lnTo>
                  <a:lnTo>
                    <a:pt x="2940959" y="3337823"/>
                  </a:lnTo>
                  <a:lnTo>
                    <a:pt x="2940959" y="3813715"/>
                  </a:lnTo>
                  <a:cubicBezTo>
                    <a:pt x="2940959" y="3915814"/>
                    <a:pt x="2944043" y="3983651"/>
                    <a:pt x="2950210" y="4017228"/>
                  </a:cubicBezTo>
                  <a:cubicBezTo>
                    <a:pt x="2957747" y="4064509"/>
                    <a:pt x="2971281" y="4102025"/>
                    <a:pt x="2990810" y="4129777"/>
                  </a:cubicBezTo>
                  <a:cubicBezTo>
                    <a:pt x="3010339" y="4157529"/>
                    <a:pt x="3041003" y="4180141"/>
                    <a:pt x="3082802" y="4197614"/>
                  </a:cubicBezTo>
                  <a:cubicBezTo>
                    <a:pt x="3124601" y="4215088"/>
                    <a:pt x="3171539" y="4223824"/>
                    <a:pt x="3223617" y="4223824"/>
                  </a:cubicBezTo>
                  <a:cubicBezTo>
                    <a:pt x="3308585" y="4223824"/>
                    <a:pt x="3384645" y="4209435"/>
                    <a:pt x="3451798" y="4180655"/>
                  </a:cubicBezTo>
                  <a:lnTo>
                    <a:pt x="3427130" y="3956585"/>
                  </a:lnTo>
                  <a:cubicBezTo>
                    <a:pt x="3376423" y="3975086"/>
                    <a:pt x="3337707" y="3984337"/>
                    <a:pt x="3310983" y="3984337"/>
                  </a:cubicBezTo>
                  <a:cubicBezTo>
                    <a:pt x="3291797" y="3984337"/>
                    <a:pt x="3275523" y="3979540"/>
                    <a:pt x="3262161" y="3969947"/>
                  </a:cubicBezTo>
                  <a:cubicBezTo>
                    <a:pt x="3248799" y="3960354"/>
                    <a:pt x="3240233" y="3948191"/>
                    <a:pt x="3236465" y="3933458"/>
                  </a:cubicBezTo>
                  <a:cubicBezTo>
                    <a:pt x="3232696" y="3918726"/>
                    <a:pt x="3230811" y="3866820"/>
                    <a:pt x="3230811" y="3777740"/>
                  </a:cubicBezTo>
                  <a:lnTo>
                    <a:pt x="3230811" y="3337823"/>
                  </a:lnTo>
                  <a:lnTo>
                    <a:pt x="3428157" y="3337823"/>
                  </a:lnTo>
                  <a:lnTo>
                    <a:pt x="3428157" y="3107586"/>
                  </a:lnTo>
                  <a:lnTo>
                    <a:pt x="3230811" y="3107586"/>
                  </a:lnTo>
                  <a:lnTo>
                    <a:pt x="3230811" y="2722144"/>
                  </a:lnTo>
                  <a:close/>
                  <a:moveTo>
                    <a:pt x="1042967" y="4399640"/>
                  </a:moveTo>
                  <a:lnTo>
                    <a:pt x="1042967" y="6206460"/>
                  </a:lnTo>
                  <a:lnTo>
                    <a:pt x="1381900" y="6206460"/>
                  </a:lnTo>
                  <a:lnTo>
                    <a:pt x="1381900" y="5028207"/>
                  </a:lnTo>
                  <a:lnTo>
                    <a:pt x="2110297" y="6206460"/>
                  </a:lnTo>
                  <a:lnTo>
                    <a:pt x="2476345" y="6206460"/>
                  </a:lnTo>
                  <a:lnTo>
                    <a:pt x="2476345" y="4399640"/>
                  </a:lnTo>
                  <a:lnTo>
                    <a:pt x="2137412" y="4399640"/>
                  </a:lnTo>
                  <a:lnTo>
                    <a:pt x="2137412" y="5606241"/>
                  </a:lnTo>
                  <a:lnTo>
                    <a:pt x="1397922" y="4399640"/>
                  </a:lnTo>
                  <a:lnTo>
                    <a:pt x="1042967" y="4399640"/>
                  </a:lnTo>
                  <a:close/>
                  <a:moveTo>
                    <a:pt x="2858545" y="4399640"/>
                  </a:moveTo>
                  <a:lnTo>
                    <a:pt x="2858545" y="6206460"/>
                  </a:lnTo>
                  <a:lnTo>
                    <a:pt x="4232763" y="6206460"/>
                  </a:lnTo>
                  <a:lnTo>
                    <a:pt x="4232763" y="5902037"/>
                  </a:lnTo>
                  <a:lnTo>
                    <a:pt x="3223360" y="5902037"/>
                  </a:lnTo>
                  <a:lnTo>
                    <a:pt x="3223360" y="5410276"/>
                  </a:lnTo>
                  <a:lnTo>
                    <a:pt x="4130467" y="5410276"/>
                  </a:lnTo>
                  <a:lnTo>
                    <a:pt x="4130467" y="5105853"/>
                  </a:lnTo>
                  <a:lnTo>
                    <a:pt x="3223360" y="5105853"/>
                  </a:lnTo>
                  <a:lnTo>
                    <a:pt x="3223360" y="4705296"/>
                  </a:lnTo>
                  <a:lnTo>
                    <a:pt x="4198254" y="4705296"/>
                  </a:lnTo>
                  <a:lnTo>
                    <a:pt x="4198254" y="4399640"/>
                  </a:lnTo>
                  <a:lnTo>
                    <a:pt x="2858545" y="4399640"/>
                  </a:lnTo>
                  <a:close/>
                  <a:moveTo>
                    <a:pt x="4544470" y="4399640"/>
                  </a:moveTo>
                  <a:lnTo>
                    <a:pt x="4544470" y="6206460"/>
                  </a:lnTo>
                  <a:lnTo>
                    <a:pt x="5918688" y="6206460"/>
                  </a:lnTo>
                  <a:lnTo>
                    <a:pt x="5918688" y="5902037"/>
                  </a:lnTo>
                  <a:lnTo>
                    <a:pt x="4909285" y="5902037"/>
                  </a:lnTo>
                  <a:lnTo>
                    <a:pt x="4909285" y="5410276"/>
                  </a:lnTo>
                  <a:lnTo>
                    <a:pt x="5816392" y="5410276"/>
                  </a:lnTo>
                  <a:lnTo>
                    <a:pt x="5816392" y="5105853"/>
                  </a:lnTo>
                  <a:lnTo>
                    <a:pt x="4909285" y="5105853"/>
                  </a:lnTo>
                  <a:lnTo>
                    <a:pt x="4909285" y="4705296"/>
                  </a:lnTo>
                  <a:lnTo>
                    <a:pt x="5884178" y="4705296"/>
                  </a:lnTo>
                  <a:lnTo>
                    <a:pt x="5884178" y="4399640"/>
                  </a:lnTo>
                  <a:lnTo>
                    <a:pt x="4544470" y="4399640"/>
                  </a:lnTo>
                  <a:close/>
                  <a:moveTo>
                    <a:pt x="6229162" y="4399640"/>
                  </a:moveTo>
                  <a:lnTo>
                    <a:pt x="6229162" y="6206460"/>
                  </a:lnTo>
                  <a:lnTo>
                    <a:pt x="6915654" y="6206460"/>
                  </a:lnTo>
                  <a:cubicBezTo>
                    <a:pt x="7050406" y="6206460"/>
                    <a:pt x="7158044" y="6193724"/>
                    <a:pt x="7238565" y="6168253"/>
                  </a:cubicBezTo>
                  <a:cubicBezTo>
                    <a:pt x="7346202" y="6133744"/>
                    <a:pt x="7431654" y="6085677"/>
                    <a:pt x="7494922" y="6024053"/>
                  </a:cubicBezTo>
                  <a:cubicBezTo>
                    <a:pt x="7578730" y="5942709"/>
                    <a:pt x="7643230" y="5836304"/>
                    <a:pt x="7688422" y="5704840"/>
                  </a:cubicBezTo>
                  <a:cubicBezTo>
                    <a:pt x="7725396" y="5597203"/>
                    <a:pt x="7743883" y="5469025"/>
                    <a:pt x="7743883" y="5320305"/>
                  </a:cubicBezTo>
                  <a:cubicBezTo>
                    <a:pt x="7743883" y="5151044"/>
                    <a:pt x="7724164" y="5008692"/>
                    <a:pt x="7684724" y="4893250"/>
                  </a:cubicBezTo>
                  <a:cubicBezTo>
                    <a:pt x="7645284" y="4777807"/>
                    <a:pt x="7587769" y="4680236"/>
                    <a:pt x="7512176" y="4600535"/>
                  </a:cubicBezTo>
                  <a:cubicBezTo>
                    <a:pt x="7436584" y="4520835"/>
                    <a:pt x="7345791" y="4465373"/>
                    <a:pt x="7239798" y="4434150"/>
                  </a:cubicBezTo>
                  <a:cubicBezTo>
                    <a:pt x="7160919" y="4411144"/>
                    <a:pt x="7046298" y="4399640"/>
                    <a:pt x="6895935" y="4399640"/>
                  </a:cubicBezTo>
                  <a:lnTo>
                    <a:pt x="6229162" y="4399640"/>
                  </a:lnTo>
                  <a:close/>
                </a:path>
              </a:pathLst>
            </a:custGeom>
          </p:spPr>
        </p:pic>
        <p:pic>
          <p:nvPicPr>
            <p:cNvPr id="123" name="Bildobjekt 122" descr="En bild som visar elektronik, krets&#10;&#10;Automatiskt genererad beskrivning">
              <a:extLst>
                <a:ext uri="{FF2B5EF4-FFF2-40B4-BE49-F238E27FC236}">
                  <a16:creationId xmlns:a16="http://schemas.microsoft.com/office/drawing/2014/main" id="{022A42EF-3F92-4E4B-B543-63B2E09DEE62}"/>
                </a:ext>
              </a:extLst>
            </p:cNvPr>
            <p:cNvPicPr>
              <a:picLocks noChangeAspect="1"/>
            </p:cNvPicPr>
            <p:nvPr/>
          </p:nvPicPr>
          <p:blipFill>
            <a:blip r:embed="rId46" cstate="email">
              <a:extLst>
                <a:ext uri="{28A0092B-C50C-407E-A947-70E740481C1C}">
                  <a14:useLocalDpi xmlns:a14="http://schemas.microsoft.com/office/drawing/2010/main"/>
                </a:ext>
              </a:extLst>
            </a:blip>
            <a:srcRect/>
            <a:stretch>
              <a:fillRect/>
            </a:stretch>
          </p:blipFill>
          <p:spPr>
            <a:xfrm>
              <a:off x="8325974" y="1002007"/>
              <a:ext cx="772767" cy="1196741"/>
            </a:xfrm>
            <a:custGeom>
              <a:avLst/>
              <a:gdLst/>
              <a:ahLst/>
              <a:cxnLst/>
              <a:rect l="l" t="t" r="r" b="b"/>
              <a:pathLst>
                <a:path w="772767" h="1196741">
                  <a:moveTo>
                    <a:pt x="0" y="0"/>
                  </a:moveTo>
                  <a:lnTo>
                    <a:pt x="163920" y="0"/>
                  </a:lnTo>
                  <a:cubicBezTo>
                    <a:pt x="312640" y="0"/>
                    <a:pt x="412471" y="5751"/>
                    <a:pt x="463413" y="17255"/>
                  </a:cubicBezTo>
                  <a:cubicBezTo>
                    <a:pt x="531611" y="32044"/>
                    <a:pt x="587894" y="60392"/>
                    <a:pt x="632263" y="102296"/>
                  </a:cubicBezTo>
                  <a:cubicBezTo>
                    <a:pt x="676633" y="144200"/>
                    <a:pt x="711143" y="202538"/>
                    <a:pt x="735792" y="277309"/>
                  </a:cubicBezTo>
                  <a:cubicBezTo>
                    <a:pt x="760441" y="352079"/>
                    <a:pt x="772767" y="459305"/>
                    <a:pt x="772767" y="598987"/>
                  </a:cubicBezTo>
                  <a:cubicBezTo>
                    <a:pt x="772767" y="738668"/>
                    <a:pt x="760441" y="848975"/>
                    <a:pt x="735792" y="929908"/>
                  </a:cubicBezTo>
                  <a:cubicBezTo>
                    <a:pt x="711143" y="1010841"/>
                    <a:pt x="679303" y="1068973"/>
                    <a:pt x="640275" y="1104305"/>
                  </a:cubicBezTo>
                  <a:cubicBezTo>
                    <a:pt x="601246" y="1139636"/>
                    <a:pt x="552152" y="1164696"/>
                    <a:pt x="492993" y="1179486"/>
                  </a:cubicBezTo>
                  <a:cubicBezTo>
                    <a:pt x="447802" y="1190989"/>
                    <a:pt x="374264" y="1196741"/>
                    <a:pt x="272379" y="1196741"/>
                  </a:cubicBezTo>
                  <a:lnTo>
                    <a:pt x="0" y="1196741"/>
                  </a:lnTo>
                  <a:lnTo>
                    <a:pt x="0" y="0"/>
                  </a:lnTo>
                  <a:close/>
                </a:path>
              </a:pathLst>
            </a:custGeom>
          </p:spPr>
        </p:pic>
        <p:pic>
          <p:nvPicPr>
            <p:cNvPr id="124" name="Bildobjekt 123" descr="En bild som visar elektronik, krets&#10;&#10;Automatiskt genererad beskrivning">
              <a:extLst>
                <a:ext uri="{FF2B5EF4-FFF2-40B4-BE49-F238E27FC236}">
                  <a16:creationId xmlns:a16="http://schemas.microsoft.com/office/drawing/2014/main" id="{7737738C-7A02-4105-8B0D-AA627E1742AE}"/>
                </a:ext>
              </a:extLst>
            </p:cNvPr>
            <p:cNvPicPr>
              <a:picLocks noChangeAspect="1"/>
            </p:cNvPicPr>
            <p:nvPr/>
          </p:nvPicPr>
          <p:blipFill>
            <a:blip r:embed="rId47" cstate="email">
              <a:extLst>
                <a:ext uri="{28A0092B-C50C-407E-A947-70E740481C1C}">
                  <a14:useLocalDpi xmlns:a14="http://schemas.microsoft.com/office/drawing/2010/main"/>
                </a:ext>
              </a:extLst>
            </a:blip>
            <a:srcRect/>
            <a:stretch>
              <a:fillRect/>
            </a:stretch>
          </p:blipFill>
          <p:spPr>
            <a:xfrm>
              <a:off x="6867176" y="3303905"/>
              <a:ext cx="431712" cy="255933"/>
            </a:xfrm>
            <a:custGeom>
              <a:avLst/>
              <a:gdLst/>
              <a:ahLst/>
              <a:cxnLst/>
              <a:rect l="l" t="t" r="r" b="b"/>
              <a:pathLst>
                <a:path w="431712" h="255933">
                  <a:moveTo>
                    <a:pt x="216893" y="0"/>
                  </a:moveTo>
                  <a:cubicBezTo>
                    <a:pt x="275822" y="0"/>
                    <a:pt x="325844" y="21756"/>
                    <a:pt x="366958" y="65268"/>
                  </a:cubicBezTo>
                  <a:cubicBezTo>
                    <a:pt x="408072" y="108780"/>
                    <a:pt x="429656" y="172335"/>
                    <a:pt x="431712" y="255933"/>
                  </a:cubicBezTo>
                  <a:lnTo>
                    <a:pt x="17" y="255933"/>
                  </a:lnTo>
                  <a:cubicBezTo>
                    <a:pt x="-668" y="177132"/>
                    <a:pt x="19546" y="114776"/>
                    <a:pt x="60660" y="68865"/>
                  </a:cubicBezTo>
                  <a:cubicBezTo>
                    <a:pt x="101774" y="22955"/>
                    <a:pt x="153852" y="0"/>
                    <a:pt x="216893" y="0"/>
                  </a:cubicBezTo>
                  <a:close/>
                </a:path>
              </a:pathLst>
            </a:custGeom>
          </p:spPr>
        </p:pic>
        <p:pic>
          <p:nvPicPr>
            <p:cNvPr id="125" name="Bildobjekt 124" descr="En bild som visar elektronik, krets&#10;&#10;Automatiskt genererad beskrivning">
              <a:extLst>
                <a:ext uri="{FF2B5EF4-FFF2-40B4-BE49-F238E27FC236}">
                  <a16:creationId xmlns:a16="http://schemas.microsoft.com/office/drawing/2014/main" id="{90790BC9-C42A-4CB0-87FE-27EE2A966E32}"/>
                </a:ext>
              </a:extLst>
            </p:cNvPr>
            <p:cNvPicPr>
              <a:picLocks noChangeAspect="1"/>
            </p:cNvPicPr>
            <p:nvPr/>
          </p:nvPicPr>
          <p:blipFill>
            <a:blip r:embed="rId48" cstate="email">
              <a:extLst>
                <a:ext uri="{28A0092B-C50C-407E-A947-70E740481C1C}">
                  <a14:useLocalDpi xmlns:a14="http://schemas.microsoft.com/office/drawing/2010/main"/>
                </a:ext>
              </a:extLst>
            </a:blip>
            <a:srcRect/>
            <a:stretch>
              <a:fillRect/>
            </a:stretch>
          </p:blipFill>
          <p:spPr>
            <a:xfrm>
              <a:off x="8325974" y="4705297"/>
              <a:ext cx="772767" cy="1196741"/>
            </a:xfrm>
            <a:custGeom>
              <a:avLst/>
              <a:gdLst/>
              <a:ahLst/>
              <a:cxnLst/>
              <a:rect l="l" t="t" r="r" b="b"/>
              <a:pathLst>
                <a:path w="772767" h="1196741">
                  <a:moveTo>
                    <a:pt x="0" y="0"/>
                  </a:moveTo>
                  <a:lnTo>
                    <a:pt x="163920" y="0"/>
                  </a:lnTo>
                  <a:cubicBezTo>
                    <a:pt x="312640" y="0"/>
                    <a:pt x="412471" y="5752"/>
                    <a:pt x="463413" y="17255"/>
                  </a:cubicBezTo>
                  <a:cubicBezTo>
                    <a:pt x="531611" y="32045"/>
                    <a:pt x="587894" y="60392"/>
                    <a:pt x="632263" y="102296"/>
                  </a:cubicBezTo>
                  <a:cubicBezTo>
                    <a:pt x="676633" y="144201"/>
                    <a:pt x="711143" y="202538"/>
                    <a:pt x="735792" y="277309"/>
                  </a:cubicBezTo>
                  <a:cubicBezTo>
                    <a:pt x="760441" y="352079"/>
                    <a:pt x="772767" y="459305"/>
                    <a:pt x="772767" y="598987"/>
                  </a:cubicBezTo>
                  <a:cubicBezTo>
                    <a:pt x="772767" y="738668"/>
                    <a:pt x="760441" y="848975"/>
                    <a:pt x="735792" y="929908"/>
                  </a:cubicBezTo>
                  <a:cubicBezTo>
                    <a:pt x="711143" y="1010841"/>
                    <a:pt x="679303" y="1068974"/>
                    <a:pt x="640275" y="1104305"/>
                  </a:cubicBezTo>
                  <a:cubicBezTo>
                    <a:pt x="601246" y="1139636"/>
                    <a:pt x="552152" y="1164696"/>
                    <a:pt x="492993" y="1179486"/>
                  </a:cubicBezTo>
                  <a:cubicBezTo>
                    <a:pt x="447802" y="1190989"/>
                    <a:pt x="374264" y="1196741"/>
                    <a:pt x="272379" y="1196741"/>
                  </a:cubicBezTo>
                  <a:lnTo>
                    <a:pt x="0" y="1196741"/>
                  </a:lnTo>
                  <a:lnTo>
                    <a:pt x="0" y="0"/>
                  </a:lnTo>
                  <a:close/>
                </a:path>
              </a:pathLst>
            </a:custGeom>
          </p:spPr>
        </p:pic>
      </p:grpSp>
      <p:pic>
        <p:nvPicPr>
          <p:cNvPr id="126" name="Bildobjekt 125" descr="En bild som visar elektronik, krets&#10;&#10;Automatiskt genererad beskrivning">
            <a:extLst>
              <a:ext uri="{FF2B5EF4-FFF2-40B4-BE49-F238E27FC236}">
                <a16:creationId xmlns:a16="http://schemas.microsoft.com/office/drawing/2014/main" id="{2F1C8306-EF96-4495-81BE-5FDF7376CB2C}"/>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5760357" y="1584279"/>
            <a:ext cx="2553839" cy="2006670"/>
          </a:xfrm>
          <a:prstGeom prst="rect">
            <a:avLst/>
          </a:prstGeom>
        </p:spPr>
      </p:pic>
      <p:pic>
        <p:nvPicPr>
          <p:cNvPr id="3" name="Bildobjekt 2"/>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6066557" y="2399811"/>
            <a:ext cx="4466845" cy="4466845"/>
          </a:xfrm>
          <a:prstGeom prst="rect">
            <a:avLst/>
          </a:prstGeom>
        </p:spPr>
      </p:pic>
      <p:sp>
        <p:nvSpPr>
          <p:cNvPr id="77" name="Ellips 14">
            <a:extLst>
              <a:ext uri="{FF2B5EF4-FFF2-40B4-BE49-F238E27FC236}">
                <a16:creationId xmlns:a16="http://schemas.microsoft.com/office/drawing/2014/main" id="{162BE2FB-03EA-44A5-B339-7761F1D6219F}"/>
              </a:ext>
            </a:extLst>
          </p:cNvPr>
          <p:cNvSpPr/>
          <p:nvPr/>
        </p:nvSpPr>
        <p:spPr bwMode="auto">
          <a:xfrm>
            <a:off x="660396" y="972616"/>
            <a:ext cx="3135086" cy="585569"/>
          </a:xfrm>
          <a:prstGeom prst="ellipse">
            <a:avLst/>
          </a:prstGeom>
          <a:gradFill>
            <a:gsLst>
              <a:gs pos="0">
                <a:schemeClr val="tx1">
                  <a:lumMod val="75000"/>
                  <a:lumOff val="25000"/>
                </a:schemeClr>
              </a:gs>
              <a:gs pos="100000">
                <a:schemeClr val="accent3"/>
              </a:gs>
            </a:gsLst>
            <a:lin ang="16200000" scaled="0"/>
          </a:gradFill>
          <a:ln w="76200">
            <a:solidFill>
              <a:schemeClr val="accent3"/>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fontAlgn="base">
              <a:spcBef>
                <a:spcPct val="0"/>
              </a:spcBef>
              <a:spcAft>
                <a:spcPct val="0"/>
              </a:spcAft>
              <a:defRPr/>
            </a:pPr>
            <a:endParaRPr lang="en-US" sz="900" b="1" spc="75" dirty="0" err="1">
              <a:solidFill>
                <a:srgbClr val="FFFFFF"/>
              </a:solidFill>
              <a:cs typeface="Arial"/>
            </a:endParaRPr>
          </a:p>
        </p:txBody>
      </p:sp>
      <p:pic>
        <p:nvPicPr>
          <p:cNvPr id="16" name="Bild 15" descr="Man">
            <a:extLst>
              <a:ext uri="{FF2B5EF4-FFF2-40B4-BE49-F238E27FC236}">
                <a16:creationId xmlns:a16="http://schemas.microsoft.com/office/drawing/2014/main" id="{65689177-2AE1-491E-A29D-F00F42E6F1D3}"/>
              </a:ext>
            </a:extLst>
          </p:cNvPr>
          <p:cNvPicPr>
            <a:picLocks noChangeAspect="1"/>
          </p:cNvPicPr>
          <p:nvPr/>
        </p:nvPicPr>
        <p:blipFill>
          <a:blip r:embed="rId51"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1230798" y="405951"/>
            <a:ext cx="685800" cy="685800"/>
          </a:xfrm>
          <a:prstGeom prst="rect">
            <a:avLst/>
          </a:prstGeom>
          <a:effectLst>
            <a:outerShdw blurRad="50800" dist="38100" dir="2700000" algn="tl" rotWithShape="0">
              <a:prstClr val="black">
                <a:alpha val="40000"/>
              </a:prstClr>
            </a:outerShdw>
          </a:effectLst>
        </p:spPr>
      </p:pic>
      <p:pic>
        <p:nvPicPr>
          <p:cNvPr id="17" name="Bild 16" descr="Kvinna">
            <a:extLst>
              <a:ext uri="{FF2B5EF4-FFF2-40B4-BE49-F238E27FC236}">
                <a16:creationId xmlns:a16="http://schemas.microsoft.com/office/drawing/2014/main" id="{5E35B557-F0D9-4429-9511-4CC5536C04B0}"/>
              </a:ext>
            </a:extLst>
          </p:cNvPr>
          <p:cNvPicPr>
            <a:picLocks noChangeAspect="1"/>
          </p:cNvPicPr>
          <p:nvPr/>
        </p:nvPicPr>
        <p:blipFill>
          <a:blip r:embed="rId53" cstate="email">
            <a:extLst>
              <a:ext uri="{28A0092B-C50C-407E-A947-70E740481C1C}">
                <a14:useLocalDpi xmlns:a14="http://schemas.microsoft.com/office/drawing/2010/main"/>
              </a:ext>
              <a:ext uri="{96DAC541-7B7A-43D3-8B79-37D633B846F1}">
                <asvg:svgBlip xmlns:asvg="http://schemas.microsoft.com/office/drawing/2016/SVG/main" r:embed="rId54"/>
              </a:ext>
            </a:extLst>
          </a:blip>
          <a:stretch>
            <a:fillRect/>
          </a:stretch>
        </p:blipFill>
        <p:spPr>
          <a:xfrm>
            <a:off x="2419890" y="711516"/>
            <a:ext cx="685800" cy="685800"/>
          </a:xfrm>
          <a:prstGeom prst="rect">
            <a:avLst/>
          </a:prstGeom>
          <a:effectLst>
            <a:outerShdw blurRad="50800" dist="38100" dir="2700000" algn="tl" rotWithShape="0">
              <a:prstClr val="black">
                <a:alpha val="40000"/>
              </a:prstClr>
            </a:outerShdw>
          </a:effectLst>
        </p:spPr>
      </p:pic>
      <p:pic>
        <p:nvPicPr>
          <p:cNvPr id="18" name="Bild 17" descr="Man">
            <a:extLst>
              <a:ext uri="{FF2B5EF4-FFF2-40B4-BE49-F238E27FC236}">
                <a16:creationId xmlns:a16="http://schemas.microsoft.com/office/drawing/2014/main" id="{5A7579C5-8D6D-4166-8828-10FEAC04176B}"/>
              </a:ext>
            </a:extLst>
          </p:cNvPr>
          <p:cNvPicPr>
            <a:picLocks noChangeAspect="1"/>
          </p:cNvPicPr>
          <p:nvPr/>
        </p:nvPicPr>
        <p:blipFill>
          <a:blip r:embed="rId51"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1580123" y="423458"/>
            <a:ext cx="685800" cy="685800"/>
          </a:xfrm>
          <a:prstGeom prst="rect">
            <a:avLst/>
          </a:prstGeom>
          <a:effectLst>
            <a:outerShdw blurRad="50800" dist="38100" dir="2700000" algn="tl" rotWithShape="0">
              <a:prstClr val="black">
                <a:alpha val="40000"/>
              </a:prstClr>
            </a:outerShdw>
          </a:effectLst>
        </p:spPr>
      </p:pic>
      <p:pic>
        <p:nvPicPr>
          <p:cNvPr id="19" name="Bild 18" descr="Kvinna">
            <a:extLst>
              <a:ext uri="{FF2B5EF4-FFF2-40B4-BE49-F238E27FC236}">
                <a16:creationId xmlns:a16="http://schemas.microsoft.com/office/drawing/2014/main" id="{C2C1CC6B-D7E5-4E5D-9EAF-2CD074BCB77D}"/>
              </a:ext>
            </a:extLst>
          </p:cNvPr>
          <p:cNvPicPr>
            <a:picLocks noChangeAspect="1"/>
          </p:cNvPicPr>
          <p:nvPr/>
        </p:nvPicPr>
        <p:blipFill>
          <a:blip r:embed="rId53" cstate="email">
            <a:extLst>
              <a:ext uri="{28A0092B-C50C-407E-A947-70E740481C1C}">
                <a14:useLocalDpi xmlns:a14="http://schemas.microsoft.com/office/drawing/2010/main"/>
              </a:ext>
              <a:ext uri="{96DAC541-7B7A-43D3-8B79-37D633B846F1}">
                <asvg:svgBlip xmlns:asvg="http://schemas.microsoft.com/office/drawing/2016/SVG/main" r:embed="rId54"/>
              </a:ext>
            </a:extLst>
          </a:blip>
          <a:stretch>
            <a:fillRect/>
          </a:stretch>
        </p:blipFill>
        <p:spPr>
          <a:xfrm>
            <a:off x="1942354" y="360015"/>
            <a:ext cx="685800" cy="685800"/>
          </a:xfrm>
          <a:prstGeom prst="rect">
            <a:avLst/>
          </a:prstGeom>
          <a:effectLst>
            <a:outerShdw blurRad="50800" dist="38100" dir="2700000" algn="tl" rotWithShape="0">
              <a:prstClr val="black">
                <a:alpha val="40000"/>
              </a:prstClr>
            </a:outerShdw>
          </a:effectLst>
        </p:spPr>
      </p:pic>
      <p:pic>
        <p:nvPicPr>
          <p:cNvPr id="20" name="Bild 19" descr="Man">
            <a:extLst>
              <a:ext uri="{FF2B5EF4-FFF2-40B4-BE49-F238E27FC236}">
                <a16:creationId xmlns:a16="http://schemas.microsoft.com/office/drawing/2014/main" id="{CC9D0D23-9A76-4534-B41A-05326335E0C6}"/>
              </a:ext>
            </a:extLst>
          </p:cNvPr>
          <p:cNvPicPr>
            <a:picLocks noChangeAspect="1"/>
          </p:cNvPicPr>
          <p:nvPr/>
        </p:nvPicPr>
        <p:blipFill>
          <a:blip r:embed="rId55" cstate="email">
            <a:extLst>
              <a:ext uri="{28A0092B-C50C-407E-A947-70E740481C1C}">
                <a14:useLocalDpi xmlns:a14="http://schemas.microsoft.com/office/drawing/2010/main"/>
              </a:ext>
              <a:ext uri="{96DAC541-7B7A-43D3-8B79-37D633B846F1}">
                <asvg:svgBlip xmlns:asvg="http://schemas.microsoft.com/office/drawing/2016/SVG/main" r:embed="rId56"/>
              </a:ext>
            </a:extLst>
          </a:blip>
          <a:stretch>
            <a:fillRect/>
          </a:stretch>
        </p:blipFill>
        <p:spPr>
          <a:xfrm>
            <a:off x="2610533" y="309229"/>
            <a:ext cx="685800" cy="685800"/>
          </a:xfrm>
          <a:prstGeom prst="rect">
            <a:avLst/>
          </a:prstGeom>
          <a:effectLst>
            <a:outerShdw blurRad="50800" dist="38100" dir="2700000" algn="tl" rotWithShape="0">
              <a:prstClr val="black">
                <a:alpha val="40000"/>
              </a:prstClr>
            </a:outerShdw>
          </a:effectLst>
        </p:spPr>
      </p:pic>
      <p:pic>
        <p:nvPicPr>
          <p:cNvPr id="21" name="Bild 20" descr="Kvinna">
            <a:extLst>
              <a:ext uri="{FF2B5EF4-FFF2-40B4-BE49-F238E27FC236}">
                <a16:creationId xmlns:a16="http://schemas.microsoft.com/office/drawing/2014/main" id="{00981E72-4E1E-48D6-A08C-5A2C22FBFBFC}"/>
              </a:ext>
            </a:extLst>
          </p:cNvPr>
          <p:cNvPicPr>
            <a:picLocks noChangeAspect="1"/>
          </p:cNvPicPr>
          <p:nvPr/>
        </p:nvPicPr>
        <p:blipFill>
          <a:blip r:embed="rId57" cstate="email">
            <a:extLst>
              <a:ext uri="{28A0092B-C50C-407E-A947-70E740481C1C}">
                <a14:useLocalDpi xmlns:a14="http://schemas.microsoft.com/office/drawing/2010/main"/>
              </a:ext>
              <a:ext uri="{96DAC541-7B7A-43D3-8B79-37D633B846F1}">
                <asvg:svgBlip xmlns:asvg="http://schemas.microsoft.com/office/drawing/2016/SVG/main" r:embed="rId58"/>
              </a:ext>
            </a:extLst>
          </a:blip>
          <a:stretch>
            <a:fillRect/>
          </a:stretch>
        </p:blipFill>
        <p:spPr>
          <a:xfrm>
            <a:off x="2141954" y="554044"/>
            <a:ext cx="685800" cy="685800"/>
          </a:xfrm>
          <a:prstGeom prst="rect">
            <a:avLst/>
          </a:prstGeom>
          <a:effectLst>
            <a:outerShdw blurRad="50800" dist="38100" dir="2700000" algn="tl" rotWithShape="0">
              <a:prstClr val="black">
                <a:alpha val="40000"/>
              </a:prstClr>
            </a:outerShdw>
          </a:effectLst>
        </p:spPr>
      </p:pic>
      <p:pic>
        <p:nvPicPr>
          <p:cNvPr id="22" name="Bild 21" descr="Man">
            <a:extLst>
              <a:ext uri="{FF2B5EF4-FFF2-40B4-BE49-F238E27FC236}">
                <a16:creationId xmlns:a16="http://schemas.microsoft.com/office/drawing/2014/main" id="{5EACBE03-C0D0-4E77-B580-3D391B852E1D}"/>
              </a:ext>
            </a:extLst>
          </p:cNvPr>
          <p:cNvPicPr>
            <a:picLocks noChangeAspect="1"/>
          </p:cNvPicPr>
          <p:nvPr/>
        </p:nvPicPr>
        <p:blipFill>
          <a:blip r:embed="rId59" cstate="email">
            <a:extLst>
              <a:ext uri="{28A0092B-C50C-407E-A947-70E740481C1C}">
                <a14:useLocalDpi xmlns:a14="http://schemas.microsoft.com/office/drawing/2010/main"/>
              </a:ext>
              <a:ext uri="{96DAC541-7B7A-43D3-8B79-37D633B846F1}">
                <asvg:svgBlip xmlns:asvg="http://schemas.microsoft.com/office/drawing/2016/SVG/main" r:embed="rId60"/>
              </a:ext>
            </a:extLst>
          </a:blip>
          <a:stretch>
            <a:fillRect/>
          </a:stretch>
        </p:blipFill>
        <p:spPr>
          <a:xfrm>
            <a:off x="1425662" y="504761"/>
            <a:ext cx="685800" cy="685800"/>
          </a:xfrm>
          <a:prstGeom prst="rect">
            <a:avLst/>
          </a:prstGeom>
          <a:effectLst>
            <a:outerShdw blurRad="50800" dist="38100" dir="2700000" algn="tl" rotWithShape="0">
              <a:prstClr val="black">
                <a:alpha val="40000"/>
              </a:prstClr>
            </a:outerShdw>
          </a:effectLst>
        </p:spPr>
      </p:pic>
      <p:pic>
        <p:nvPicPr>
          <p:cNvPr id="23" name="Bild 22" descr="Kvinna">
            <a:extLst>
              <a:ext uri="{FF2B5EF4-FFF2-40B4-BE49-F238E27FC236}">
                <a16:creationId xmlns:a16="http://schemas.microsoft.com/office/drawing/2014/main" id="{5EA6E229-0CAC-44F5-96D8-B1946664F57A}"/>
              </a:ext>
            </a:extLst>
          </p:cNvPr>
          <p:cNvPicPr>
            <a:picLocks noChangeAspect="1"/>
          </p:cNvPicPr>
          <p:nvPr/>
        </p:nvPicPr>
        <p:blipFill>
          <a:blip r:embed="rId61" cstate="email">
            <a:extLst>
              <a:ext uri="{28A0092B-C50C-407E-A947-70E740481C1C}">
                <a14:useLocalDpi xmlns:a14="http://schemas.microsoft.com/office/drawing/2010/main"/>
              </a:ext>
              <a:ext uri="{96DAC541-7B7A-43D3-8B79-37D633B846F1}">
                <asvg:svgBlip xmlns:asvg="http://schemas.microsoft.com/office/drawing/2016/SVG/main" r:embed="rId62"/>
              </a:ext>
            </a:extLst>
          </a:blip>
          <a:stretch>
            <a:fillRect/>
          </a:stretch>
        </p:blipFill>
        <p:spPr>
          <a:xfrm>
            <a:off x="3008337" y="532782"/>
            <a:ext cx="685800" cy="685800"/>
          </a:xfrm>
          <a:prstGeom prst="rect">
            <a:avLst/>
          </a:prstGeom>
          <a:effectLst>
            <a:outerShdw blurRad="50800" dist="38100" dir="2700000" algn="tl" rotWithShape="0">
              <a:prstClr val="black">
                <a:alpha val="40000"/>
              </a:prstClr>
            </a:outerShdw>
          </a:effectLst>
        </p:spPr>
      </p:pic>
      <p:pic>
        <p:nvPicPr>
          <p:cNvPr id="53" name="Bild 52" descr="Man">
            <a:extLst>
              <a:ext uri="{FF2B5EF4-FFF2-40B4-BE49-F238E27FC236}">
                <a16:creationId xmlns:a16="http://schemas.microsoft.com/office/drawing/2014/main" id="{9604FDE9-1F26-4885-8EC1-96EC5B3BAB59}"/>
              </a:ext>
            </a:extLst>
          </p:cNvPr>
          <p:cNvPicPr>
            <a:picLocks noChangeAspect="1"/>
          </p:cNvPicPr>
          <p:nvPr/>
        </p:nvPicPr>
        <p:blipFill>
          <a:blip r:embed="rId55" cstate="email">
            <a:extLst>
              <a:ext uri="{28A0092B-C50C-407E-A947-70E740481C1C}">
                <a14:useLocalDpi xmlns:a14="http://schemas.microsoft.com/office/drawing/2010/main"/>
              </a:ext>
              <a:ext uri="{96DAC541-7B7A-43D3-8B79-37D633B846F1}">
                <asvg:svgBlip xmlns:asvg="http://schemas.microsoft.com/office/drawing/2016/SVG/main" r:embed="rId56"/>
              </a:ext>
            </a:extLst>
          </a:blip>
          <a:stretch>
            <a:fillRect/>
          </a:stretch>
        </p:blipFill>
        <p:spPr>
          <a:xfrm>
            <a:off x="1575408" y="679838"/>
            <a:ext cx="685800" cy="685800"/>
          </a:xfrm>
          <a:prstGeom prst="rect">
            <a:avLst/>
          </a:prstGeom>
          <a:effectLst>
            <a:outerShdw blurRad="50800" dist="38100" dir="2700000" algn="tl" rotWithShape="0">
              <a:prstClr val="black">
                <a:alpha val="40000"/>
              </a:prstClr>
            </a:outerShdw>
          </a:effectLst>
        </p:spPr>
      </p:pic>
      <p:pic>
        <p:nvPicPr>
          <p:cNvPr id="54" name="Bild 53" descr="Man">
            <a:extLst>
              <a:ext uri="{FF2B5EF4-FFF2-40B4-BE49-F238E27FC236}">
                <a16:creationId xmlns:a16="http://schemas.microsoft.com/office/drawing/2014/main" id="{39A7D069-E58E-41EB-A6DC-F8A4A5EA946A}"/>
              </a:ext>
            </a:extLst>
          </p:cNvPr>
          <p:cNvPicPr>
            <a:picLocks noChangeAspect="1"/>
          </p:cNvPicPr>
          <p:nvPr/>
        </p:nvPicPr>
        <p:blipFill>
          <a:blip r:embed="rId51"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2867649" y="712652"/>
            <a:ext cx="685800" cy="685800"/>
          </a:xfrm>
          <a:prstGeom prst="rect">
            <a:avLst/>
          </a:prstGeom>
          <a:effectLst>
            <a:outerShdw blurRad="50800" dist="38100" dir="2700000" algn="tl" rotWithShape="0">
              <a:prstClr val="black">
                <a:alpha val="40000"/>
              </a:prstClr>
            </a:outerShdw>
          </a:effectLst>
        </p:spPr>
      </p:pic>
      <p:pic>
        <p:nvPicPr>
          <p:cNvPr id="56" name="Bild 55" descr="Kvinna">
            <a:extLst>
              <a:ext uri="{FF2B5EF4-FFF2-40B4-BE49-F238E27FC236}">
                <a16:creationId xmlns:a16="http://schemas.microsoft.com/office/drawing/2014/main" id="{CECBE386-E79A-420B-97D4-46DD121D2EEB}"/>
              </a:ext>
            </a:extLst>
          </p:cNvPr>
          <p:cNvPicPr>
            <a:picLocks noChangeAspect="1"/>
          </p:cNvPicPr>
          <p:nvPr/>
        </p:nvPicPr>
        <p:blipFill>
          <a:blip r:embed="rId53" cstate="email">
            <a:extLst>
              <a:ext uri="{28A0092B-C50C-407E-A947-70E740481C1C}">
                <a14:useLocalDpi xmlns:a14="http://schemas.microsoft.com/office/drawing/2010/main"/>
              </a:ext>
              <a:ext uri="{96DAC541-7B7A-43D3-8B79-37D633B846F1}">
                <asvg:svgBlip xmlns:asvg="http://schemas.microsoft.com/office/drawing/2016/SVG/main" r:embed="rId54"/>
              </a:ext>
            </a:extLst>
          </a:blip>
          <a:stretch>
            <a:fillRect/>
          </a:stretch>
        </p:blipFill>
        <p:spPr>
          <a:xfrm>
            <a:off x="1768860" y="648013"/>
            <a:ext cx="685800" cy="685800"/>
          </a:xfrm>
          <a:prstGeom prst="rect">
            <a:avLst/>
          </a:prstGeom>
          <a:effectLst>
            <a:outerShdw blurRad="50800" dist="38100" dir="2700000" algn="tl" rotWithShape="0">
              <a:prstClr val="black">
                <a:alpha val="40000"/>
              </a:prstClr>
            </a:outerShdw>
          </a:effectLst>
        </p:spPr>
      </p:pic>
      <p:pic>
        <p:nvPicPr>
          <p:cNvPr id="55" name="Bild 54" descr="Kvinna">
            <a:extLst>
              <a:ext uri="{FF2B5EF4-FFF2-40B4-BE49-F238E27FC236}">
                <a16:creationId xmlns:a16="http://schemas.microsoft.com/office/drawing/2014/main" id="{1E0D6158-1CEA-4200-BC95-24B86A335B7B}"/>
              </a:ext>
            </a:extLst>
          </p:cNvPr>
          <p:cNvPicPr>
            <a:picLocks noChangeAspect="1"/>
          </p:cNvPicPr>
          <p:nvPr/>
        </p:nvPicPr>
        <p:blipFill>
          <a:blip r:embed="rId57" cstate="email">
            <a:extLst>
              <a:ext uri="{28A0092B-C50C-407E-A947-70E740481C1C}">
                <a14:useLocalDpi xmlns:a14="http://schemas.microsoft.com/office/drawing/2010/main"/>
              </a:ext>
              <a:ext uri="{96DAC541-7B7A-43D3-8B79-37D633B846F1}">
                <asvg:svgBlip xmlns:asvg="http://schemas.microsoft.com/office/drawing/2016/SVG/main" r:embed="rId58"/>
              </a:ext>
            </a:extLst>
          </a:blip>
          <a:stretch>
            <a:fillRect/>
          </a:stretch>
        </p:blipFill>
        <p:spPr>
          <a:xfrm>
            <a:off x="2001157" y="771055"/>
            <a:ext cx="685800" cy="685800"/>
          </a:xfrm>
          <a:prstGeom prst="rect">
            <a:avLst/>
          </a:prstGeom>
          <a:effectLst>
            <a:outerShdw blurRad="50800" dist="38100" dir="2700000" algn="tl" rotWithShape="0">
              <a:prstClr val="black">
                <a:alpha val="40000"/>
              </a:prstClr>
            </a:outerShdw>
          </a:effectLst>
        </p:spPr>
      </p:pic>
      <p:sp>
        <p:nvSpPr>
          <p:cNvPr id="79" name="Rektangel 44">
            <a:extLst>
              <a:ext uri="{FF2B5EF4-FFF2-40B4-BE49-F238E27FC236}">
                <a16:creationId xmlns:a16="http://schemas.microsoft.com/office/drawing/2014/main" id="{85DD795C-6F10-4A28-8791-C43BCFF9C86E}"/>
              </a:ext>
            </a:extLst>
          </p:cNvPr>
          <p:cNvSpPr/>
          <p:nvPr/>
        </p:nvSpPr>
        <p:spPr bwMode="auto">
          <a:xfrm>
            <a:off x="1707738" y="1763384"/>
            <a:ext cx="1085669" cy="1459398"/>
          </a:xfrm>
          <a:prstGeom prst="rect">
            <a:avLst/>
          </a:prstGeom>
          <a:solidFill>
            <a:schemeClr val="accent3"/>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fontAlgn="base">
              <a:spcBef>
                <a:spcPct val="0"/>
              </a:spcBef>
              <a:spcAft>
                <a:spcPct val="0"/>
              </a:spcAft>
              <a:defRPr/>
            </a:pPr>
            <a:endParaRPr lang="en-US" sz="900" b="1" spc="75" dirty="0" err="1">
              <a:solidFill>
                <a:srgbClr val="FFFFFF"/>
              </a:solidFill>
              <a:cs typeface="Arial"/>
            </a:endParaRPr>
          </a:p>
        </p:txBody>
      </p:sp>
      <p:pic>
        <p:nvPicPr>
          <p:cNvPr id="47" name="Bild 46" descr="Schackpjäser">
            <a:extLst>
              <a:ext uri="{FF2B5EF4-FFF2-40B4-BE49-F238E27FC236}">
                <a16:creationId xmlns:a16="http://schemas.microsoft.com/office/drawing/2014/main" id="{5AFFC47B-53A8-403C-A65B-55938B2EE2BB}"/>
              </a:ext>
            </a:extLst>
          </p:cNvPr>
          <p:cNvPicPr>
            <a:picLocks noChangeAspect="1"/>
          </p:cNvPicPr>
          <p:nvPr/>
        </p:nvPicPr>
        <p:blipFill>
          <a:blip r:embed="rId63" cstate="email">
            <a:extLst>
              <a:ext uri="{28A0092B-C50C-407E-A947-70E740481C1C}">
                <a14:useLocalDpi xmlns:a14="http://schemas.microsoft.com/office/drawing/2010/main"/>
              </a:ext>
              <a:ext uri="{96DAC541-7B7A-43D3-8B79-37D633B846F1}">
                <asvg:svgBlip xmlns:asvg="http://schemas.microsoft.com/office/drawing/2016/SVG/main" r:embed="rId64"/>
              </a:ext>
            </a:extLst>
          </a:blip>
          <a:srcRect/>
          <a:stretch/>
        </p:blipFill>
        <p:spPr>
          <a:xfrm>
            <a:off x="1845063" y="2101078"/>
            <a:ext cx="782707" cy="782707"/>
          </a:xfrm>
          <a:prstGeom prst="rect">
            <a:avLst/>
          </a:prstGeom>
          <a:effectLst/>
        </p:spPr>
      </p:pic>
      <p:sp>
        <p:nvSpPr>
          <p:cNvPr id="80" name="Frihandsfigur: Form 28">
            <a:extLst>
              <a:ext uri="{FF2B5EF4-FFF2-40B4-BE49-F238E27FC236}">
                <a16:creationId xmlns:a16="http://schemas.microsoft.com/office/drawing/2014/main" id="{7B62EA50-D079-4E26-A597-EE1C9FC85FA9}"/>
              </a:ext>
            </a:extLst>
          </p:cNvPr>
          <p:cNvSpPr/>
          <p:nvPr/>
        </p:nvSpPr>
        <p:spPr bwMode="auto">
          <a:xfrm rot="10800000">
            <a:off x="699057" y="1289344"/>
            <a:ext cx="3135086" cy="898766"/>
          </a:xfrm>
          <a:custGeom>
            <a:avLst/>
            <a:gdLst>
              <a:gd name="connsiteX0" fmla="*/ 213222 w 4180114"/>
              <a:gd name="connsiteY0" fmla="*/ 1530360 h 1704220"/>
              <a:gd name="connsiteX1" fmla="*/ 2090057 w 4180114"/>
              <a:gd name="connsiteY1" fmla="*/ 0 h 1704220"/>
              <a:gd name="connsiteX2" fmla="*/ 3966892 w 4180114"/>
              <a:gd name="connsiteY2" fmla="*/ 1530360 h 1704220"/>
              <a:gd name="connsiteX3" fmla="*/ 3927855 w 4180114"/>
              <a:gd name="connsiteY3" fmla="*/ 1508835 h 1704220"/>
              <a:gd name="connsiteX4" fmla="*/ 2090057 w 4180114"/>
              <a:gd name="connsiteY4" fmla="*/ 1218291 h 1704220"/>
              <a:gd name="connsiteX5" fmla="*/ 252258 w 4180114"/>
              <a:gd name="connsiteY5" fmla="*/ 1508835 h 1704220"/>
              <a:gd name="connsiteX6" fmla="*/ 17961 w 4180114"/>
              <a:gd name="connsiteY6" fmla="*/ 1704220 h 1704220"/>
              <a:gd name="connsiteX7" fmla="*/ 0 w 4180114"/>
              <a:gd name="connsiteY7" fmla="*/ 1704220 h 1704220"/>
              <a:gd name="connsiteX8" fmla="*/ 33793 w 4180114"/>
              <a:gd name="connsiteY8" fmla="*/ 1676665 h 1704220"/>
              <a:gd name="connsiteX9" fmla="*/ 4180114 w 4180114"/>
              <a:gd name="connsiteY9" fmla="*/ 1704220 h 1704220"/>
              <a:gd name="connsiteX10" fmla="*/ 4162153 w 4180114"/>
              <a:gd name="connsiteY10" fmla="*/ 1704220 h 1704220"/>
              <a:gd name="connsiteX11" fmla="*/ 4146321 w 4180114"/>
              <a:gd name="connsiteY11" fmla="*/ 1676665 h 170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14" h="1704220">
                <a:moveTo>
                  <a:pt x="213222" y="1530360"/>
                </a:moveTo>
                <a:lnTo>
                  <a:pt x="2090057" y="0"/>
                </a:lnTo>
                <a:lnTo>
                  <a:pt x="3966892" y="1530360"/>
                </a:lnTo>
                <a:lnTo>
                  <a:pt x="3927855" y="1508835"/>
                </a:lnTo>
                <a:cubicBezTo>
                  <a:pt x="3573927" y="1335774"/>
                  <a:pt x="2883643" y="1218291"/>
                  <a:pt x="2090057" y="1218291"/>
                </a:cubicBezTo>
                <a:cubicBezTo>
                  <a:pt x="1296471" y="1218291"/>
                  <a:pt x="606187" y="1335774"/>
                  <a:pt x="252258" y="1508835"/>
                </a:cubicBezTo>
                <a:close/>
                <a:moveTo>
                  <a:pt x="17961" y="1704220"/>
                </a:moveTo>
                <a:lnTo>
                  <a:pt x="0" y="1704220"/>
                </a:lnTo>
                <a:lnTo>
                  <a:pt x="33793" y="1676665"/>
                </a:lnTo>
                <a:close/>
                <a:moveTo>
                  <a:pt x="4180114" y="1704220"/>
                </a:moveTo>
                <a:lnTo>
                  <a:pt x="4162153" y="1704220"/>
                </a:lnTo>
                <a:lnTo>
                  <a:pt x="4146321" y="1676665"/>
                </a:lnTo>
                <a:close/>
              </a:path>
            </a:pathLst>
          </a:custGeom>
          <a:solidFill>
            <a:schemeClr val="accent3"/>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fontAlgn="base">
              <a:spcBef>
                <a:spcPct val="0"/>
              </a:spcBef>
              <a:spcAft>
                <a:spcPct val="0"/>
              </a:spcAft>
              <a:defRPr/>
            </a:pPr>
            <a:endParaRPr lang="en-US" sz="900" b="1" spc="75" dirty="0" err="1">
              <a:solidFill>
                <a:srgbClr val="FFFFFF"/>
              </a:solidFill>
              <a:cs typeface="Arial"/>
            </a:endParaRPr>
          </a:p>
        </p:txBody>
      </p:sp>
      <p:sp>
        <p:nvSpPr>
          <p:cNvPr id="78" name="Rektangel 39">
            <a:extLst>
              <a:ext uri="{FF2B5EF4-FFF2-40B4-BE49-F238E27FC236}">
                <a16:creationId xmlns:a16="http://schemas.microsoft.com/office/drawing/2014/main" id="{1FA11BD9-4D8A-4E5C-B584-1E83FF95ED2C}"/>
              </a:ext>
            </a:extLst>
          </p:cNvPr>
          <p:cNvSpPr/>
          <p:nvPr/>
        </p:nvSpPr>
        <p:spPr bwMode="auto">
          <a:xfrm rot="19310042">
            <a:off x="2719684" y="1666040"/>
            <a:ext cx="1023762" cy="1114207"/>
          </a:xfrm>
          <a:prstGeom prst="rect">
            <a:avLst/>
          </a:prstGeom>
          <a:solidFill>
            <a:schemeClr val="accent3"/>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defRPr/>
            </a:pPr>
            <a:endParaRPr lang="en-US" sz="900" b="1" spc="75" dirty="0" err="1">
              <a:solidFill>
                <a:srgbClr val="FFFFFF"/>
              </a:solidFill>
              <a:cs typeface="Arial"/>
            </a:endParaRPr>
          </a:p>
        </p:txBody>
      </p:sp>
    </p:spTree>
    <p:extLst>
      <p:ext uri="{BB962C8B-B14F-4D97-AF65-F5344CB8AC3E}">
        <p14:creationId xmlns:p14="http://schemas.microsoft.com/office/powerpoint/2010/main" val="42735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0.00365 0.02469 L 0.03177 0.2142 " pathEditMode="relative" rAng="0" ptsTypes="AA">
                                      <p:cBhvr>
                                        <p:cTn id="10" dur="500" fill="hold"/>
                                        <p:tgtEl>
                                          <p:spTgt spid="16"/>
                                        </p:tgtEl>
                                        <p:attrNameLst>
                                          <p:attrName>ppt_x</p:attrName>
                                          <p:attrName>ppt_y</p:attrName>
                                        </p:attrNameLst>
                                      </p:cBhvr>
                                      <p:rCtr x="1771" y="9475"/>
                                    </p:animMotion>
                                  </p:childTnLst>
                                </p:cTn>
                              </p:par>
                            </p:childTnLst>
                          </p:cTn>
                        </p:par>
                        <p:par>
                          <p:cTn id="11" fill="hold">
                            <p:stCondLst>
                              <p:cond delay="1000"/>
                            </p:stCondLst>
                            <p:childTnLst>
                              <p:par>
                                <p:cTn id="12" presetID="42" presetClass="path" presetSubtype="0" accel="50000" decel="50000" fill="hold" nodeType="afterEffect">
                                  <p:stCondLst>
                                    <p:cond delay="0"/>
                                  </p:stCondLst>
                                  <p:childTnLst>
                                    <p:animMotion origin="layout" path="M -3.33333E-6 1.7284E-6 L 0.00122 0.16142 " pathEditMode="relative" rAng="0" ptsTypes="AA">
                                      <p:cBhvr>
                                        <p:cTn id="13" dur="250" fill="hold"/>
                                        <p:tgtEl>
                                          <p:spTgt spid="17"/>
                                        </p:tgtEl>
                                        <p:attrNameLst>
                                          <p:attrName>ppt_x</p:attrName>
                                          <p:attrName>ppt_y</p:attrName>
                                        </p:attrNameLst>
                                      </p:cBhvr>
                                      <p:rCtr x="52" y="8056"/>
                                    </p:animMotion>
                                  </p:childTnLst>
                                </p:cTn>
                              </p:par>
                            </p:childTnLst>
                          </p:cTn>
                        </p:par>
                        <p:par>
                          <p:cTn id="14" fill="hold">
                            <p:stCondLst>
                              <p:cond delay="1250"/>
                            </p:stCondLst>
                            <p:childTnLst>
                              <p:par>
                                <p:cTn id="15" presetID="42" presetClass="path" presetSubtype="0" accel="50000" decel="50000" fill="hold" nodeType="afterEffect">
                                  <p:stCondLst>
                                    <p:cond delay="0"/>
                                  </p:stCondLst>
                                  <p:childTnLst>
                                    <p:animMotion origin="layout" path="M -0.00364 0.0247 L 0.00504 0.22007 " pathEditMode="relative" rAng="0" ptsTypes="AA">
                                      <p:cBhvr>
                                        <p:cTn id="16" dur="250" fill="hold"/>
                                        <p:tgtEl>
                                          <p:spTgt spid="18"/>
                                        </p:tgtEl>
                                        <p:attrNameLst>
                                          <p:attrName>ppt_x</p:attrName>
                                          <p:attrName>ppt_y</p:attrName>
                                        </p:attrNameLst>
                                      </p:cBhvr>
                                      <p:rCtr x="434" y="9753"/>
                                    </p:animMotion>
                                  </p:childTnLst>
                                </p:cTn>
                              </p:par>
                            </p:childTnLst>
                          </p:cTn>
                        </p:par>
                        <p:par>
                          <p:cTn id="17" fill="hold">
                            <p:stCondLst>
                              <p:cond delay="1500"/>
                            </p:stCondLst>
                            <p:childTnLst>
                              <p:par>
                                <p:cTn id="18" presetID="42" presetClass="path" presetSubtype="0" accel="50000" decel="50000" fill="hold" nodeType="afterEffect">
                                  <p:stCondLst>
                                    <p:cond delay="0"/>
                                  </p:stCondLst>
                                  <p:childTnLst>
                                    <p:animMotion origin="layout" path="M 3.61111E-6 3.7037E-6 L -0.00261 0.23487 " pathEditMode="relative" rAng="0" ptsTypes="AA">
                                      <p:cBhvr>
                                        <p:cTn id="19" dur="250" fill="hold"/>
                                        <p:tgtEl>
                                          <p:spTgt spid="31"/>
                                        </p:tgtEl>
                                        <p:attrNameLst>
                                          <p:attrName>ppt_x</p:attrName>
                                          <p:attrName>ppt_y</p:attrName>
                                        </p:attrNameLst>
                                      </p:cBhvr>
                                      <p:rCtr x="-139" y="11728"/>
                                    </p:animMotion>
                                  </p:childTnLst>
                                </p:cTn>
                              </p:par>
                            </p:childTnLst>
                          </p:cTn>
                        </p:par>
                        <p:par>
                          <p:cTn id="20" fill="hold">
                            <p:stCondLst>
                              <p:cond delay="1750"/>
                            </p:stCondLst>
                            <p:childTnLst>
                              <p:par>
                                <p:cTn id="21" presetID="42" presetClass="path" presetSubtype="0" accel="50000" decel="50000" fill="hold" nodeType="afterEffect">
                                  <p:stCondLst>
                                    <p:cond delay="0"/>
                                  </p:stCondLst>
                                  <p:childTnLst>
                                    <p:animMotion origin="layout" path="M -0.00365 0.02469 L -0.00642 0.26883 " pathEditMode="relative" rAng="0" ptsTypes="AA">
                                      <p:cBhvr>
                                        <p:cTn id="22" dur="250" fill="hold"/>
                                        <p:tgtEl>
                                          <p:spTgt spid="19"/>
                                        </p:tgtEl>
                                        <p:attrNameLst>
                                          <p:attrName>ppt_x</p:attrName>
                                          <p:attrName>ppt_y</p:attrName>
                                        </p:attrNameLst>
                                      </p:cBhvr>
                                      <p:rCtr x="-139" y="12191"/>
                                    </p:animMotion>
                                  </p:childTnLst>
                                </p:cTn>
                              </p:par>
                            </p:childTnLst>
                          </p:cTn>
                        </p:par>
                        <p:par>
                          <p:cTn id="23" fill="hold">
                            <p:stCondLst>
                              <p:cond delay="2000"/>
                            </p:stCondLst>
                            <p:childTnLst>
                              <p:par>
                                <p:cTn id="24" presetID="42" presetClass="path" presetSubtype="0" accel="50000" decel="50000" fill="hold" nodeType="afterEffect">
                                  <p:stCondLst>
                                    <p:cond delay="0"/>
                                  </p:stCondLst>
                                  <p:childTnLst>
                                    <p:animMotion origin="layout" path="M 4.72222E-6 -7.40741E-7 L 0.1302 0.27191 " pathEditMode="relative" rAng="0" ptsTypes="AA">
                                      <p:cBhvr>
                                        <p:cTn id="25" dur="250" fill="hold"/>
                                        <p:tgtEl>
                                          <p:spTgt spid="33"/>
                                        </p:tgtEl>
                                        <p:attrNameLst>
                                          <p:attrName>ppt_x</p:attrName>
                                          <p:attrName>ppt_y</p:attrName>
                                        </p:attrNameLst>
                                      </p:cBhvr>
                                      <p:rCtr x="6510" y="13580"/>
                                    </p:animMotion>
                                  </p:childTnLst>
                                </p:cTn>
                              </p:par>
                            </p:childTnLst>
                          </p:cTn>
                        </p:par>
                        <p:par>
                          <p:cTn id="26" fill="hold">
                            <p:stCondLst>
                              <p:cond delay="2250"/>
                            </p:stCondLst>
                            <p:childTnLst>
                              <p:par>
                                <p:cTn id="27" presetID="42" presetClass="path" presetSubtype="0" accel="50000" decel="50000" fill="hold" nodeType="afterEffect">
                                  <p:stCondLst>
                                    <p:cond delay="0"/>
                                  </p:stCondLst>
                                  <p:childTnLst>
                                    <p:animMotion origin="layout" path="M -0.00365 0.02469 L -0.01667 0.23179 " pathEditMode="relative" rAng="0" ptsTypes="AA">
                                      <p:cBhvr>
                                        <p:cTn id="28" dur="250" fill="hold"/>
                                        <p:tgtEl>
                                          <p:spTgt spid="20"/>
                                        </p:tgtEl>
                                        <p:attrNameLst>
                                          <p:attrName>ppt_x</p:attrName>
                                          <p:attrName>ppt_y</p:attrName>
                                        </p:attrNameLst>
                                      </p:cBhvr>
                                      <p:rCtr x="-660" y="10340"/>
                                    </p:animMotion>
                                  </p:childTnLst>
                                </p:cTn>
                              </p:par>
                            </p:childTnLst>
                          </p:cTn>
                        </p:par>
                        <p:par>
                          <p:cTn id="29" fill="hold">
                            <p:stCondLst>
                              <p:cond delay="2500"/>
                            </p:stCondLst>
                            <p:childTnLst>
                              <p:par>
                                <p:cTn id="30" presetID="42" presetClass="path" presetSubtype="0" accel="50000" decel="50000" fill="hold" nodeType="afterEffect">
                                  <p:stCondLst>
                                    <p:cond delay="0"/>
                                  </p:stCondLst>
                                  <p:childTnLst>
                                    <p:animMotion origin="layout" path="M -5.55556E-7 4.07407E-6 L 0.04913 0.18055 " pathEditMode="relative" rAng="0" ptsTypes="AA">
                                      <p:cBhvr>
                                        <p:cTn id="31" dur="250" fill="hold"/>
                                        <p:tgtEl>
                                          <p:spTgt spid="34"/>
                                        </p:tgtEl>
                                        <p:attrNameLst>
                                          <p:attrName>ppt_x</p:attrName>
                                          <p:attrName>ppt_y</p:attrName>
                                        </p:attrNameLst>
                                      </p:cBhvr>
                                      <p:rCtr x="2448" y="9012"/>
                                    </p:animMotion>
                                  </p:childTnLst>
                                </p:cTn>
                              </p:par>
                            </p:childTnLst>
                          </p:cTn>
                        </p:par>
                        <p:par>
                          <p:cTn id="32" fill="hold">
                            <p:stCondLst>
                              <p:cond delay="2750"/>
                            </p:stCondLst>
                            <p:childTnLst>
                              <p:par>
                                <p:cTn id="33" presetID="42" presetClass="path" presetSubtype="0" accel="50000" decel="50000" fill="hold" nodeType="afterEffect">
                                  <p:stCondLst>
                                    <p:cond delay="0"/>
                                  </p:stCondLst>
                                  <p:childTnLst>
                                    <p:animMotion origin="layout" path="M -1.38889E-6 -2.71605E-6 L -0.01024 0.22809 " pathEditMode="relative" rAng="0" ptsTypes="AA">
                                      <p:cBhvr>
                                        <p:cTn id="34" dur="250" fill="hold"/>
                                        <p:tgtEl>
                                          <p:spTgt spid="21"/>
                                        </p:tgtEl>
                                        <p:attrNameLst>
                                          <p:attrName>ppt_x</p:attrName>
                                          <p:attrName>ppt_y</p:attrName>
                                        </p:attrNameLst>
                                      </p:cBhvr>
                                      <p:rCtr x="-521" y="11389"/>
                                    </p:animMotion>
                                  </p:childTnLst>
                                </p:cTn>
                              </p:par>
                            </p:childTnLst>
                          </p:cTn>
                        </p:par>
                        <p:par>
                          <p:cTn id="35" fill="hold">
                            <p:stCondLst>
                              <p:cond delay="3000"/>
                            </p:stCondLst>
                            <p:childTnLst>
                              <p:par>
                                <p:cTn id="36" presetID="42" presetClass="path" presetSubtype="0" accel="50000" decel="50000" fill="hold" nodeType="afterEffect">
                                  <p:stCondLst>
                                    <p:cond delay="0"/>
                                  </p:stCondLst>
                                  <p:childTnLst>
                                    <p:animMotion origin="layout" path="M -0.01424 0.0034 L -0.03108 0.24136 " pathEditMode="relative" rAng="0" ptsTypes="AA">
                                      <p:cBhvr>
                                        <p:cTn id="37" dur="250" fill="hold"/>
                                        <p:tgtEl>
                                          <p:spTgt spid="41"/>
                                        </p:tgtEl>
                                        <p:attrNameLst>
                                          <p:attrName>ppt_x</p:attrName>
                                          <p:attrName>ppt_y</p:attrName>
                                        </p:attrNameLst>
                                      </p:cBhvr>
                                      <p:rCtr x="-851" y="11883"/>
                                    </p:animMotion>
                                  </p:childTnLst>
                                </p:cTn>
                              </p:par>
                            </p:childTnLst>
                          </p:cTn>
                        </p:par>
                        <p:par>
                          <p:cTn id="38" fill="hold">
                            <p:stCondLst>
                              <p:cond delay="3250"/>
                            </p:stCondLst>
                            <p:childTnLst>
                              <p:par>
                                <p:cTn id="39" presetID="42" presetClass="path" presetSubtype="0" accel="50000" decel="50000" fill="hold" nodeType="afterEffect">
                                  <p:stCondLst>
                                    <p:cond delay="0"/>
                                  </p:stCondLst>
                                  <p:childTnLst>
                                    <p:animMotion origin="layout" path="M -0.00364 0.0247 L 0.01268 0.19692 " pathEditMode="relative" rAng="0" ptsTypes="AA">
                                      <p:cBhvr>
                                        <p:cTn id="40" dur="250" fill="hold"/>
                                        <p:tgtEl>
                                          <p:spTgt spid="22"/>
                                        </p:tgtEl>
                                        <p:attrNameLst>
                                          <p:attrName>ppt_x</p:attrName>
                                          <p:attrName>ppt_y</p:attrName>
                                        </p:attrNameLst>
                                      </p:cBhvr>
                                      <p:rCtr x="816" y="8611"/>
                                    </p:animMotion>
                                  </p:childTnLst>
                                </p:cTn>
                              </p:par>
                            </p:childTnLst>
                          </p:cTn>
                        </p:par>
                        <p:par>
                          <p:cTn id="41" fill="hold">
                            <p:stCondLst>
                              <p:cond delay="3500"/>
                            </p:stCondLst>
                            <p:childTnLst>
                              <p:par>
                                <p:cTn id="42" presetID="42" presetClass="path" presetSubtype="0" accel="50000" decel="50000" fill="hold" nodeType="afterEffect">
                                  <p:stCondLst>
                                    <p:cond delay="0"/>
                                  </p:stCondLst>
                                  <p:childTnLst>
                                    <p:animMotion origin="layout" path="M 0 3.08642E-6 L 0.01944 0.23858 " pathEditMode="relative" rAng="0" ptsTypes="AA">
                                      <p:cBhvr>
                                        <p:cTn id="43" dur="250" fill="hold"/>
                                        <p:tgtEl>
                                          <p:spTgt spid="42"/>
                                        </p:tgtEl>
                                        <p:attrNameLst>
                                          <p:attrName>ppt_x</p:attrName>
                                          <p:attrName>ppt_y</p:attrName>
                                        </p:attrNameLst>
                                      </p:cBhvr>
                                      <p:rCtr x="972" y="11914"/>
                                    </p:animMotion>
                                  </p:childTnLst>
                                </p:cTn>
                              </p:par>
                            </p:childTnLst>
                          </p:cTn>
                        </p:par>
                        <p:par>
                          <p:cTn id="44" fill="hold">
                            <p:stCondLst>
                              <p:cond delay="3750"/>
                            </p:stCondLst>
                            <p:childTnLst>
                              <p:par>
                                <p:cTn id="45" presetID="42" presetClass="path" presetSubtype="0" accel="50000" decel="50000" fill="hold" nodeType="afterEffect">
                                  <p:stCondLst>
                                    <p:cond delay="0"/>
                                  </p:stCondLst>
                                  <p:childTnLst>
                                    <p:animMotion origin="layout" path="M -0.00364 0.02469 L -0.02031 0.22068 " pathEditMode="relative" rAng="0" ptsTypes="AA">
                                      <p:cBhvr>
                                        <p:cTn id="46" dur="250" fill="hold"/>
                                        <p:tgtEl>
                                          <p:spTgt spid="23"/>
                                        </p:tgtEl>
                                        <p:attrNameLst>
                                          <p:attrName>ppt_x</p:attrName>
                                          <p:attrName>ppt_y</p:attrName>
                                        </p:attrNameLst>
                                      </p:cBhvr>
                                      <p:rCtr x="-833" y="9784"/>
                                    </p:animMotion>
                                  </p:childTnLst>
                                </p:cTn>
                              </p:par>
                            </p:childTnLst>
                          </p:cTn>
                        </p:par>
                        <p:par>
                          <p:cTn id="47" fill="hold">
                            <p:stCondLst>
                              <p:cond delay="4000"/>
                            </p:stCondLst>
                            <p:childTnLst>
                              <p:par>
                                <p:cTn id="48" presetID="42" presetClass="path" presetSubtype="0" accel="50000" decel="50000" fill="hold" nodeType="afterEffect">
                                  <p:stCondLst>
                                    <p:cond delay="0"/>
                                  </p:stCondLst>
                                  <p:childTnLst>
                                    <p:animMotion origin="layout" path="M 1.38889E-6 4.69136E-6 L 0.01423 0.23364 " pathEditMode="relative" rAng="0" ptsTypes="AA">
                                      <p:cBhvr>
                                        <p:cTn id="49" dur="250" fill="hold"/>
                                        <p:tgtEl>
                                          <p:spTgt spid="30"/>
                                        </p:tgtEl>
                                        <p:attrNameLst>
                                          <p:attrName>ppt_x</p:attrName>
                                          <p:attrName>ppt_y</p:attrName>
                                        </p:attrNameLst>
                                      </p:cBhvr>
                                      <p:rCtr x="712" y="11667"/>
                                    </p:animMotion>
                                  </p:childTnLst>
                                </p:cTn>
                              </p:par>
                            </p:childTnLst>
                          </p:cTn>
                        </p:par>
                        <p:par>
                          <p:cTn id="50" fill="hold">
                            <p:stCondLst>
                              <p:cond delay="4250"/>
                            </p:stCondLst>
                            <p:childTnLst>
                              <p:par>
                                <p:cTn id="51" presetID="42" presetClass="path" presetSubtype="0" accel="50000" decel="50000" fill="hold" nodeType="afterEffect">
                                  <p:stCondLst>
                                    <p:cond delay="0"/>
                                  </p:stCondLst>
                                  <p:childTnLst>
                                    <p:animMotion origin="layout" path="M 8.33333E-7 1.11111E-6 L 0.01545 0.22994 " pathEditMode="relative" rAng="0" ptsTypes="AA">
                                      <p:cBhvr>
                                        <p:cTn id="52" dur="250" fill="hold"/>
                                        <p:tgtEl>
                                          <p:spTgt spid="38"/>
                                        </p:tgtEl>
                                        <p:attrNameLst>
                                          <p:attrName>ppt_x</p:attrName>
                                          <p:attrName>ppt_y</p:attrName>
                                        </p:attrNameLst>
                                      </p:cBhvr>
                                      <p:rCtr x="764" y="11481"/>
                                    </p:animMotion>
                                  </p:childTnLst>
                                </p:cTn>
                              </p:par>
                            </p:childTnLst>
                          </p:cTn>
                        </p:par>
                        <p:par>
                          <p:cTn id="53" fill="hold">
                            <p:stCondLst>
                              <p:cond delay="4500"/>
                            </p:stCondLst>
                            <p:childTnLst>
                              <p:par>
                                <p:cTn id="54" presetID="42" presetClass="path" presetSubtype="0" accel="50000" decel="50000" fill="hold" nodeType="afterEffect">
                                  <p:stCondLst>
                                    <p:cond delay="0"/>
                                  </p:stCondLst>
                                  <p:childTnLst>
                                    <p:animMotion origin="layout" path="M 8.33333E-7 -2.46914E-6 L 0.02743 0.24784 " pathEditMode="relative" rAng="0" ptsTypes="AA">
                                      <p:cBhvr>
                                        <p:cTn id="55" dur="250" fill="hold"/>
                                        <p:tgtEl>
                                          <p:spTgt spid="44"/>
                                        </p:tgtEl>
                                        <p:attrNameLst>
                                          <p:attrName>ppt_x</p:attrName>
                                          <p:attrName>ppt_y</p:attrName>
                                        </p:attrNameLst>
                                      </p:cBhvr>
                                      <p:rCtr x="1372" y="12377"/>
                                    </p:animMotion>
                                  </p:childTnLst>
                                </p:cTn>
                              </p:par>
                            </p:childTnLst>
                          </p:cTn>
                        </p:par>
                        <p:par>
                          <p:cTn id="56" fill="hold">
                            <p:stCondLst>
                              <p:cond delay="4750"/>
                            </p:stCondLst>
                            <p:childTnLst>
                              <p:par>
                                <p:cTn id="57" presetID="42" presetClass="path" presetSubtype="0" accel="50000" decel="50000" fill="hold" nodeType="afterEffect">
                                  <p:stCondLst>
                                    <p:cond delay="0"/>
                                  </p:stCondLst>
                                  <p:childTnLst>
                                    <p:animMotion origin="layout" path="M 4.72222E-6 -2.96296E-6 L 0.04704 0.28395 " pathEditMode="relative" rAng="0" ptsTypes="AA">
                                      <p:cBhvr>
                                        <p:cTn id="58" dur="250" fill="hold"/>
                                        <p:tgtEl>
                                          <p:spTgt spid="35"/>
                                        </p:tgtEl>
                                        <p:attrNameLst>
                                          <p:attrName>ppt_x</p:attrName>
                                          <p:attrName>ppt_y</p:attrName>
                                        </p:attrNameLst>
                                      </p:cBhvr>
                                      <p:rCtr x="2344" y="14198"/>
                                    </p:animMotion>
                                  </p:childTnLst>
                                </p:cTn>
                              </p:par>
                            </p:childTnLst>
                          </p:cTn>
                        </p:par>
                        <p:par>
                          <p:cTn id="59" fill="hold">
                            <p:stCondLst>
                              <p:cond delay="5000"/>
                            </p:stCondLst>
                            <p:childTnLst>
                              <p:par>
                                <p:cTn id="60" presetID="42" presetClass="path" presetSubtype="0" accel="50000" decel="50000" fill="hold" nodeType="afterEffect">
                                  <p:stCondLst>
                                    <p:cond delay="0"/>
                                  </p:stCondLst>
                                  <p:childTnLst>
                                    <p:animMotion origin="layout" path="M 0.0158 0.02129 L 0.08906 0.29321 " pathEditMode="relative" rAng="0" ptsTypes="AA">
                                      <p:cBhvr>
                                        <p:cTn id="61" dur="250" fill="hold"/>
                                        <p:tgtEl>
                                          <p:spTgt spid="36"/>
                                        </p:tgtEl>
                                        <p:attrNameLst>
                                          <p:attrName>ppt_x</p:attrName>
                                          <p:attrName>ppt_y</p:attrName>
                                        </p:attrNameLst>
                                      </p:cBhvr>
                                      <p:rCtr x="3663" y="13580"/>
                                    </p:animMotion>
                                  </p:childTnLst>
                                </p:cTn>
                              </p:par>
                            </p:childTnLst>
                          </p:cTn>
                        </p:par>
                        <p:par>
                          <p:cTn id="62" fill="hold">
                            <p:stCondLst>
                              <p:cond delay="5250"/>
                            </p:stCondLst>
                            <p:childTnLst>
                              <p:par>
                                <p:cTn id="63" presetID="42" presetClass="path" presetSubtype="0" accel="50000" decel="50000" fill="hold" nodeType="afterEffect">
                                  <p:stCondLst>
                                    <p:cond delay="0"/>
                                  </p:stCondLst>
                                  <p:childTnLst>
                                    <p:animMotion origin="layout" path="M -0.00364 0.02469 L -0.00208 0.16419 " pathEditMode="relative" rAng="0" ptsTypes="AA">
                                      <p:cBhvr>
                                        <p:cTn id="64" dur="250" fill="hold"/>
                                        <p:tgtEl>
                                          <p:spTgt spid="53"/>
                                        </p:tgtEl>
                                        <p:attrNameLst>
                                          <p:attrName>ppt_x</p:attrName>
                                          <p:attrName>ppt_y</p:attrName>
                                        </p:attrNameLst>
                                      </p:cBhvr>
                                      <p:rCtr x="69" y="6975"/>
                                    </p:animMotion>
                                  </p:childTnLst>
                                </p:cTn>
                              </p:par>
                            </p:childTnLst>
                          </p:cTn>
                        </p:par>
                        <p:par>
                          <p:cTn id="65" fill="hold">
                            <p:stCondLst>
                              <p:cond delay="5500"/>
                            </p:stCondLst>
                            <p:childTnLst>
                              <p:par>
                                <p:cTn id="66" presetID="42" presetClass="path" presetSubtype="0" accel="50000" decel="50000" fill="hold" nodeType="afterEffect">
                                  <p:stCondLst>
                                    <p:cond delay="0"/>
                                  </p:stCondLst>
                                  <p:childTnLst>
                                    <p:animMotion origin="layout" path="M -0.07048 -0.11883 L -0.05625 0.17068 " pathEditMode="relative" rAng="0" ptsTypes="AA">
                                      <p:cBhvr>
                                        <p:cTn id="67" dur="250" fill="hold"/>
                                        <p:tgtEl>
                                          <p:spTgt spid="54"/>
                                        </p:tgtEl>
                                        <p:attrNameLst>
                                          <p:attrName>ppt_x</p:attrName>
                                          <p:attrName>ppt_y</p:attrName>
                                        </p:attrNameLst>
                                      </p:cBhvr>
                                      <p:rCtr x="712" y="14475"/>
                                    </p:animMotion>
                                  </p:childTnLst>
                                </p:cTn>
                              </p:par>
                            </p:childTnLst>
                          </p:cTn>
                        </p:par>
                        <p:par>
                          <p:cTn id="68" fill="hold">
                            <p:stCondLst>
                              <p:cond delay="5750"/>
                            </p:stCondLst>
                            <p:childTnLst>
                              <p:par>
                                <p:cTn id="69" presetID="42" presetClass="path" presetSubtype="0" accel="50000" decel="50000" fill="hold" nodeType="afterEffect">
                                  <p:stCondLst>
                                    <p:cond delay="0"/>
                                  </p:stCondLst>
                                  <p:childTnLst>
                                    <p:animMotion origin="layout" path="M -3.61111E-6 3.33333E-6 L 0.00174 0.18796 " pathEditMode="relative" rAng="0" ptsTypes="AA">
                                      <p:cBhvr>
                                        <p:cTn id="70" dur="250" fill="hold"/>
                                        <p:tgtEl>
                                          <p:spTgt spid="55"/>
                                        </p:tgtEl>
                                        <p:attrNameLst>
                                          <p:attrName>ppt_x</p:attrName>
                                          <p:attrName>ppt_y</p:attrName>
                                        </p:attrNameLst>
                                      </p:cBhvr>
                                      <p:rCtr x="87" y="9383"/>
                                    </p:animMotion>
                                  </p:childTnLst>
                                </p:cTn>
                              </p:par>
                            </p:childTnLst>
                          </p:cTn>
                        </p:par>
                        <p:par>
                          <p:cTn id="71" fill="hold">
                            <p:stCondLst>
                              <p:cond delay="6000"/>
                            </p:stCondLst>
                            <p:childTnLst>
                              <p:par>
                                <p:cTn id="72" presetID="42" presetClass="path" presetSubtype="0" accel="50000" decel="50000" fill="hold" nodeType="afterEffect">
                                  <p:stCondLst>
                                    <p:cond delay="0"/>
                                  </p:stCondLst>
                                  <p:childTnLst>
                                    <p:animMotion origin="layout" path="M -0.00364 0.02469 L -0.00121 0.17284 " pathEditMode="relative" rAng="0" ptsTypes="AA">
                                      <p:cBhvr>
                                        <p:cTn id="73" dur="250" fill="hold"/>
                                        <p:tgtEl>
                                          <p:spTgt spid="56"/>
                                        </p:tgtEl>
                                        <p:attrNameLst>
                                          <p:attrName>ppt_x</p:attrName>
                                          <p:attrName>ppt_y</p:attrName>
                                        </p:attrNameLst>
                                      </p:cBhvr>
                                      <p:rCtr x="122" y="7407"/>
                                    </p:animMotion>
                                  </p:childTnLst>
                                </p:cTn>
                              </p:par>
                            </p:childTnLst>
                          </p:cTn>
                        </p:par>
                        <p:par>
                          <p:cTn id="74" fill="hold">
                            <p:stCondLst>
                              <p:cond delay="6250"/>
                            </p:stCondLst>
                            <p:childTnLst>
                              <p:par>
                                <p:cTn id="75" presetID="42" presetClass="path" presetSubtype="0" accel="50000" decel="50000" fill="hold" nodeType="afterEffect">
                                  <p:stCondLst>
                                    <p:cond delay="0"/>
                                  </p:stCondLst>
                                  <p:childTnLst>
                                    <p:animMotion origin="layout" path="M 8.33333E-7 -1.11111E-6 L 0.11875 0.13333 " pathEditMode="relative" rAng="0" ptsTypes="AA">
                                      <p:cBhvr>
                                        <p:cTn id="76" dur="250" fill="hold"/>
                                        <p:tgtEl>
                                          <p:spTgt spid="37"/>
                                        </p:tgtEl>
                                        <p:attrNameLst>
                                          <p:attrName>ppt_x</p:attrName>
                                          <p:attrName>ppt_y</p:attrName>
                                        </p:attrNameLst>
                                      </p:cBhvr>
                                      <p:rCtr x="5937" y="6667"/>
                                    </p:animMotion>
                                  </p:childTnLst>
                                </p:cTn>
                              </p:par>
                            </p:childTnLst>
                          </p:cTn>
                        </p:par>
                        <p:par>
                          <p:cTn id="77" fill="hold">
                            <p:stCondLst>
                              <p:cond delay="6500"/>
                            </p:stCondLst>
                            <p:childTnLst>
                              <p:par>
                                <p:cTn id="78" presetID="42" presetClass="path" presetSubtype="0" accel="50000" decel="50000" fill="hold" nodeType="afterEffect">
                                  <p:stCondLst>
                                    <p:cond delay="0"/>
                                  </p:stCondLst>
                                  <p:childTnLst>
                                    <p:animMotion origin="layout" path="M 4.72222E-6 3.7037E-6 L 0.09079 0.24568 " pathEditMode="relative" rAng="0" ptsTypes="AA">
                                      <p:cBhvr>
                                        <p:cTn id="79" dur="250" fill="hold"/>
                                        <p:tgtEl>
                                          <p:spTgt spid="39"/>
                                        </p:tgtEl>
                                        <p:attrNameLst>
                                          <p:attrName>ppt_x</p:attrName>
                                          <p:attrName>ppt_y</p:attrName>
                                        </p:attrNameLst>
                                      </p:cBhvr>
                                      <p:rCtr x="4531" y="12284"/>
                                    </p:animMotion>
                                  </p:childTnLst>
                                </p:cTn>
                              </p:par>
                            </p:childTnLst>
                          </p:cTn>
                        </p:par>
                        <p:par>
                          <p:cTn id="80" fill="hold">
                            <p:stCondLst>
                              <p:cond delay="6750"/>
                            </p:stCondLst>
                            <p:childTnLst>
                              <p:par>
                                <p:cTn id="81" presetID="42" presetClass="path" presetSubtype="0" accel="50000" decel="50000" fill="hold" nodeType="afterEffect">
                                  <p:stCondLst>
                                    <p:cond delay="0"/>
                                  </p:stCondLst>
                                  <p:childTnLst>
                                    <p:animMotion origin="layout" path="M -5.55556E-7 -1.48148E-6 L 0.0191 0.19414 " pathEditMode="relative" rAng="0" ptsTypes="AA">
                                      <p:cBhvr>
                                        <p:cTn id="82" dur="250" fill="hold"/>
                                        <p:tgtEl>
                                          <p:spTgt spid="43"/>
                                        </p:tgtEl>
                                        <p:attrNameLst>
                                          <p:attrName>ppt_x</p:attrName>
                                          <p:attrName>ppt_y</p:attrName>
                                        </p:attrNameLst>
                                      </p:cBhvr>
                                      <p:rCtr x="955" y="9691"/>
                                    </p:animMotion>
                                  </p:childTnLst>
                                </p:cTn>
                              </p:par>
                            </p:childTnLst>
                          </p:cTn>
                        </p:par>
                        <p:par>
                          <p:cTn id="83" fill="hold">
                            <p:stCondLst>
                              <p:cond delay="7000"/>
                            </p:stCondLst>
                            <p:childTnLst>
                              <p:par>
                                <p:cTn id="84" presetID="42" presetClass="path" presetSubtype="0" accel="50000" decel="50000" fill="hold" nodeType="afterEffect">
                                  <p:stCondLst>
                                    <p:cond delay="0"/>
                                  </p:stCondLst>
                                  <p:childTnLst>
                                    <p:animMotion origin="layout" path="M 8.33333E-7 -4.44444E-6 L 0.10365 0.10402 " pathEditMode="relative" rAng="0" ptsTypes="AA">
                                      <p:cBhvr>
                                        <p:cTn id="85" dur="250" fill="hold"/>
                                        <p:tgtEl>
                                          <p:spTgt spid="46"/>
                                        </p:tgtEl>
                                        <p:attrNameLst>
                                          <p:attrName>ppt_x</p:attrName>
                                          <p:attrName>ppt_y</p:attrName>
                                        </p:attrNameLst>
                                      </p:cBhvr>
                                      <p:rCtr x="5174" y="5185"/>
                                    </p:animMotion>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8"/>
                                        </p:tgtEl>
                                        <p:attrNameLst>
                                          <p:attrName>style.visibility</p:attrName>
                                        </p:attrNameLst>
                                      </p:cBhvr>
                                      <p:to>
                                        <p:strVal val="visible"/>
                                      </p:to>
                                    </p:set>
                                    <p:anim calcmode="lin" valueType="num">
                                      <p:cBhvr additive="base">
                                        <p:cTn id="90" dur="500" fill="hold"/>
                                        <p:tgtEl>
                                          <p:spTgt spid="48"/>
                                        </p:tgtEl>
                                        <p:attrNameLst>
                                          <p:attrName>ppt_x</p:attrName>
                                        </p:attrNameLst>
                                      </p:cBhvr>
                                      <p:tavLst>
                                        <p:tav tm="0">
                                          <p:val>
                                            <p:strVal val="#ppt_x"/>
                                          </p:val>
                                        </p:tav>
                                        <p:tav tm="100000">
                                          <p:val>
                                            <p:strVal val="#ppt_x"/>
                                          </p:val>
                                        </p:tav>
                                      </p:tavLst>
                                    </p:anim>
                                    <p:anim calcmode="lin" valueType="num">
                                      <p:cBhvr additive="base">
                                        <p:cTn id="91" dur="500" fill="hold"/>
                                        <p:tgtEl>
                                          <p:spTgt spid="48"/>
                                        </p:tgtEl>
                                        <p:attrNameLst>
                                          <p:attrName>ppt_y</p:attrName>
                                        </p:attrNameLst>
                                      </p:cBhvr>
                                      <p:tavLst>
                                        <p:tav tm="0">
                                          <p:val>
                                            <p:strVal val="1+#ppt_h/2"/>
                                          </p:val>
                                        </p:tav>
                                        <p:tav tm="100000">
                                          <p:val>
                                            <p:strVal val="#ppt_y"/>
                                          </p:val>
                                        </p:tav>
                                      </p:tavLst>
                                    </p:anim>
                                  </p:childTnLst>
                                </p:cTn>
                              </p:par>
                            </p:childTnLst>
                          </p:cTn>
                        </p:par>
                        <p:par>
                          <p:cTn id="92" fill="hold">
                            <p:stCondLst>
                              <p:cond delay="500"/>
                            </p:stCondLst>
                            <p:childTnLst>
                              <p:par>
                                <p:cTn id="93" presetID="1" presetClass="entr" presetSubtype="0" fill="hold" nodeType="afterEffect">
                                  <p:stCondLst>
                                    <p:cond delay="750"/>
                                  </p:stCondLst>
                                  <p:childTnLst>
                                    <p:set>
                                      <p:cBhvr>
                                        <p:cTn id="94" dur="1" fill="hold">
                                          <p:stCondLst>
                                            <p:cond delay="0"/>
                                          </p:stCondLst>
                                        </p:cTn>
                                        <p:tgtEl>
                                          <p:spTgt spid="69"/>
                                        </p:tgtEl>
                                        <p:attrNameLst>
                                          <p:attrName>style.visibility</p:attrName>
                                        </p:attrNameLst>
                                      </p:cBhvr>
                                      <p:to>
                                        <p:strVal val="visible"/>
                                      </p:to>
                                    </p:set>
                                  </p:childTnLst>
                                </p:cTn>
                              </p:par>
                            </p:childTnLst>
                          </p:cTn>
                        </p:par>
                        <p:par>
                          <p:cTn id="95" fill="hold">
                            <p:stCondLst>
                              <p:cond delay="1250"/>
                            </p:stCondLst>
                            <p:childTnLst>
                              <p:par>
                                <p:cTn id="96" presetID="1" presetClass="entr" presetSubtype="0" fill="hold" nodeType="afterEffect">
                                  <p:stCondLst>
                                    <p:cond delay="250"/>
                                  </p:stCondLst>
                                  <p:childTnLst>
                                    <p:set>
                                      <p:cBhvr>
                                        <p:cTn id="97" dur="1" fill="hold">
                                          <p:stCondLst>
                                            <p:cond delay="0"/>
                                          </p:stCondLst>
                                        </p:cTn>
                                        <p:tgtEl>
                                          <p:spTgt spid="57"/>
                                        </p:tgtEl>
                                        <p:attrNameLst>
                                          <p:attrName>style.visibility</p:attrName>
                                        </p:attrNameLst>
                                      </p:cBhvr>
                                      <p:to>
                                        <p:strVal val="visible"/>
                                      </p:to>
                                    </p:set>
                                  </p:childTnLst>
                                </p:cTn>
                              </p:par>
                            </p:childTnLst>
                          </p:cTn>
                        </p:par>
                        <p:par>
                          <p:cTn id="98" fill="hold">
                            <p:stCondLst>
                              <p:cond delay="1500"/>
                            </p:stCondLst>
                            <p:childTnLst>
                              <p:par>
                                <p:cTn id="99" presetID="1" presetClass="entr" presetSubtype="0" fill="hold" nodeType="afterEffect">
                                  <p:stCondLst>
                                    <p:cond delay="250"/>
                                  </p:stCondLst>
                                  <p:childTnLst>
                                    <p:set>
                                      <p:cBhvr>
                                        <p:cTn id="100" dur="1" fill="hold">
                                          <p:stCondLst>
                                            <p:cond delay="0"/>
                                          </p:stCondLst>
                                        </p:cTn>
                                        <p:tgtEl>
                                          <p:spTgt spid="66"/>
                                        </p:tgtEl>
                                        <p:attrNameLst>
                                          <p:attrName>style.visibility</p:attrName>
                                        </p:attrNameLst>
                                      </p:cBhvr>
                                      <p:to>
                                        <p:strVal val="visible"/>
                                      </p:to>
                                    </p:set>
                                  </p:childTnLst>
                                </p:cTn>
                              </p:par>
                            </p:childTnLst>
                          </p:cTn>
                        </p:par>
                        <p:par>
                          <p:cTn id="101" fill="hold">
                            <p:stCondLst>
                              <p:cond delay="1750"/>
                            </p:stCondLst>
                            <p:childTnLst>
                              <p:par>
                                <p:cTn id="102" presetID="1" presetClass="entr" presetSubtype="0" fill="hold" nodeType="afterEffect">
                                  <p:stCondLst>
                                    <p:cond delay="250"/>
                                  </p:stCondLst>
                                  <p:childTnLst>
                                    <p:set>
                                      <p:cBhvr>
                                        <p:cTn id="103" dur="1" fill="hold">
                                          <p:stCondLst>
                                            <p:cond delay="0"/>
                                          </p:stCondLst>
                                        </p:cTn>
                                        <p:tgtEl>
                                          <p:spTgt spid="60"/>
                                        </p:tgtEl>
                                        <p:attrNameLst>
                                          <p:attrName>style.visibility</p:attrName>
                                        </p:attrNameLst>
                                      </p:cBhvr>
                                      <p:to>
                                        <p:strVal val="visible"/>
                                      </p:to>
                                    </p:set>
                                  </p:childTnLst>
                                </p:cTn>
                              </p:par>
                            </p:childTnLst>
                          </p:cTn>
                        </p:par>
                        <p:par>
                          <p:cTn id="104" fill="hold">
                            <p:stCondLst>
                              <p:cond delay="2000"/>
                            </p:stCondLst>
                            <p:childTnLst>
                              <p:par>
                                <p:cTn id="105" presetID="1" presetClass="entr" presetSubtype="0" fill="hold" nodeType="afterEffect">
                                  <p:stCondLst>
                                    <p:cond delay="250"/>
                                  </p:stCondLst>
                                  <p:childTnLst>
                                    <p:set>
                                      <p:cBhvr>
                                        <p:cTn id="106" dur="1" fill="hold">
                                          <p:stCondLst>
                                            <p:cond delay="0"/>
                                          </p:stCondLst>
                                        </p:cTn>
                                        <p:tgtEl>
                                          <p:spTgt spid="6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109"/>
                                        </p:tgtEl>
                                        <p:attrNameLst>
                                          <p:attrName>style.visibility</p:attrName>
                                        </p:attrNameLst>
                                      </p:cBhvr>
                                      <p:to>
                                        <p:strVal val="visible"/>
                                      </p:to>
                                    </p:set>
                                    <p:anim calcmode="lin" valueType="num">
                                      <p:cBhvr additive="base">
                                        <p:cTn id="111" dur="500" fill="hold"/>
                                        <p:tgtEl>
                                          <p:spTgt spid="109"/>
                                        </p:tgtEl>
                                        <p:attrNameLst>
                                          <p:attrName>ppt_x</p:attrName>
                                        </p:attrNameLst>
                                      </p:cBhvr>
                                      <p:tavLst>
                                        <p:tav tm="0">
                                          <p:val>
                                            <p:strVal val="#ppt_x"/>
                                          </p:val>
                                        </p:tav>
                                        <p:tav tm="100000">
                                          <p:val>
                                            <p:strVal val="#ppt_x"/>
                                          </p:val>
                                        </p:tav>
                                      </p:tavLst>
                                    </p:anim>
                                    <p:anim calcmode="lin" valueType="num">
                                      <p:cBhvr additive="base">
                                        <p:cTn id="112" dur="500" fill="hold"/>
                                        <p:tgtEl>
                                          <p:spTgt spid="109"/>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21"/>
                                        </p:tgtEl>
                                        <p:attrNameLst>
                                          <p:attrName>style.visibility</p:attrName>
                                        </p:attrNameLst>
                                      </p:cBhvr>
                                      <p:to>
                                        <p:strVal val="visible"/>
                                      </p:to>
                                    </p:set>
                                    <p:anim calcmode="lin" valueType="num">
                                      <p:cBhvr additive="base">
                                        <p:cTn id="115" dur="500" fill="hold"/>
                                        <p:tgtEl>
                                          <p:spTgt spid="121"/>
                                        </p:tgtEl>
                                        <p:attrNameLst>
                                          <p:attrName>ppt_x</p:attrName>
                                        </p:attrNameLst>
                                      </p:cBhvr>
                                      <p:tavLst>
                                        <p:tav tm="0">
                                          <p:val>
                                            <p:strVal val="#ppt_x"/>
                                          </p:val>
                                        </p:tav>
                                        <p:tav tm="100000">
                                          <p:val>
                                            <p:strVal val="#ppt_x"/>
                                          </p:val>
                                        </p:tav>
                                      </p:tavLst>
                                    </p:anim>
                                    <p:anim calcmode="lin" valueType="num">
                                      <p:cBhvr additive="base">
                                        <p:cTn id="116" dur="500" fill="hold"/>
                                        <p:tgtEl>
                                          <p:spTgt spid="121"/>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26"/>
                                        </p:tgtEl>
                                        <p:attrNameLst>
                                          <p:attrName>style.visibility</p:attrName>
                                        </p:attrNameLst>
                                      </p:cBhvr>
                                      <p:to>
                                        <p:strVal val="visible"/>
                                      </p:to>
                                    </p:set>
                                    <p:anim calcmode="lin" valueType="num">
                                      <p:cBhvr additive="base">
                                        <p:cTn id="119" dur="500" fill="hold"/>
                                        <p:tgtEl>
                                          <p:spTgt spid="126"/>
                                        </p:tgtEl>
                                        <p:attrNameLst>
                                          <p:attrName>ppt_x</p:attrName>
                                        </p:attrNameLst>
                                      </p:cBhvr>
                                      <p:tavLst>
                                        <p:tav tm="0">
                                          <p:val>
                                            <p:strVal val="#ppt_x"/>
                                          </p:val>
                                        </p:tav>
                                        <p:tav tm="100000">
                                          <p:val>
                                            <p:strVal val="#ppt_x"/>
                                          </p:val>
                                        </p:tav>
                                      </p:tavLst>
                                    </p:anim>
                                    <p:anim calcmode="lin" valueType="num">
                                      <p:cBhvr additive="base">
                                        <p:cTn id="120" dur="500" fill="hold"/>
                                        <p:tgtEl>
                                          <p:spTgt spid="126"/>
                                        </p:tgtEl>
                                        <p:attrNameLst>
                                          <p:attrName>ppt_y</p:attrName>
                                        </p:attrNameLst>
                                      </p:cBhvr>
                                      <p:tavLst>
                                        <p:tav tm="0">
                                          <p:val>
                                            <p:strVal val="1+#ppt_h/2"/>
                                          </p:val>
                                        </p:tav>
                                        <p:tav tm="100000">
                                          <p:val>
                                            <p:strVal val="#ppt_y"/>
                                          </p:val>
                                        </p:tav>
                                      </p:tavLst>
                                    </p:anim>
                                  </p:childTnLst>
                                </p:cTn>
                              </p:par>
                            </p:childTnLst>
                          </p:cTn>
                        </p:par>
                        <p:par>
                          <p:cTn id="121" fill="hold">
                            <p:stCondLst>
                              <p:cond delay="500"/>
                            </p:stCondLst>
                            <p:childTnLst>
                              <p:par>
                                <p:cTn id="122" presetID="10" presetClass="exit" presetSubtype="0" fill="hold" nodeType="afterEffect">
                                  <p:stCondLst>
                                    <p:cond delay="0"/>
                                  </p:stCondLst>
                                  <p:childTnLst>
                                    <p:animEffect transition="out" filter="fade">
                                      <p:cBhvr>
                                        <p:cTn id="123" dur="500"/>
                                        <p:tgtEl>
                                          <p:spTgt spid="126"/>
                                        </p:tgtEl>
                                      </p:cBhvr>
                                    </p:animEffect>
                                    <p:set>
                                      <p:cBhvr>
                                        <p:cTn id="124" dur="1" fill="hold">
                                          <p:stCondLst>
                                            <p:cond delay="499"/>
                                          </p:stCondLst>
                                        </p:cTn>
                                        <p:tgtEl>
                                          <p:spTgt spid="126"/>
                                        </p:tgtEl>
                                        <p:attrNameLst>
                                          <p:attrName>style.visibility</p:attrName>
                                        </p:attrNameLst>
                                      </p:cBhvr>
                                      <p:to>
                                        <p:strVal val="hidden"/>
                                      </p:to>
                                    </p:set>
                                  </p:childTnLst>
                                </p:cTn>
                              </p:par>
                            </p:childTnLst>
                          </p:cTn>
                        </p:par>
                        <p:par>
                          <p:cTn id="125" fill="hold">
                            <p:stCondLst>
                              <p:cond delay="1000"/>
                            </p:stCondLst>
                            <p:childTnLst>
                              <p:par>
                                <p:cTn id="126" presetID="2" presetClass="exit" presetSubtype="4" fill="hold" nodeType="afterEffect">
                                  <p:stCondLst>
                                    <p:cond delay="0"/>
                                  </p:stCondLst>
                                  <p:childTnLst>
                                    <p:anim calcmode="lin" valueType="num">
                                      <p:cBhvr additive="base">
                                        <p:cTn id="127" dur="500"/>
                                        <p:tgtEl>
                                          <p:spTgt spid="109"/>
                                        </p:tgtEl>
                                        <p:attrNameLst>
                                          <p:attrName>ppt_x</p:attrName>
                                        </p:attrNameLst>
                                      </p:cBhvr>
                                      <p:tavLst>
                                        <p:tav tm="0">
                                          <p:val>
                                            <p:strVal val="ppt_x"/>
                                          </p:val>
                                        </p:tav>
                                        <p:tav tm="100000">
                                          <p:val>
                                            <p:strVal val="ppt_x"/>
                                          </p:val>
                                        </p:tav>
                                      </p:tavLst>
                                    </p:anim>
                                    <p:anim calcmode="lin" valueType="num">
                                      <p:cBhvr additive="base">
                                        <p:cTn id="128" dur="500"/>
                                        <p:tgtEl>
                                          <p:spTgt spid="109"/>
                                        </p:tgtEl>
                                        <p:attrNameLst>
                                          <p:attrName>ppt_y</p:attrName>
                                        </p:attrNameLst>
                                      </p:cBhvr>
                                      <p:tavLst>
                                        <p:tav tm="0">
                                          <p:val>
                                            <p:strVal val="ppt_y"/>
                                          </p:val>
                                        </p:tav>
                                        <p:tav tm="100000">
                                          <p:val>
                                            <p:strVal val="1+ppt_h/2"/>
                                          </p:val>
                                        </p:tav>
                                      </p:tavLst>
                                    </p:anim>
                                    <p:set>
                                      <p:cBhvr>
                                        <p:cTn id="129" dur="1" fill="hold">
                                          <p:stCondLst>
                                            <p:cond delay="499"/>
                                          </p:stCondLst>
                                        </p:cTn>
                                        <p:tgtEl>
                                          <p:spTgt spid="109"/>
                                        </p:tgtEl>
                                        <p:attrNameLst>
                                          <p:attrName>style.visibility</p:attrName>
                                        </p:attrNameLst>
                                      </p:cBhvr>
                                      <p:to>
                                        <p:strVal val="hidden"/>
                                      </p:to>
                                    </p:set>
                                  </p:childTnLst>
                                </p:cTn>
                              </p:par>
                            </p:childTnLst>
                          </p:cTn>
                        </p:par>
                        <p:par>
                          <p:cTn id="130" fill="hold">
                            <p:stCondLst>
                              <p:cond delay="1500"/>
                            </p:stCondLst>
                            <p:childTnLst>
                              <p:par>
                                <p:cTn id="131" presetID="2" presetClass="entr" presetSubtype="4" fill="hold" nodeType="afterEffect">
                                  <p:stCondLst>
                                    <p:cond delay="1500"/>
                                  </p:stCondLst>
                                  <p:childTnLst>
                                    <p:set>
                                      <p:cBhvr>
                                        <p:cTn id="132" dur="1" fill="hold">
                                          <p:stCondLst>
                                            <p:cond delay="0"/>
                                          </p:stCondLst>
                                        </p:cTn>
                                        <p:tgtEl>
                                          <p:spTgt spid="3"/>
                                        </p:tgtEl>
                                        <p:attrNameLst>
                                          <p:attrName>style.visibility</p:attrName>
                                        </p:attrNameLst>
                                      </p:cBhvr>
                                      <p:to>
                                        <p:strVal val="visible"/>
                                      </p:to>
                                    </p:set>
                                    <p:anim calcmode="lin" valueType="num">
                                      <p:cBhvr additive="base">
                                        <p:cTn id="133" dur="500" fill="hold"/>
                                        <p:tgtEl>
                                          <p:spTgt spid="3"/>
                                        </p:tgtEl>
                                        <p:attrNameLst>
                                          <p:attrName>ppt_x</p:attrName>
                                        </p:attrNameLst>
                                      </p:cBhvr>
                                      <p:tavLst>
                                        <p:tav tm="0">
                                          <p:val>
                                            <p:strVal val="#ppt_x"/>
                                          </p:val>
                                        </p:tav>
                                        <p:tav tm="100000">
                                          <p:val>
                                            <p:strVal val="#ppt_x"/>
                                          </p:val>
                                        </p:tav>
                                      </p:tavLst>
                                    </p:anim>
                                    <p:anim calcmode="lin" valueType="num">
                                      <p:cBhvr additive="base">
                                        <p:cTn id="1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AEE672BF-1A9A-4933-9690-2F351ED549F2}"/>
              </a:ext>
            </a:extLst>
          </p:cNvPr>
          <p:cNvSpPr/>
          <p:nvPr/>
        </p:nvSpPr>
        <p:spPr bwMode="auto">
          <a:xfrm>
            <a:off x="2791286" y="1378118"/>
            <a:ext cx="1068369" cy="822036"/>
          </a:xfrm>
          <a:prstGeom prst="rect">
            <a:avLst/>
          </a:prstGeom>
          <a:solidFill>
            <a:schemeClr val="bg1"/>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a:solidFill>
                <a:srgbClr val="FFFFFF"/>
              </a:solidFill>
              <a:cs typeface="Arial"/>
            </a:endParaRPr>
          </a:p>
        </p:txBody>
      </p:sp>
      <p:grpSp>
        <p:nvGrpSpPr>
          <p:cNvPr id="22" name="Grupp 21">
            <a:extLst>
              <a:ext uri="{FF2B5EF4-FFF2-40B4-BE49-F238E27FC236}">
                <a16:creationId xmlns:a16="http://schemas.microsoft.com/office/drawing/2014/main" id="{A207934D-77AA-4CAC-809F-0A4465497CCC}"/>
              </a:ext>
            </a:extLst>
          </p:cNvPr>
          <p:cNvGrpSpPr/>
          <p:nvPr/>
        </p:nvGrpSpPr>
        <p:grpSpPr>
          <a:xfrm>
            <a:off x="2605460" y="1236642"/>
            <a:ext cx="1432020" cy="1159586"/>
            <a:chOff x="3473947" y="1648855"/>
            <a:chExt cx="1909360" cy="1546115"/>
          </a:xfrm>
          <a:solidFill>
            <a:schemeClr val="bg1"/>
          </a:solidFill>
        </p:grpSpPr>
        <p:sp>
          <p:nvSpPr>
            <p:cNvPr id="21" name="Parallelltrapets 20">
              <a:extLst>
                <a:ext uri="{FF2B5EF4-FFF2-40B4-BE49-F238E27FC236}">
                  <a16:creationId xmlns:a16="http://schemas.microsoft.com/office/drawing/2014/main" id="{C64065AE-0601-4984-BF09-0CB8B35B7311}"/>
                </a:ext>
              </a:extLst>
            </p:cNvPr>
            <p:cNvSpPr/>
            <p:nvPr/>
          </p:nvSpPr>
          <p:spPr bwMode="auto">
            <a:xfrm>
              <a:off x="3481420" y="3072444"/>
              <a:ext cx="1890502" cy="122526"/>
            </a:xfrm>
            <a:prstGeom prst="trapezoid">
              <a:avLst>
                <a:gd name="adj" fmla="val 110068"/>
              </a:avLst>
            </a:prstGeom>
            <a:grp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a:solidFill>
                  <a:srgbClr val="FFFFFF"/>
                </a:solidFill>
                <a:cs typeface="Arial"/>
              </a:endParaRPr>
            </a:p>
          </p:txBody>
        </p:sp>
        <p:sp>
          <p:nvSpPr>
            <p:cNvPr id="285" name="Parallelltrapets 284">
              <a:extLst>
                <a:ext uri="{FF2B5EF4-FFF2-40B4-BE49-F238E27FC236}">
                  <a16:creationId xmlns:a16="http://schemas.microsoft.com/office/drawing/2014/main" id="{BAEC6272-543B-46AC-B856-D5ADC5FD4F96}"/>
                </a:ext>
              </a:extLst>
            </p:cNvPr>
            <p:cNvSpPr/>
            <p:nvPr/>
          </p:nvSpPr>
          <p:spPr bwMode="auto">
            <a:xfrm rot="5400000">
              <a:off x="2770948" y="2356774"/>
              <a:ext cx="1534986" cy="128988"/>
            </a:xfrm>
            <a:prstGeom prst="trapezoid">
              <a:avLst>
                <a:gd name="adj" fmla="val 100616"/>
              </a:avLst>
            </a:prstGeom>
            <a:grp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a:solidFill>
                  <a:srgbClr val="FFFFFF"/>
                </a:solidFill>
                <a:cs typeface="Arial"/>
              </a:endParaRPr>
            </a:p>
          </p:txBody>
        </p:sp>
        <p:sp>
          <p:nvSpPr>
            <p:cNvPr id="286" name="Parallelltrapets 285">
              <a:extLst>
                <a:ext uri="{FF2B5EF4-FFF2-40B4-BE49-F238E27FC236}">
                  <a16:creationId xmlns:a16="http://schemas.microsoft.com/office/drawing/2014/main" id="{DFFB6766-CFF5-467F-9A99-A385202FD0A3}"/>
                </a:ext>
              </a:extLst>
            </p:cNvPr>
            <p:cNvSpPr/>
            <p:nvPr/>
          </p:nvSpPr>
          <p:spPr bwMode="auto">
            <a:xfrm rot="10800000">
              <a:off x="3485073" y="1648855"/>
              <a:ext cx="1890502" cy="122526"/>
            </a:xfrm>
            <a:prstGeom prst="trapezoid">
              <a:avLst>
                <a:gd name="adj" fmla="val 110068"/>
              </a:avLst>
            </a:prstGeom>
            <a:grp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a:solidFill>
                  <a:srgbClr val="FFFFFF"/>
                </a:solidFill>
                <a:cs typeface="Arial"/>
              </a:endParaRPr>
            </a:p>
          </p:txBody>
        </p:sp>
        <p:sp>
          <p:nvSpPr>
            <p:cNvPr id="287" name="Parallelltrapets 286">
              <a:extLst>
                <a:ext uri="{FF2B5EF4-FFF2-40B4-BE49-F238E27FC236}">
                  <a16:creationId xmlns:a16="http://schemas.microsoft.com/office/drawing/2014/main" id="{B84464E1-E9D4-4F74-BBA0-F579F548010E}"/>
                </a:ext>
              </a:extLst>
            </p:cNvPr>
            <p:cNvSpPr/>
            <p:nvPr/>
          </p:nvSpPr>
          <p:spPr bwMode="auto">
            <a:xfrm rot="16200000">
              <a:off x="4556832" y="2356173"/>
              <a:ext cx="1523961" cy="128988"/>
            </a:xfrm>
            <a:prstGeom prst="trapezoid">
              <a:avLst>
                <a:gd name="adj" fmla="val 100616"/>
              </a:avLst>
            </a:prstGeom>
            <a:grp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a:solidFill>
                  <a:srgbClr val="FFFFFF"/>
                </a:solidFill>
                <a:cs typeface="Arial"/>
              </a:endParaRPr>
            </a:p>
          </p:txBody>
        </p:sp>
      </p:grpSp>
      <p:grpSp>
        <p:nvGrpSpPr>
          <p:cNvPr id="38" name="Grupp 37">
            <a:extLst>
              <a:ext uri="{FF2B5EF4-FFF2-40B4-BE49-F238E27FC236}">
                <a16:creationId xmlns:a16="http://schemas.microsoft.com/office/drawing/2014/main" id="{CE4B03D5-78F3-4BA7-A263-3ECD3ED54D9D}"/>
              </a:ext>
            </a:extLst>
          </p:cNvPr>
          <p:cNvGrpSpPr/>
          <p:nvPr/>
        </p:nvGrpSpPr>
        <p:grpSpPr>
          <a:xfrm>
            <a:off x="2597138" y="3556480"/>
            <a:ext cx="194149" cy="251177"/>
            <a:chOff x="3444005" y="4203578"/>
            <a:chExt cx="258865" cy="334902"/>
          </a:xfrm>
        </p:grpSpPr>
        <p:grpSp>
          <p:nvGrpSpPr>
            <p:cNvPr id="14" name="Grupp 13">
              <a:extLst>
                <a:ext uri="{FF2B5EF4-FFF2-40B4-BE49-F238E27FC236}">
                  <a16:creationId xmlns:a16="http://schemas.microsoft.com/office/drawing/2014/main" id="{C92872F2-E1EA-4D5C-888F-409B0F1B8C31}"/>
                </a:ext>
              </a:extLst>
            </p:cNvPr>
            <p:cNvGrpSpPr/>
            <p:nvPr/>
          </p:nvGrpSpPr>
          <p:grpSpPr>
            <a:xfrm>
              <a:off x="3540559" y="4299786"/>
              <a:ext cx="162311" cy="238694"/>
              <a:chOff x="3069611" y="4527323"/>
              <a:chExt cx="117990" cy="173516"/>
            </a:xfrm>
          </p:grpSpPr>
          <p:sp>
            <p:nvSpPr>
              <p:cNvPr id="8" name="Frihandsfigur: Form 7">
                <a:extLst>
                  <a:ext uri="{FF2B5EF4-FFF2-40B4-BE49-F238E27FC236}">
                    <a16:creationId xmlns:a16="http://schemas.microsoft.com/office/drawing/2014/main" id="{7888269E-9CB7-48A5-95FA-4B58E400B238}"/>
                  </a:ext>
                </a:extLst>
              </p:cNvPr>
              <p:cNvSpPr/>
              <p:nvPr/>
            </p:nvSpPr>
            <p:spPr>
              <a:xfrm>
                <a:off x="3111254" y="4527323"/>
                <a:ext cx="41643" cy="41643"/>
              </a:xfrm>
              <a:custGeom>
                <a:avLst/>
                <a:gdLst>
                  <a:gd name="connsiteX0" fmla="*/ 41644 w 41643"/>
                  <a:gd name="connsiteY0" fmla="*/ 20822 h 41643"/>
                  <a:gd name="connsiteX1" fmla="*/ 20822 w 41643"/>
                  <a:gd name="connsiteY1" fmla="*/ 41644 h 41643"/>
                  <a:gd name="connsiteX2" fmla="*/ 0 w 41643"/>
                  <a:gd name="connsiteY2" fmla="*/ 20822 h 41643"/>
                  <a:gd name="connsiteX3" fmla="*/ 20822 w 41643"/>
                  <a:gd name="connsiteY3" fmla="*/ 0 h 41643"/>
                  <a:gd name="connsiteX4" fmla="*/ 41644 w 41643"/>
                  <a:gd name="connsiteY4" fmla="*/ 20822 h 4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3" h="41643">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chemeClr val="accent3"/>
              </a:solidFill>
              <a:ln w="6846"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10" name="Frihandsfigur: Form 9">
                <a:extLst>
                  <a:ext uri="{FF2B5EF4-FFF2-40B4-BE49-F238E27FC236}">
                    <a16:creationId xmlns:a16="http://schemas.microsoft.com/office/drawing/2014/main" id="{CF3E0A95-7336-43EC-A47D-35F9EA88782A}"/>
                  </a:ext>
                </a:extLst>
              </p:cNvPr>
              <p:cNvSpPr/>
              <p:nvPr/>
            </p:nvSpPr>
            <p:spPr>
              <a:xfrm>
                <a:off x="3145958" y="4589789"/>
                <a:ext cx="41643" cy="41643"/>
              </a:xfrm>
              <a:custGeom>
                <a:avLst/>
                <a:gdLst>
                  <a:gd name="connsiteX0" fmla="*/ 41644 w 41643"/>
                  <a:gd name="connsiteY0" fmla="*/ 20822 h 41643"/>
                  <a:gd name="connsiteX1" fmla="*/ 20822 w 41643"/>
                  <a:gd name="connsiteY1" fmla="*/ 41644 h 41643"/>
                  <a:gd name="connsiteX2" fmla="*/ 0 w 41643"/>
                  <a:gd name="connsiteY2" fmla="*/ 20822 h 41643"/>
                  <a:gd name="connsiteX3" fmla="*/ 20822 w 41643"/>
                  <a:gd name="connsiteY3" fmla="*/ 0 h 41643"/>
                  <a:gd name="connsiteX4" fmla="*/ 41644 w 41643"/>
                  <a:gd name="connsiteY4" fmla="*/ 20822 h 4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3" h="41643">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chemeClr val="accent3"/>
              </a:solidFill>
              <a:ln w="6846"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11" name="Frihandsfigur: Form 10">
                <a:extLst>
                  <a:ext uri="{FF2B5EF4-FFF2-40B4-BE49-F238E27FC236}">
                    <a16:creationId xmlns:a16="http://schemas.microsoft.com/office/drawing/2014/main" id="{9DCF9EB8-D501-4A8F-8B21-CED0FFF83247}"/>
                  </a:ext>
                </a:extLst>
              </p:cNvPr>
              <p:cNvSpPr/>
              <p:nvPr/>
            </p:nvSpPr>
            <p:spPr>
              <a:xfrm>
                <a:off x="3069611" y="4575907"/>
                <a:ext cx="41643" cy="41643"/>
              </a:xfrm>
              <a:custGeom>
                <a:avLst/>
                <a:gdLst>
                  <a:gd name="connsiteX0" fmla="*/ 41644 w 41643"/>
                  <a:gd name="connsiteY0" fmla="*/ 20822 h 41643"/>
                  <a:gd name="connsiteX1" fmla="*/ 20822 w 41643"/>
                  <a:gd name="connsiteY1" fmla="*/ 41644 h 41643"/>
                  <a:gd name="connsiteX2" fmla="*/ 0 w 41643"/>
                  <a:gd name="connsiteY2" fmla="*/ 20822 h 41643"/>
                  <a:gd name="connsiteX3" fmla="*/ 20822 w 41643"/>
                  <a:gd name="connsiteY3" fmla="*/ 0 h 41643"/>
                  <a:gd name="connsiteX4" fmla="*/ 41644 w 41643"/>
                  <a:gd name="connsiteY4" fmla="*/ 20822 h 4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3" h="41643">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FFFF00"/>
              </a:solidFill>
              <a:ln w="6846"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12" name="Frihandsfigur: Form 11">
                <a:extLst>
                  <a:ext uri="{FF2B5EF4-FFF2-40B4-BE49-F238E27FC236}">
                    <a16:creationId xmlns:a16="http://schemas.microsoft.com/office/drawing/2014/main" id="{62C0FC84-C2B8-45B0-B25E-CE04AD6AB35B}"/>
                  </a:ext>
                </a:extLst>
              </p:cNvPr>
              <p:cNvSpPr/>
              <p:nvPr/>
            </p:nvSpPr>
            <p:spPr>
              <a:xfrm>
                <a:off x="3076551" y="4645314"/>
                <a:ext cx="55525" cy="55525"/>
              </a:xfrm>
              <a:custGeom>
                <a:avLst/>
                <a:gdLst>
                  <a:gd name="connsiteX0" fmla="*/ 55525 w 55525"/>
                  <a:gd name="connsiteY0" fmla="*/ 27763 h 55525"/>
                  <a:gd name="connsiteX1" fmla="*/ 27763 w 55525"/>
                  <a:gd name="connsiteY1" fmla="*/ 55525 h 55525"/>
                  <a:gd name="connsiteX2" fmla="*/ 0 w 55525"/>
                  <a:gd name="connsiteY2" fmla="*/ 27763 h 55525"/>
                  <a:gd name="connsiteX3" fmla="*/ 27763 w 55525"/>
                  <a:gd name="connsiteY3" fmla="*/ 0 h 55525"/>
                  <a:gd name="connsiteX4" fmla="*/ 55525 w 55525"/>
                  <a:gd name="connsiteY4" fmla="*/ 27763 h 5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5" h="55525">
                    <a:moveTo>
                      <a:pt x="55525" y="27763"/>
                    </a:moveTo>
                    <a:cubicBezTo>
                      <a:pt x="55525" y="43095"/>
                      <a:pt x="43095" y="55525"/>
                      <a:pt x="27763" y="55525"/>
                    </a:cubicBezTo>
                    <a:cubicBezTo>
                      <a:pt x="12430" y="55525"/>
                      <a:pt x="0" y="43095"/>
                      <a:pt x="0" y="27763"/>
                    </a:cubicBezTo>
                    <a:cubicBezTo>
                      <a:pt x="0" y="12430"/>
                      <a:pt x="12430" y="0"/>
                      <a:pt x="27763" y="0"/>
                    </a:cubicBezTo>
                    <a:cubicBezTo>
                      <a:pt x="43095" y="0"/>
                      <a:pt x="55525" y="12430"/>
                      <a:pt x="55525" y="27763"/>
                    </a:cubicBezTo>
                    <a:close/>
                  </a:path>
                </a:pathLst>
              </a:custGeom>
              <a:solidFill>
                <a:schemeClr val="accent3"/>
              </a:solidFill>
              <a:ln w="6846"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grpSp>
        <p:sp>
          <p:nvSpPr>
            <p:cNvPr id="16" name="Frihandsfigur: Form 15">
              <a:extLst>
                <a:ext uri="{FF2B5EF4-FFF2-40B4-BE49-F238E27FC236}">
                  <a16:creationId xmlns:a16="http://schemas.microsoft.com/office/drawing/2014/main" id="{15737406-EFD3-4157-84DE-826CDE08363A}"/>
                </a:ext>
              </a:extLst>
            </p:cNvPr>
            <p:cNvSpPr/>
            <p:nvPr/>
          </p:nvSpPr>
          <p:spPr>
            <a:xfrm>
              <a:off x="3606613" y="4203578"/>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solidFill>
              <a:schemeClr val="accent3"/>
            </a:solidFill>
            <a:ln w="9525"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19" name="Frihandsfigur: Form 18">
              <a:extLst>
                <a:ext uri="{FF2B5EF4-FFF2-40B4-BE49-F238E27FC236}">
                  <a16:creationId xmlns:a16="http://schemas.microsoft.com/office/drawing/2014/main" id="{181F161F-3749-4927-A06E-B8D67A6B3262}"/>
                </a:ext>
              </a:extLst>
            </p:cNvPr>
            <p:cNvSpPr/>
            <p:nvPr/>
          </p:nvSpPr>
          <p:spPr>
            <a:xfrm>
              <a:off x="3444005" y="4404877"/>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3"/>
            </a:solidFill>
            <a:ln w="9525"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73" name="Frihandsfigur: Form 72">
              <a:extLst>
                <a:ext uri="{FF2B5EF4-FFF2-40B4-BE49-F238E27FC236}">
                  <a16:creationId xmlns:a16="http://schemas.microsoft.com/office/drawing/2014/main" id="{F1D1B396-7316-459B-A8B1-3D7148196815}"/>
                </a:ext>
              </a:extLst>
            </p:cNvPr>
            <p:cNvSpPr/>
            <p:nvPr/>
          </p:nvSpPr>
          <p:spPr>
            <a:xfrm>
              <a:off x="3521608" y="4232153"/>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solidFill>
              <a:srgbClr val="FFFF00"/>
            </a:solidFill>
            <a:ln w="9525"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grpSp>
      <p:grpSp>
        <p:nvGrpSpPr>
          <p:cNvPr id="74" name="Grupp 73">
            <a:extLst>
              <a:ext uri="{FF2B5EF4-FFF2-40B4-BE49-F238E27FC236}">
                <a16:creationId xmlns:a16="http://schemas.microsoft.com/office/drawing/2014/main" id="{E4AE1211-A591-4C56-B3F9-0D0E7ECD22B3}"/>
              </a:ext>
            </a:extLst>
          </p:cNvPr>
          <p:cNvGrpSpPr/>
          <p:nvPr/>
        </p:nvGrpSpPr>
        <p:grpSpPr>
          <a:xfrm>
            <a:off x="3228295" y="3585714"/>
            <a:ext cx="232636" cy="214740"/>
            <a:chOff x="4245353" y="3991985"/>
            <a:chExt cx="310181" cy="286320"/>
          </a:xfrm>
        </p:grpSpPr>
        <p:sp>
          <p:nvSpPr>
            <p:cNvPr id="44" name="Frihandsfigur: Form 43">
              <a:extLst>
                <a:ext uri="{FF2B5EF4-FFF2-40B4-BE49-F238E27FC236}">
                  <a16:creationId xmlns:a16="http://schemas.microsoft.com/office/drawing/2014/main" id="{C07515E0-3EA9-4B56-BC6D-F84D4C3CA2B4}"/>
                </a:ext>
              </a:extLst>
            </p:cNvPr>
            <p:cNvSpPr/>
            <p:nvPr/>
          </p:nvSpPr>
          <p:spPr>
            <a:xfrm>
              <a:off x="4245353" y="4135145"/>
              <a:ext cx="143160" cy="143160"/>
            </a:xfrm>
            <a:custGeom>
              <a:avLst/>
              <a:gdLst>
                <a:gd name="connsiteX0" fmla="*/ 143160 w 143160"/>
                <a:gd name="connsiteY0" fmla="*/ 71580 h 143160"/>
                <a:gd name="connsiteX1" fmla="*/ 71580 w 143160"/>
                <a:gd name="connsiteY1" fmla="*/ 143160 h 143160"/>
                <a:gd name="connsiteX2" fmla="*/ 0 w 143160"/>
                <a:gd name="connsiteY2" fmla="*/ 71580 h 143160"/>
                <a:gd name="connsiteX3" fmla="*/ 71580 w 143160"/>
                <a:gd name="connsiteY3" fmla="*/ 0 h 143160"/>
                <a:gd name="connsiteX4" fmla="*/ 143160 w 143160"/>
                <a:gd name="connsiteY4" fmla="*/ 71580 h 143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60" h="143160">
                  <a:moveTo>
                    <a:pt x="143160" y="71580"/>
                  </a:moveTo>
                  <a:cubicBezTo>
                    <a:pt x="143160" y="111113"/>
                    <a:pt x="111113" y="143160"/>
                    <a:pt x="71580" y="143160"/>
                  </a:cubicBezTo>
                  <a:cubicBezTo>
                    <a:pt x="32048" y="143160"/>
                    <a:pt x="0" y="111113"/>
                    <a:pt x="0" y="71580"/>
                  </a:cubicBezTo>
                  <a:cubicBezTo>
                    <a:pt x="0" y="32048"/>
                    <a:pt x="32048" y="0"/>
                    <a:pt x="71580" y="0"/>
                  </a:cubicBezTo>
                  <a:cubicBezTo>
                    <a:pt x="111113" y="0"/>
                    <a:pt x="143160" y="32048"/>
                    <a:pt x="143160" y="71580"/>
                  </a:cubicBezTo>
                  <a:close/>
                </a:path>
              </a:pathLst>
            </a:custGeom>
            <a:solidFill>
              <a:schemeClr val="accent3"/>
            </a:solidFill>
            <a:ln w="11906"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47" name="Frihandsfigur: Form 46">
              <a:extLst>
                <a:ext uri="{FF2B5EF4-FFF2-40B4-BE49-F238E27FC236}">
                  <a16:creationId xmlns:a16="http://schemas.microsoft.com/office/drawing/2014/main" id="{8C22AAA3-20BF-4639-AD97-20E660072235}"/>
                </a:ext>
              </a:extLst>
            </p:cNvPr>
            <p:cNvSpPr/>
            <p:nvPr/>
          </p:nvSpPr>
          <p:spPr>
            <a:xfrm>
              <a:off x="4245353" y="3991985"/>
              <a:ext cx="71580" cy="71580"/>
            </a:xfrm>
            <a:custGeom>
              <a:avLst/>
              <a:gdLst>
                <a:gd name="connsiteX0" fmla="*/ 71580 w 71580"/>
                <a:gd name="connsiteY0" fmla="*/ 35790 h 71580"/>
                <a:gd name="connsiteX1" fmla="*/ 35790 w 71580"/>
                <a:gd name="connsiteY1" fmla="*/ 71580 h 71580"/>
                <a:gd name="connsiteX2" fmla="*/ 0 w 71580"/>
                <a:gd name="connsiteY2" fmla="*/ 35790 h 71580"/>
                <a:gd name="connsiteX3" fmla="*/ 35790 w 71580"/>
                <a:gd name="connsiteY3" fmla="*/ 0 h 71580"/>
                <a:gd name="connsiteX4" fmla="*/ 71580 w 71580"/>
                <a:gd name="connsiteY4" fmla="*/ 35790 h 71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0" h="71580">
                  <a:moveTo>
                    <a:pt x="71580" y="35790"/>
                  </a:moveTo>
                  <a:cubicBezTo>
                    <a:pt x="71580" y="55556"/>
                    <a:pt x="55556" y="71580"/>
                    <a:pt x="35790" y="71580"/>
                  </a:cubicBezTo>
                  <a:cubicBezTo>
                    <a:pt x="16024" y="71580"/>
                    <a:pt x="0" y="55556"/>
                    <a:pt x="0" y="35790"/>
                  </a:cubicBezTo>
                  <a:cubicBezTo>
                    <a:pt x="0" y="16024"/>
                    <a:pt x="16024" y="0"/>
                    <a:pt x="35790" y="0"/>
                  </a:cubicBezTo>
                  <a:cubicBezTo>
                    <a:pt x="55556" y="0"/>
                    <a:pt x="71580" y="16024"/>
                    <a:pt x="71580" y="35790"/>
                  </a:cubicBezTo>
                  <a:close/>
                </a:path>
              </a:pathLst>
            </a:custGeom>
            <a:solidFill>
              <a:schemeClr val="accent3"/>
            </a:solidFill>
            <a:ln w="11906"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69" name="Frihandsfigur: Form 68">
              <a:extLst>
                <a:ext uri="{FF2B5EF4-FFF2-40B4-BE49-F238E27FC236}">
                  <a16:creationId xmlns:a16="http://schemas.microsoft.com/office/drawing/2014/main" id="{B97F47D3-F1EF-4902-B97F-34B0E63F86E7}"/>
                </a:ext>
              </a:extLst>
            </p:cNvPr>
            <p:cNvSpPr/>
            <p:nvPr/>
          </p:nvSpPr>
          <p:spPr>
            <a:xfrm>
              <a:off x="4448164" y="4206725"/>
              <a:ext cx="71580" cy="71580"/>
            </a:xfrm>
            <a:custGeom>
              <a:avLst/>
              <a:gdLst>
                <a:gd name="connsiteX0" fmla="*/ 71580 w 71580"/>
                <a:gd name="connsiteY0" fmla="*/ 35790 h 71580"/>
                <a:gd name="connsiteX1" fmla="*/ 35790 w 71580"/>
                <a:gd name="connsiteY1" fmla="*/ 71580 h 71580"/>
                <a:gd name="connsiteX2" fmla="*/ 0 w 71580"/>
                <a:gd name="connsiteY2" fmla="*/ 35790 h 71580"/>
                <a:gd name="connsiteX3" fmla="*/ 35790 w 71580"/>
                <a:gd name="connsiteY3" fmla="*/ 0 h 71580"/>
                <a:gd name="connsiteX4" fmla="*/ 71580 w 71580"/>
                <a:gd name="connsiteY4" fmla="*/ 35790 h 71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0" h="71580">
                  <a:moveTo>
                    <a:pt x="71580" y="35790"/>
                  </a:moveTo>
                  <a:cubicBezTo>
                    <a:pt x="71580" y="55556"/>
                    <a:pt x="55556" y="71580"/>
                    <a:pt x="35790" y="71580"/>
                  </a:cubicBezTo>
                  <a:cubicBezTo>
                    <a:pt x="16024" y="71580"/>
                    <a:pt x="0" y="55556"/>
                    <a:pt x="0" y="35790"/>
                  </a:cubicBezTo>
                  <a:cubicBezTo>
                    <a:pt x="0" y="16024"/>
                    <a:pt x="16024" y="0"/>
                    <a:pt x="35790" y="0"/>
                  </a:cubicBezTo>
                  <a:cubicBezTo>
                    <a:pt x="55556" y="0"/>
                    <a:pt x="71580" y="16024"/>
                    <a:pt x="71580" y="35790"/>
                  </a:cubicBezTo>
                  <a:close/>
                </a:path>
              </a:pathLst>
            </a:custGeom>
            <a:solidFill>
              <a:srgbClr val="FFFF00"/>
            </a:solidFill>
            <a:ln w="11906"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70" name="Frihandsfigur: Form 69">
              <a:extLst>
                <a:ext uri="{FF2B5EF4-FFF2-40B4-BE49-F238E27FC236}">
                  <a16:creationId xmlns:a16="http://schemas.microsoft.com/office/drawing/2014/main" id="{69DA6189-9632-4B2F-9FF6-A53804FD1BDE}"/>
                </a:ext>
              </a:extLst>
            </p:cNvPr>
            <p:cNvSpPr/>
            <p:nvPr/>
          </p:nvSpPr>
          <p:spPr>
            <a:xfrm>
              <a:off x="4460094" y="4039705"/>
              <a:ext cx="95440" cy="95440"/>
            </a:xfrm>
            <a:custGeom>
              <a:avLst/>
              <a:gdLst>
                <a:gd name="connsiteX0" fmla="*/ 95440 w 95440"/>
                <a:gd name="connsiteY0" fmla="*/ 47720 h 95440"/>
                <a:gd name="connsiteX1" fmla="*/ 47720 w 95440"/>
                <a:gd name="connsiteY1" fmla="*/ 95440 h 95440"/>
                <a:gd name="connsiteX2" fmla="*/ 0 w 95440"/>
                <a:gd name="connsiteY2" fmla="*/ 47720 h 95440"/>
                <a:gd name="connsiteX3" fmla="*/ 47720 w 95440"/>
                <a:gd name="connsiteY3" fmla="*/ 0 h 95440"/>
                <a:gd name="connsiteX4" fmla="*/ 95440 w 95440"/>
                <a:gd name="connsiteY4" fmla="*/ 47720 h 9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0" h="95440">
                  <a:moveTo>
                    <a:pt x="95440" y="47720"/>
                  </a:moveTo>
                  <a:cubicBezTo>
                    <a:pt x="95440" y="74075"/>
                    <a:pt x="74075" y="95440"/>
                    <a:pt x="47720" y="95440"/>
                  </a:cubicBezTo>
                  <a:cubicBezTo>
                    <a:pt x="21365" y="95440"/>
                    <a:pt x="0" y="74075"/>
                    <a:pt x="0" y="47720"/>
                  </a:cubicBezTo>
                  <a:cubicBezTo>
                    <a:pt x="0" y="21365"/>
                    <a:pt x="21365" y="0"/>
                    <a:pt x="47720" y="0"/>
                  </a:cubicBezTo>
                  <a:cubicBezTo>
                    <a:pt x="74075" y="0"/>
                    <a:pt x="95440" y="21365"/>
                    <a:pt x="95440" y="47720"/>
                  </a:cubicBezTo>
                  <a:close/>
                </a:path>
              </a:pathLst>
            </a:custGeom>
            <a:solidFill>
              <a:schemeClr val="accent3"/>
            </a:solidFill>
            <a:ln w="11906"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grpSp>
      <p:grpSp>
        <p:nvGrpSpPr>
          <p:cNvPr id="66" name="Grupp 65">
            <a:extLst>
              <a:ext uri="{FF2B5EF4-FFF2-40B4-BE49-F238E27FC236}">
                <a16:creationId xmlns:a16="http://schemas.microsoft.com/office/drawing/2014/main" id="{4EBF1C93-DA08-410D-BD20-143CC7AE4DA2}"/>
              </a:ext>
            </a:extLst>
          </p:cNvPr>
          <p:cNvGrpSpPr/>
          <p:nvPr/>
        </p:nvGrpSpPr>
        <p:grpSpPr>
          <a:xfrm>
            <a:off x="521494" y="3713188"/>
            <a:ext cx="4052822" cy="283005"/>
            <a:chOff x="695325" y="4950917"/>
            <a:chExt cx="5403763" cy="377340"/>
          </a:xfrm>
        </p:grpSpPr>
        <p:cxnSp>
          <p:nvCxnSpPr>
            <p:cNvPr id="45" name="Rak koppling 44">
              <a:extLst>
                <a:ext uri="{FF2B5EF4-FFF2-40B4-BE49-F238E27FC236}">
                  <a16:creationId xmlns:a16="http://schemas.microsoft.com/office/drawing/2014/main" id="{46EF37A0-0119-44EB-A418-6902180D1DC6}"/>
                </a:ext>
              </a:extLst>
            </p:cNvPr>
            <p:cNvCxnSpPr/>
            <p:nvPr/>
          </p:nvCxnSpPr>
          <p:spPr>
            <a:xfrm>
              <a:off x="695325" y="5318754"/>
              <a:ext cx="5400675" cy="9503"/>
            </a:xfrm>
            <a:prstGeom prst="line">
              <a:avLst/>
            </a:prstGeom>
            <a:ln w="2540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Rak koppling 45">
              <a:extLst>
                <a:ext uri="{FF2B5EF4-FFF2-40B4-BE49-F238E27FC236}">
                  <a16:creationId xmlns:a16="http://schemas.microsoft.com/office/drawing/2014/main" id="{4212F784-7E46-4B57-AAA2-E83BF2C6B158}"/>
                </a:ext>
              </a:extLst>
            </p:cNvPr>
            <p:cNvCxnSpPr/>
            <p:nvPr/>
          </p:nvCxnSpPr>
          <p:spPr>
            <a:xfrm>
              <a:off x="698413" y="4950917"/>
              <a:ext cx="5400675" cy="9503"/>
            </a:xfrm>
            <a:prstGeom prst="line">
              <a:avLst/>
            </a:prstGeom>
            <a:ln w="508000">
              <a:solidFill>
                <a:schemeClr val="accent6"/>
              </a:solidFill>
            </a:ln>
            <a:effectLst/>
          </p:spPr>
          <p:style>
            <a:lnRef idx="2">
              <a:schemeClr val="accent1"/>
            </a:lnRef>
            <a:fillRef idx="0">
              <a:schemeClr val="accent1"/>
            </a:fillRef>
            <a:effectRef idx="1">
              <a:schemeClr val="accent1"/>
            </a:effectRef>
            <a:fontRef idx="minor">
              <a:schemeClr val="tx1"/>
            </a:fontRef>
          </p:style>
        </p:cxnSp>
      </p:grpSp>
      <p:pic>
        <p:nvPicPr>
          <p:cNvPr id="43" name="Bild 42" descr="Mikroskop">
            <a:extLst>
              <a:ext uri="{FF2B5EF4-FFF2-40B4-BE49-F238E27FC236}">
                <a16:creationId xmlns:a16="http://schemas.microsoft.com/office/drawing/2014/main" id="{DF06DB52-CD35-4FC7-8DC7-48CCA6BCB68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2545555" y="2673255"/>
            <a:ext cx="1151240" cy="1151240"/>
          </a:xfrm>
          <a:prstGeom prst="rect">
            <a:avLst/>
          </a:prstGeom>
        </p:spPr>
      </p:pic>
      <p:grpSp>
        <p:nvGrpSpPr>
          <p:cNvPr id="64" name="Grupp 63">
            <a:extLst>
              <a:ext uri="{FF2B5EF4-FFF2-40B4-BE49-F238E27FC236}">
                <a16:creationId xmlns:a16="http://schemas.microsoft.com/office/drawing/2014/main" id="{EF5C4845-7260-427E-8712-2500BFD58EFE}"/>
              </a:ext>
            </a:extLst>
          </p:cNvPr>
          <p:cNvGrpSpPr/>
          <p:nvPr/>
        </p:nvGrpSpPr>
        <p:grpSpPr>
          <a:xfrm>
            <a:off x="1039652" y="1803613"/>
            <a:ext cx="1375302" cy="1731862"/>
            <a:chOff x="1386202" y="2404817"/>
            <a:chExt cx="1833736" cy="2309149"/>
          </a:xfrm>
        </p:grpSpPr>
        <p:grpSp>
          <p:nvGrpSpPr>
            <p:cNvPr id="57" name="Grupp 56">
              <a:extLst>
                <a:ext uri="{FF2B5EF4-FFF2-40B4-BE49-F238E27FC236}">
                  <a16:creationId xmlns:a16="http://schemas.microsoft.com/office/drawing/2014/main" id="{36EB0599-CFCF-4356-A8AD-A872509F9B7B}"/>
                </a:ext>
              </a:extLst>
            </p:cNvPr>
            <p:cNvGrpSpPr/>
            <p:nvPr/>
          </p:nvGrpSpPr>
          <p:grpSpPr>
            <a:xfrm>
              <a:off x="1386202" y="2404817"/>
              <a:ext cx="1833736" cy="2309149"/>
              <a:chOff x="1386202" y="2404817"/>
              <a:chExt cx="1833736" cy="2309149"/>
            </a:xfrm>
          </p:grpSpPr>
          <p:sp>
            <p:nvSpPr>
              <p:cNvPr id="48" name="Frihandsfigur: Form 47">
                <a:extLst>
                  <a:ext uri="{FF2B5EF4-FFF2-40B4-BE49-F238E27FC236}">
                    <a16:creationId xmlns:a16="http://schemas.microsoft.com/office/drawing/2014/main" id="{E2442BDD-FED2-4DEF-821C-39E468299B5D}"/>
                  </a:ext>
                </a:extLst>
              </p:cNvPr>
              <p:cNvSpPr/>
              <p:nvPr/>
            </p:nvSpPr>
            <p:spPr>
              <a:xfrm>
                <a:off x="1589950" y="2404817"/>
                <a:ext cx="1086658" cy="1086658"/>
              </a:xfrm>
              <a:custGeom>
                <a:avLst/>
                <a:gdLst>
                  <a:gd name="connsiteX0" fmla="*/ 1086659 w 1086658"/>
                  <a:gd name="connsiteY0" fmla="*/ 543329 h 1086658"/>
                  <a:gd name="connsiteX1" fmla="*/ 543329 w 1086658"/>
                  <a:gd name="connsiteY1" fmla="*/ 1086659 h 1086658"/>
                  <a:gd name="connsiteX2" fmla="*/ 0 w 1086658"/>
                  <a:gd name="connsiteY2" fmla="*/ 543329 h 1086658"/>
                  <a:gd name="connsiteX3" fmla="*/ 543329 w 1086658"/>
                  <a:gd name="connsiteY3" fmla="*/ 0 h 1086658"/>
                  <a:gd name="connsiteX4" fmla="*/ 1086659 w 1086658"/>
                  <a:gd name="connsiteY4" fmla="*/ 543329 h 108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658" h="1086658">
                    <a:moveTo>
                      <a:pt x="1086659" y="543329"/>
                    </a:moveTo>
                    <a:cubicBezTo>
                      <a:pt x="1086659" y="843402"/>
                      <a:pt x="843402" y="1086659"/>
                      <a:pt x="543329" y="1086659"/>
                    </a:cubicBezTo>
                    <a:cubicBezTo>
                      <a:pt x="243257" y="1086659"/>
                      <a:pt x="0" y="843402"/>
                      <a:pt x="0" y="543329"/>
                    </a:cubicBezTo>
                    <a:cubicBezTo>
                      <a:pt x="0" y="243257"/>
                      <a:pt x="243257" y="0"/>
                      <a:pt x="543329" y="0"/>
                    </a:cubicBezTo>
                    <a:cubicBezTo>
                      <a:pt x="843402" y="0"/>
                      <a:pt x="1086659" y="243257"/>
                      <a:pt x="1086659" y="543329"/>
                    </a:cubicBezTo>
                    <a:close/>
                  </a:path>
                </a:pathLst>
              </a:custGeom>
              <a:solidFill>
                <a:srgbClr val="000000"/>
              </a:solidFill>
              <a:ln w="33933"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54" name="Frihandsfigur: Form 53">
                <a:extLst>
                  <a:ext uri="{FF2B5EF4-FFF2-40B4-BE49-F238E27FC236}">
                    <a16:creationId xmlns:a16="http://schemas.microsoft.com/office/drawing/2014/main" id="{ADF2CA4F-05C5-4C89-A315-26E13D9CCB99}"/>
                  </a:ext>
                </a:extLst>
              </p:cNvPr>
              <p:cNvSpPr/>
              <p:nvPr/>
            </p:nvSpPr>
            <p:spPr>
              <a:xfrm>
                <a:off x="1386202" y="3705411"/>
                <a:ext cx="577287" cy="1008555"/>
              </a:xfrm>
              <a:custGeom>
                <a:avLst/>
                <a:gdLst>
                  <a:gd name="connsiteX0" fmla="*/ 577287 w 577287"/>
                  <a:gd name="connsiteY0" fmla="*/ 699537 h 1008555"/>
                  <a:gd name="connsiteX1" fmla="*/ 332789 w 577287"/>
                  <a:gd name="connsiteY1" fmla="*/ 441455 h 1008555"/>
                  <a:gd name="connsiteX2" fmla="*/ 468622 w 577287"/>
                  <a:gd name="connsiteY2" fmla="*/ 271665 h 1008555"/>
                  <a:gd name="connsiteX3" fmla="*/ 468622 w 577287"/>
                  <a:gd name="connsiteY3" fmla="*/ 268269 h 1008555"/>
                  <a:gd name="connsiteX4" fmla="*/ 261477 w 577287"/>
                  <a:gd name="connsiteY4" fmla="*/ 288644 h 1008555"/>
                  <a:gd name="connsiteX5" fmla="*/ 268269 w 577287"/>
                  <a:gd name="connsiteY5" fmla="*/ 0 h 1008555"/>
                  <a:gd name="connsiteX6" fmla="*/ 27166 w 577287"/>
                  <a:gd name="connsiteY6" fmla="*/ 95083 h 1008555"/>
                  <a:gd name="connsiteX7" fmla="*/ 0 w 577287"/>
                  <a:gd name="connsiteY7" fmla="*/ 149416 h 1008555"/>
                  <a:gd name="connsiteX8" fmla="*/ 0 w 577287"/>
                  <a:gd name="connsiteY8" fmla="*/ 475413 h 1008555"/>
                  <a:gd name="connsiteX9" fmla="*/ 217332 w 577287"/>
                  <a:gd name="connsiteY9" fmla="*/ 967806 h 1008555"/>
                  <a:gd name="connsiteX10" fmla="*/ 230915 w 577287"/>
                  <a:gd name="connsiteY10" fmla="*/ 1008555 h 1008555"/>
                  <a:gd name="connsiteX11" fmla="*/ 577287 w 577287"/>
                  <a:gd name="connsiteY11" fmla="*/ 1008555 h 1008555"/>
                  <a:gd name="connsiteX12" fmla="*/ 577287 w 577287"/>
                  <a:gd name="connsiteY12" fmla="*/ 699537 h 100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87" h="1008555">
                    <a:moveTo>
                      <a:pt x="577287" y="699537"/>
                    </a:moveTo>
                    <a:lnTo>
                      <a:pt x="332789" y="441455"/>
                    </a:lnTo>
                    <a:lnTo>
                      <a:pt x="468622" y="271665"/>
                    </a:lnTo>
                    <a:lnTo>
                      <a:pt x="468622" y="268269"/>
                    </a:lnTo>
                    <a:lnTo>
                      <a:pt x="261477" y="288644"/>
                    </a:lnTo>
                    <a:lnTo>
                      <a:pt x="268269" y="0"/>
                    </a:lnTo>
                    <a:cubicBezTo>
                      <a:pt x="186769" y="27166"/>
                      <a:pt x="105270" y="57729"/>
                      <a:pt x="27166" y="95083"/>
                    </a:cubicBezTo>
                    <a:cubicBezTo>
                      <a:pt x="13583" y="108666"/>
                      <a:pt x="3396" y="129041"/>
                      <a:pt x="0" y="149416"/>
                    </a:cubicBezTo>
                    <a:lnTo>
                      <a:pt x="0" y="475413"/>
                    </a:lnTo>
                    <a:lnTo>
                      <a:pt x="217332" y="967806"/>
                    </a:lnTo>
                    <a:cubicBezTo>
                      <a:pt x="224123" y="981389"/>
                      <a:pt x="227519" y="994972"/>
                      <a:pt x="230915" y="1008555"/>
                    </a:cubicBezTo>
                    <a:lnTo>
                      <a:pt x="577287" y="1008555"/>
                    </a:lnTo>
                    <a:lnTo>
                      <a:pt x="577287" y="699537"/>
                    </a:lnTo>
                    <a:close/>
                  </a:path>
                </a:pathLst>
              </a:custGeom>
              <a:solidFill>
                <a:srgbClr val="000000"/>
              </a:solidFill>
              <a:ln w="33933"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55" name="Frihandsfigur: Form 54">
                <a:extLst>
                  <a:ext uri="{FF2B5EF4-FFF2-40B4-BE49-F238E27FC236}">
                    <a16:creationId xmlns:a16="http://schemas.microsoft.com/office/drawing/2014/main" id="{989C806A-6000-4F4B-973D-A42AF62F7FAE}"/>
                  </a:ext>
                </a:extLst>
              </p:cNvPr>
              <p:cNvSpPr/>
              <p:nvPr/>
            </p:nvSpPr>
            <p:spPr>
              <a:xfrm>
                <a:off x="1790303" y="3627308"/>
                <a:ext cx="689349" cy="1086658"/>
              </a:xfrm>
              <a:custGeom>
                <a:avLst/>
                <a:gdLst>
                  <a:gd name="connsiteX0" fmla="*/ 241102 w 689349"/>
                  <a:gd name="connsiteY0" fmla="*/ 747078 h 1086658"/>
                  <a:gd name="connsiteX1" fmla="*/ 241102 w 689349"/>
                  <a:gd name="connsiteY1" fmla="*/ 1086659 h 1086658"/>
                  <a:gd name="connsiteX2" fmla="*/ 444851 w 689349"/>
                  <a:gd name="connsiteY2" fmla="*/ 1086659 h 1086658"/>
                  <a:gd name="connsiteX3" fmla="*/ 444851 w 689349"/>
                  <a:gd name="connsiteY3" fmla="*/ 747078 h 1086658"/>
                  <a:gd name="connsiteX4" fmla="*/ 689349 w 689349"/>
                  <a:gd name="connsiteY4" fmla="*/ 40750 h 1086658"/>
                  <a:gd name="connsiteX5" fmla="*/ 342977 w 689349"/>
                  <a:gd name="connsiteY5" fmla="*/ 0 h 1086658"/>
                  <a:gd name="connsiteX6" fmla="*/ 0 w 689349"/>
                  <a:gd name="connsiteY6" fmla="*/ 40750 h 1086658"/>
                  <a:gd name="connsiteX7" fmla="*/ 241102 w 689349"/>
                  <a:gd name="connsiteY7" fmla="*/ 747078 h 108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349" h="1086658">
                    <a:moveTo>
                      <a:pt x="241102" y="747078"/>
                    </a:moveTo>
                    <a:lnTo>
                      <a:pt x="241102" y="1086659"/>
                    </a:lnTo>
                    <a:lnTo>
                      <a:pt x="444851" y="1086659"/>
                    </a:lnTo>
                    <a:lnTo>
                      <a:pt x="444851" y="747078"/>
                    </a:lnTo>
                    <a:lnTo>
                      <a:pt x="689349" y="40750"/>
                    </a:lnTo>
                    <a:cubicBezTo>
                      <a:pt x="573892" y="13583"/>
                      <a:pt x="458434" y="0"/>
                      <a:pt x="342977" y="0"/>
                    </a:cubicBezTo>
                    <a:cubicBezTo>
                      <a:pt x="227519" y="0"/>
                      <a:pt x="112062" y="13583"/>
                      <a:pt x="0" y="40750"/>
                    </a:cubicBezTo>
                    <a:lnTo>
                      <a:pt x="241102" y="747078"/>
                    </a:lnTo>
                    <a:close/>
                  </a:path>
                </a:pathLst>
              </a:custGeom>
              <a:solidFill>
                <a:srgbClr val="000000"/>
              </a:solidFill>
              <a:ln w="33933"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56" name="Frihandsfigur: Form 55">
                <a:extLst>
                  <a:ext uri="{FF2B5EF4-FFF2-40B4-BE49-F238E27FC236}">
                    <a16:creationId xmlns:a16="http://schemas.microsoft.com/office/drawing/2014/main" id="{B964B224-29B2-4711-94FA-C66DBF6BC6E7}"/>
                  </a:ext>
                </a:extLst>
              </p:cNvPr>
              <p:cNvSpPr/>
              <p:nvPr/>
            </p:nvSpPr>
            <p:spPr>
              <a:xfrm>
                <a:off x="2303070" y="3705411"/>
                <a:ext cx="916868" cy="1008555"/>
              </a:xfrm>
              <a:custGeom>
                <a:avLst/>
                <a:gdLst>
                  <a:gd name="connsiteX0" fmla="*/ 808203 w 916868"/>
                  <a:gd name="connsiteY0" fmla="*/ 247894 h 1008555"/>
                  <a:gd name="connsiteX1" fmla="*/ 309019 w 916868"/>
                  <a:gd name="connsiteY1" fmla="*/ 0 h 1008555"/>
                  <a:gd name="connsiteX2" fmla="*/ 315810 w 916868"/>
                  <a:gd name="connsiteY2" fmla="*/ 288644 h 1008555"/>
                  <a:gd name="connsiteX3" fmla="*/ 108666 w 916868"/>
                  <a:gd name="connsiteY3" fmla="*/ 268269 h 1008555"/>
                  <a:gd name="connsiteX4" fmla="*/ 108666 w 916868"/>
                  <a:gd name="connsiteY4" fmla="*/ 271665 h 1008555"/>
                  <a:gd name="connsiteX5" fmla="*/ 244498 w 916868"/>
                  <a:gd name="connsiteY5" fmla="*/ 441455 h 1008555"/>
                  <a:gd name="connsiteX6" fmla="*/ 0 w 916868"/>
                  <a:gd name="connsiteY6" fmla="*/ 699537 h 1008555"/>
                  <a:gd name="connsiteX7" fmla="*/ 0 w 916868"/>
                  <a:gd name="connsiteY7" fmla="*/ 1008555 h 1008555"/>
                  <a:gd name="connsiteX8" fmla="*/ 916868 w 916868"/>
                  <a:gd name="connsiteY8" fmla="*/ 1008555 h 1008555"/>
                  <a:gd name="connsiteX9" fmla="*/ 916868 w 916868"/>
                  <a:gd name="connsiteY9" fmla="*/ 465226 h 1008555"/>
                  <a:gd name="connsiteX10" fmla="*/ 808203 w 916868"/>
                  <a:gd name="connsiteY10" fmla="*/ 247894 h 100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868" h="1008555">
                    <a:moveTo>
                      <a:pt x="808203" y="247894"/>
                    </a:moveTo>
                    <a:cubicBezTo>
                      <a:pt x="658787" y="132437"/>
                      <a:pt x="488996" y="50937"/>
                      <a:pt x="309019" y="0"/>
                    </a:cubicBezTo>
                    <a:lnTo>
                      <a:pt x="315810" y="288644"/>
                    </a:lnTo>
                    <a:lnTo>
                      <a:pt x="108666" y="268269"/>
                    </a:lnTo>
                    <a:lnTo>
                      <a:pt x="108666" y="271665"/>
                    </a:lnTo>
                    <a:lnTo>
                      <a:pt x="244498" y="441455"/>
                    </a:lnTo>
                    <a:lnTo>
                      <a:pt x="0" y="699537"/>
                    </a:lnTo>
                    <a:lnTo>
                      <a:pt x="0" y="1008555"/>
                    </a:lnTo>
                    <a:lnTo>
                      <a:pt x="916868" y="1008555"/>
                    </a:lnTo>
                    <a:lnTo>
                      <a:pt x="916868" y="465226"/>
                    </a:lnTo>
                    <a:cubicBezTo>
                      <a:pt x="913473" y="380331"/>
                      <a:pt x="876119" y="298831"/>
                      <a:pt x="808203" y="247894"/>
                    </a:cubicBezTo>
                    <a:close/>
                  </a:path>
                </a:pathLst>
              </a:custGeom>
              <a:solidFill>
                <a:srgbClr val="000000"/>
              </a:solidFill>
              <a:ln w="33933"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grpSp>
        <p:pic>
          <p:nvPicPr>
            <p:cNvPr id="58" name="Bildobjekt 57">
              <a:extLst>
                <a:ext uri="{FF2B5EF4-FFF2-40B4-BE49-F238E27FC236}">
                  <a16:creationId xmlns:a16="http://schemas.microsoft.com/office/drawing/2014/main" id="{18367288-3AC1-4CE2-AF39-B74CFAC68E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7069" y="4282166"/>
              <a:ext cx="549538" cy="220773"/>
            </a:xfrm>
            <a:prstGeom prst="rect">
              <a:avLst/>
            </a:prstGeom>
          </p:spPr>
        </p:pic>
      </p:grpSp>
      <p:grpSp>
        <p:nvGrpSpPr>
          <p:cNvPr id="85" name="Grupp 84">
            <a:extLst>
              <a:ext uri="{FF2B5EF4-FFF2-40B4-BE49-F238E27FC236}">
                <a16:creationId xmlns:a16="http://schemas.microsoft.com/office/drawing/2014/main" id="{34F96885-C562-4FF0-BBE4-9AEC821BDA12}"/>
              </a:ext>
            </a:extLst>
          </p:cNvPr>
          <p:cNvGrpSpPr/>
          <p:nvPr/>
        </p:nvGrpSpPr>
        <p:grpSpPr>
          <a:xfrm>
            <a:off x="604982" y="2377423"/>
            <a:ext cx="573831" cy="1262417"/>
            <a:chOff x="5238662" y="1317791"/>
            <a:chExt cx="1990686" cy="4379468"/>
          </a:xfrm>
        </p:grpSpPr>
        <p:grpSp>
          <p:nvGrpSpPr>
            <p:cNvPr id="86" name="Grupp 85">
              <a:extLst>
                <a:ext uri="{FF2B5EF4-FFF2-40B4-BE49-F238E27FC236}">
                  <a16:creationId xmlns:a16="http://schemas.microsoft.com/office/drawing/2014/main" id="{8AA86DF3-29A5-4F70-A09A-C712C3DD7AE4}"/>
                </a:ext>
              </a:extLst>
            </p:cNvPr>
            <p:cNvGrpSpPr/>
            <p:nvPr/>
          </p:nvGrpSpPr>
          <p:grpSpPr>
            <a:xfrm>
              <a:off x="5787891" y="1317791"/>
              <a:ext cx="842844" cy="1235229"/>
              <a:chOff x="5787891" y="1317791"/>
              <a:chExt cx="842844" cy="1235229"/>
            </a:xfrm>
          </p:grpSpPr>
          <p:pic>
            <p:nvPicPr>
              <p:cNvPr id="94" name="Bildobjekt 93" descr="En bild som visar elektronik, krets&#10;&#10;Automatiskt genererad beskrivning">
                <a:extLst>
                  <a:ext uri="{FF2B5EF4-FFF2-40B4-BE49-F238E27FC236}">
                    <a16:creationId xmlns:a16="http://schemas.microsoft.com/office/drawing/2014/main" id="{16D6115C-D530-48A8-933B-8D2BA205CF4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083320" y="1317791"/>
                <a:ext cx="308110" cy="295430"/>
              </a:xfrm>
              <a:custGeom>
                <a:avLst/>
                <a:gdLst>
                  <a:gd name="connsiteX0" fmla="*/ 154055 w 308110"/>
                  <a:gd name="connsiteY0" fmla="*/ 0 h 295430"/>
                  <a:gd name="connsiteX1" fmla="*/ 308110 w 308110"/>
                  <a:gd name="connsiteY1" fmla="*/ 147715 h 295430"/>
                  <a:gd name="connsiteX2" fmla="*/ 154055 w 308110"/>
                  <a:gd name="connsiteY2" fmla="*/ 295430 h 295430"/>
                  <a:gd name="connsiteX3" fmla="*/ 0 w 308110"/>
                  <a:gd name="connsiteY3" fmla="*/ 147715 h 295430"/>
                  <a:gd name="connsiteX4" fmla="*/ 154055 w 308110"/>
                  <a:gd name="connsiteY4" fmla="*/ 0 h 29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10" h="295430">
                    <a:moveTo>
                      <a:pt x="154055" y="0"/>
                    </a:moveTo>
                    <a:cubicBezTo>
                      <a:pt x="239137" y="0"/>
                      <a:pt x="308110" y="66134"/>
                      <a:pt x="308110" y="147715"/>
                    </a:cubicBezTo>
                    <a:cubicBezTo>
                      <a:pt x="308110" y="229296"/>
                      <a:pt x="239137" y="295430"/>
                      <a:pt x="154055" y="295430"/>
                    </a:cubicBezTo>
                    <a:cubicBezTo>
                      <a:pt x="68973" y="295430"/>
                      <a:pt x="0" y="229296"/>
                      <a:pt x="0" y="147715"/>
                    </a:cubicBezTo>
                    <a:cubicBezTo>
                      <a:pt x="0" y="66134"/>
                      <a:pt x="68973" y="0"/>
                      <a:pt x="154055" y="0"/>
                    </a:cubicBezTo>
                    <a:close/>
                  </a:path>
                </a:pathLst>
              </a:custGeom>
            </p:spPr>
          </p:pic>
          <p:pic>
            <p:nvPicPr>
              <p:cNvPr id="95" name="Bildobjekt 94" descr="En bild som visar elektronik, krets&#10;&#10;Automatiskt genererad beskrivning">
                <a:extLst>
                  <a:ext uri="{FF2B5EF4-FFF2-40B4-BE49-F238E27FC236}">
                    <a16:creationId xmlns:a16="http://schemas.microsoft.com/office/drawing/2014/main" id="{F6D362F6-DCEC-46DA-99D5-3493658EC9CA}"/>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787891" y="1665357"/>
                <a:ext cx="308110" cy="295430"/>
              </a:xfrm>
              <a:custGeom>
                <a:avLst/>
                <a:gdLst>
                  <a:gd name="connsiteX0" fmla="*/ 154055 w 308110"/>
                  <a:gd name="connsiteY0" fmla="*/ 0 h 295430"/>
                  <a:gd name="connsiteX1" fmla="*/ 308110 w 308110"/>
                  <a:gd name="connsiteY1" fmla="*/ 147715 h 295430"/>
                  <a:gd name="connsiteX2" fmla="*/ 154055 w 308110"/>
                  <a:gd name="connsiteY2" fmla="*/ 295430 h 295430"/>
                  <a:gd name="connsiteX3" fmla="*/ 0 w 308110"/>
                  <a:gd name="connsiteY3" fmla="*/ 147715 h 295430"/>
                  <a:gd name="connsiteX4" fmla="*/ 154055 w 308110"/>
                  <a:gd name="connsiteY4" fmla="*/ 0 h 29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10" h="295430">
                    <a:moveTo>
                      <a:pt x="154055" y="0"/>
                    </a:moveTo>
                    <a:cubicBezTo>
                      <a:pt x="239137" y="0"/>
                      <a:pt x="308110" y="66134"/>
                      <a:pt x="308110" y="147715"/>
                    </a:cubicBezTo>
                    <a:cubicBezTo>
                      <a:pt x="308110" y="229296"/>
                      <a:pt x="239137" y="295430"/>
                      <a:pt x="154055" y="295430"/>
                    </a:cubicBezTo>
                    <a:cubicBezTo>
                      <a:pt x="68973" y="295430"/>
                      <a:pt x="0" y="229296"/>
                      <a:pt x="0" y="147715"/>
                    </a:cubicBezTo>
                    <a:cubicBezTo>
                      <a:pt x="0" y="66134"/>
                      <a:pt x="68973" y="0"/>
                      <a:pt x="154055" y="0"/>
                    </a:cubicBezTo>
                    <a:close/>
                  </a:path>
                </a:pathLst>
              </a:custGeom>
            </p:spPr>
          </p:pic>
          <p:pic>
            <p:nvPicPr>
              <p:cNvPr id="96" name="Bildobjekt 95" descr="En bild som visar elektronik, krets&#10;&#10;Automatiskt genererad beskrivning">
                <a:extLst>
                  <a:ext uri="{FF2B5EF4-FFF2-40B4-BE49-F238E27FC236}">
                    <a16:creationId xmlns:a16="http://schemas.microsoft.com/office/drawing/2014/main" id="{BC658E85-D9BA-47BA-AFEE-EF2D3BDB23D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322625" y="1764438"/>
                <a:ext cx="308110" cy="295430"/>
              </a:xfrm>
              <a:custGeom>
                <a:avLst/>
                <a:gdLst>
                  <a:gd name="connsiteX0" fmla="*/ 154055 w 308110"/>
                  <a:gd name="connsiteY0" fmla="*/ 0 h 295430"/>
                  <a:gd name="connsiteX1" fmla="*/ 308110 w 308110"/>
                  <a:gd name="connsiteY1" fmla="*/ 147715 h 295430"/>
                  <a:gd name="connsiteX2" fmla="*/ 154055 w 308110"/>
                  <a:gd name="connsiteY2" fmla="*/ 295430 h 295430"/>
                  <a:gd name="connsiteX3" fmla="*/ 0 w 308110"/>
                  <a:gd name="connsiteY3" fmla="*/ 147715 h 295430"/>
                  <a:gd name="connsiteX4" fmla="*/ 154055 w 308110"/>
                  <a:gd name="connsiteY4" fmla="*/ 0 h 29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10" h="295430">
                    <a:moveTo>
                      <a:pt x="154055" y="0"/>
                    </a:moveTo>
                    <a:cubicBezTo>
                      <a:pt x="239137" y="0"/>
                      <a:pt x="308110" y="66134"/>
                      <a:pt x="308110" y="147715"/>
                    </a:cubicBezTo>
                    <a:cubicBezTo>
                      <a:pt x="308110" y="229296"/>
                      <a:pt x="239137" y="295430"/>
                      <a:pt x="154055" y="295430"/>
                    </a:cubicBezTo>
                    <a:cubicBezTo>
                      <a:pt x="68973" y="295430"/>
                      <a:pt x="0" y="229296"/>
                      <a:pt x="0" y="147715"/>
                    </a:cubicBezTo>
                    <a:cubicBezTo>
                      <a:pt x="0" y="66134"/>
                      <a:pt x="68973" y="0"/>
                      <a:pt x="154055" y="0"/>
                    </a:cubicBezTo>
                    <a:close/>
                  </a:path>
                </a:pathLst>
              </a:custGeom>
            </p:spPr>
          </p:pic>
          <p:pic>
            <p:nvPicPr>
              <p:cNvPr id="97" name="Bildobjekt 96" descr="En bild som visar elektronik, krets&#10;&#10;Automatiskt genererad beskrivning">
                <a:extLst>
                  <a:ext uri="{FF2B5EF4-FFF2-40B4-BE49-F238E27FC236}">
                    <a16:creationId xmlns:a16="http://schemas.microsoft.com/office/drawing/2014/main" id="{F8985C93-26DC-4FAC-AA5E-96D839700F8D}"/>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5834305" y="2169770"/>
                <a:ext cx="399700" cy="383250"/>
              </a:xfrm>
              <a:custGeom>
                <a:avLst/>
                <a:gdLst>
                  <a:gd name="connsiteX0" fmla="*/ 199850 w 399700"/>
                  <a:gd name="connsiteY0" fmla="*/ 0 h 383250"/>
                  <a:gd name="connsiteX1" fmla="*/ 399700 w 399700"/>
                  <a:gd name="connsiteY1" fmla="*/ 191625 h 383250"/>
                  <a:gd name="connsiteX2" fmla="*/ 199850 w 399700"/>
                  <a:gd name="connsiteY2" fmla="*/ 383250 h 383250"/>
                  <a:gd name="connsiteX3" fmla="*/ 0 w 399700"/>
                  <a:gd name="connsiteY3" fmla="*/ 191625 h 383250"/>
                  <a:gd name="connsiteX4" fmla="*/ 199850 w 399700"/>
                  <a:gd name="connsiteY4" fmla="*/ 0 h 38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00" h="383250">
                    <a:moveTo>
                      <a:pt x="199850" y="0"/>
                    </a:moveTo>
                    <a:cubicBezTo>
                      <a:pt x="310224" y="0"/>
                      <a:pt x="399700" y="85793"/>
                      <a:pt x="399700" y="191625"/>
                    </a:cubicBezTo>
                    <a:cubicBezTo>
                      <a:pt x="399700" y="297457"/>
                      <a:pt x="310224" y="383250"/>
                      <a:pt x="199850" y="383250"/>
                    </a:cubicBezTo>
                    <a:cubicBezTo>
                      <a:pt x="89476" y="383250"/>
                      <a:pt x="0" y="297457"/>
                      <a:pt x="0" y="191625"/>
                    </a:cubicBezTo>
                    <a:cubicBezTo>
                      <a:pt x="0" y="85793"/>
                      <a:pt x="89476" y="0"/>
                      <a:pt x="199850" y="0"/>
                    </a:cubicBezTo>
                    <a:close/>
                  </a:path>
                </a:pathLst>
              </a:custGeom>
            </p:spPr>
          </p:pic>
        </p:grpSp>
        <p:grpSp>
          <p:nvGrpSpPr>
            <p:cNvPr id="87" name="Grupp 86">
              <a:extLst>
                <a:ext uri="{FF2B5EF4-FFF2-40B4-BE49-F238E27FC236}">
                  <a16:creationId xmlns:a16="http://schemas.microsoft.com/office/drawing/2014/main" id="{EE3E5F4E-7C93-48EF-9FE8-979B87CB79FF}"/>
                </a:ext>
              </a:extLst>
            </p:cNvPr>
            <p:cNvGrpSpPr/>
            <p:nvPr/>
          </p:nvGrpSpPr>
          <p:grpSpPr>
            <a:xfrm>
              <a:off x="5238662" y="2663072"/>
              <a:ext cx="1990686" cy="3034187"/>
              <a:chOff x="535165" y="2128686"/>
              <a:chExt cx="1990686" cy="3034187"/>
            </a:xfrm>
          </p:grpSpPr>
          <p:sp>
            <p:nvSpPr>
              <p:cNvPr id="88" name="Frihandsfigur: Form 87">
                <a:extLst>
                  <a:ext uri="{FF2B5EF4-FFF2-40B4-BE49-F238E27FC236}">
                    <a16:creationId xmlns:a16="http://schemas.microsoft.com/office/drawing/2014/main" id="{CE75BAC1-74AA-40C0-B595-B75411185D56}"/>
                  </a:ext>
                </a:extLst>
              </p:cNvPr>
              <p:cNvSpPr/>
              <p:nvPr/>
            </p:nvSpPr>
            <p:spPr>
              <a:xfrm>
                <a:off x="535165" y="2128686"/>
                <a:ext cx="1990686" cy="3034187"/>
              </a:xfrm>
              <a:custGeom>
                <a:avLst/>
                <a:gdLst>
                  <a:gd name="connsiteX0" fmla="*/ 767796 w 777983"/>
                  <a:gd name="connsiteY0" fmla="*/ 1022796 h 1185795"/>
                  <a:gd name="connsiteX1" fmla="*/ 543672 w 777983"/>
                  <a:gd name="connsiteY1" fmla="*/ 516821 h 1185795"/>
                  <a:gd name="connsiteX2" fmla="*/ 543672 w 777983"/>
                  <a:gd name="connsiteY2" fmla="*/ 173844 h 1185795"/>
                  <a:gd name="connsiteX3" fmla="*/ 601401 w 777983"/>
                  <a:gd name="connsiteY3" fmla="*/ 71970 h 1185795"/>
                  <a:gd name="connsiteX4" fmla="*/ 618380 w 777983"/>
                  <a:gd name="connsiteY4" fmla="*/ 21033 h 1185795"/>
                  <a:gd name="connsiteX5" fmla="*/ 581026 w 777983"/>
                  <a:gd name="connsiteY5" fmla="*/ 658 h 1185795"/>
                  <a:gd name="connsiteX6" fmla="*/ 193904 w 777983"/>
                  <a:gd name="connsiteY6" fmla="*/ 658 h 1185795"/>
                  <a:gd name="connsiteX7" fmla="*/ 153154 w 777983"/>
                  <a:gd name="connsiteY7" fmla="*/ 38012 h 1185795"/>
                  <a:gd name="connsiteX8" fmla="*/ 173529 w 777983"/>
                  <a:gd name="connsiteY8" fmla="*/ 75366 h 1185795"/>
                  <a:gd name="connsiteX9" fmla="*/ 231258 w 777983"/>
                  <a:gd name="connsiteY9" fmla="*/ 177240 h 1185795"/>
                  <a:gd name="connsiteX10" fmla="*/ 231258 w 777983"/>
                  <a:gd name="connsiteY10" fmla="*/ 520217 h 1185795"/>
                  <a:gd name="connsiteX11" fmla="*/ 10531 w 777983"/>
                  <a:gd name="connsiteY11" fmla="*/ 1022796 h 1185795"/>
                  <a:gd name="connsiteX12" fmla="*/ 71655 w 777983"/>
                  <a:gd name="connsiteY12" fmla="*/ 1175608 h 1185795"/>
                  <a:gd name="connsiteX13" fmla="*/ 119196 w 777983"/>
                  <a:gd name="connsiteY13" fmla="*/ 1185795 h 1185795"/>
                  <a:gd name="connsiteX14" fmla="*/ 662526 w 777983"/>
                  <a:gd name="connsiteY14" fmla="*/ 1185795 h 1185795"/>
                  <a:gd name="connsiteX15" fmla="*/ 777983 w 777983"/>
                  <a:gd name="connsiteY15" fmla="*/ 1070338 h 1185795"/>
                  <a:gd name="connsiteX16" fmla="*/ 767796 w 777983"/>
                  <a:gd name="connsiteY16" fmla="*/ 1022796 h 1185795"/>
                  <a:gd name="connsiteX17" fmla="*/ 767796 w 777983"/>
                  <a:gd name="connsiteY17" fmla="*/ 1022796 h 1185795"/>
                  <a:gd name="connsiteX18" fmla="*/ 312758 w 777983"/>
                  <a:gd name="connsiteY18" fmla="*/ 251948 h 1185795"/>
                  <a:gd name="connsiteX19" fmla="*/ 312758 w 777983"/>
                  <a:gd name="connsiteY19" fmla="*/ 173844 h 1185795"/>
                  <a:gd name="connsiteX20" fmla="*/ 285591 w 777983"/>
                  <a:gd name="connsiteY20" fmla="*/ 75366 h 1185795"/>
                  <a:gd name="connsiteX21" fmla="*/ 492735 w 777983"/>
                  <a:gd name="connsiteY21" fmla="*/ 75366 h 1185795"/>
                  <a:gd name="connsiteX22" fmla="*/ 465569 w 777983"/>
                  <a:gd name="connsiteY22" fmla="*/ 173844 h 1185795"/>
                  <a:gd name="connsiteX23" fmla="*/ 465569 w 777983"/>
                  <a:gd name="connsiteY23" fmla="*/ 251948 h 1185795"/>
                  <a:gd name="connsiteX24" fmla="*/ 312758 w 777983"/>
                  <a:gd name="connsiteY24" fmla="*/ 251948 h 11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7983" h="1185795">
                    <a:moveTo>
                      <a:pt x="767796" y="1022796"/>
                    </a:moveTo>
                    <a:lnTo>
                      <a:pt x="543672" y="516821"/>
                    </a:lnTo>
                    <a:lnTo>
                      <a:pt x="543672" y="173844"/>
                    </a:lnTo>
                    <a:cubicBezTo>
                      <a:pt x="543672" y="133095"/>
                      <a:pt x="567443" y="92345"/>
                      <a:pt x="601401" y="71970"/>
                    </a:cubicBezTo>
                    <a:cubicBezTo>
                      <a:pt x="621776" y="61783"/>
                      <a:pt x="628568" y="38012"/>
                      <a:pt x="618380" y="21033"/>
                    </a:cubicBezTo>
                    <a:cubicBezTo>
                      <a:pt x="611589" y="7450"/>
                      <a:pt x="598005" y="-2738"/>
                      <a:pt x="581026" y="658"/>
                    </a:cubicBezTo>
                    <a:lnTo>
                      <a:pt x="193904" y="658"/>
                    </a:lnTo>
                    <a:cubicBezTo>
                      <a:pt x="173529" y="658"/>
                      <a:pt x="153154" y="14241"/>
                      <a:pt x="153154" y="38012"/>
                    </a:cubicBezTo>
                    <a:cubicBezTo>
                      <a:pt x="153154" y="54991"/>
                      <a:pt x="159946" y="68574"/>
                      <a:pt x="173529" y="75366"/>
                    </a:cubicBezTo>
                    <a:cubicBezTo>
                      <a:pt x="210883" y="95741"/>
                      <a:pt x="231258" y="136490"/>
                      <a:pt x="231258" y="177240"/>
                    </a:cubicBezTo>
                    <a:lnTo>
                      <a:pt x="231258" y="520217"/>
                    </a:lnTo>
                    <a:lnTo>
                      <a:pt x="10531" y="1022796"/>
                    </a:lnTo>
                    <a:cubicBezTo>
                      <a:pt x="-16636" y="1080525"/>
                      <a:pt x="10531" y="1151837"/>
                      <a:pt x="71655" y="1175608"/>
                    </a:cubicBezTo>
                    <a:cubicBezTo>
                      <a:pt x="85238" y="1182400"/>
                      <a:pt x="102217" y="1185795"/>
                      <a:pt x="119196" y="1185795"/>
                    </a:cubicBezTo>
                    <a:lnTo>
                      <a:pt x="662526" y="1185795"/>
                    </a:lnTo>
                    <a:cubicBezTo>
                      <a:pt x="727046" y="1185795"/>
                      <a:pt x="777983" y="1134858"/>
                      <a:pt x="777983" y="1070338"/>
                    </a:cubicBezTo>
                    <a:cubicBezTo>
                      <a:pt x="777983" y="1053359"/>
                      <a:pt x="774587" y="1036380"/>
                      <a:pt x="767796" y="1022796"/>
                    </a:cubicBezTo>
                    <a:lnTo>
                      <a:pt x="767796" y="1022796"/>
                    </a:lnTo>
                    <a:close/>
                    <a:moveTo>
                      <a:pt x="312758" y="251948"/>
                    </a:moveTo>
                    <a:lnTo>
                      <a:pt x="312758" y="173844"/>
                    </a:lnTo>
                    <a:cubicBezTo>
                      <a:pt x="312758" y="139886"/>
                      <a:pt x="305966" y="105928"/>
                      <a:pt x="285591" y="75366"/>
                    </a:cubicBezTo>
                    <a:lnTo>
                      <a:pt x="492735" y="75366"/>
                    </a:lnTo>
                    <a:cubicBezTo>
                      <a:pt x="475756" y="105928"/>
                      <a:pt x="465569" y="139886"/>
                      <a:pt x="465569" y="173844"/>
                    </a:cubicBezTo>
                    <a:lnTo>
                      <a:pt x="465569" y="251948"/>
                    </a:lnTo>
                    <a:lnTo>
                      <a:pt x="312758" y="251948"/>
                    </a:lnTo>
                    <a:close/>
                  </a:path>
                </a:pathLst>
              </a:custGeom>
              <a:solidFill>
                <a:srgbClr val="000000"/>
              </a:solidFill>
              <a:ln w="33933"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grpSp>
            <p:nvGrpSpPr>
              <p:cNvPr id="89" name="Grupp 88">
                <a:extLst>
                  <a:ext uri="{FF2B5EF4-FFF2-40B4-BE49-F238E27FC236}">
                    <a16:creationId xmlns:a16="http://schemas.microsoft.com/office/drawing/2014/main" id="{913E0370-BEEC-4B40-A64C-EC948CB1E5C2}"/>
                  </a:ext>
                </a:extLst>
              </p:cNvPr>
              <p:cNvGrpSpPr/>
              <p:nvPr/>
            </p:nvGrpSpPr>
            <p:grpSpPr>
              <a:xfrm>
                <a:off x="827851" y="2767758"/>
                <a:ext cx="1405313" cy="2139041"/>
                <a:chOff x="5428015" y="3262473"/>
                <a:chExt cx="1405313" cy="2139041"/>
              </a:xfrm>
            </p:grpSpPr>
            <p:grpSp>
              <p:nvGrpSpPr>
                <p:cNvPr id="90" name="Grupp 89">
                  <a:extLst>
                    <a:ext uri="{FF2B5EF4-FFF2-40B4-BE49-F238E27FC236}">
                      <a16:creationId xmlns:a16="http://schemas.microsoft.com/office/drawing/2014/main" id="{E27AF3F9-2E46-423E-8FA1-6507D16284A3}"/>
                    </a:ext>
                  </a:extLst>
                </p:cNvPr>
                <p:cNvGrpSpPr/>
                <p:nvPr/>
              </p:nvGrpSpPr>
              <p:grpSpPr>
                <a:xfrm>
                  <a:off x="5428015" y="3262473"/>
                  <a:ext cx="1405313" cy="2139041"/>
                  <a:chOff x="5428015" y="3262473"/>
                  <a:chExt cx="1405313" cy="2139041"/>
                </a:xfrm>
              </p:grpSpPr>
              <p:pic>
                <p:nvPicPr>
                  <p:cNvPr id="92" name="Bildobjekt 91" descr="En bild som visar elektronik, krets&#10;&#10;Automatiskt genererad beskrivning">
                    <a:extLst>
                      <a:ext uri="{FF2B5EF4-FFF2-40B4-BE49-F238E27FC236}">
                        <a16:creationId xmlns:a16="http://schemas.microsoft.com/office/drawing/2014/main" id="{7AFEE363-93F6-43FA-B75F-795CE54E0E00}"/>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935605" y="3262473"/>
                    <a:ext cx="399700" cy="869295"/>
                  </a:xfrm>
                  <a:custGeom>
                    <a:avLst/>
                    <a:gdLst>
                      <a:gd name="connsiteX0" fmla="*/ 0 w 399700"/>
                      <a:gd name="connsiteY0" fmla="*/ 0 h 869295"/>
                      <a:gd name="connsiteX1" fmla="*/ 399700 w 399700"/>
                      <a:gd name="connsiteY1" fmla="*/ 0 h 869295"/>
                      <a:gd name="connsiteX2" fmla="*/ 399700 w 399700"/>
                      <a:gd name="connsiteY2" fmla="*/ 869295 h 869295"/>
                      <a:gd name="connsiteX3" fmla="*/ 195066 w 399700"/>
                      <a:gd name="connsiteY3" fmla="*/ 347564 h 869295"/>
                      <a:gd name="connsiteX4" fmla="*/ 0 w 399700"/>
                      <a:gd name="connsiteY4" fmla="*/ 844900 h 869295"/>
                      <a:gd name="connsiteX5" fmla="*/ 0 w 399700"/>
                      <a:gd name="connsiteY5" fmla="*/ 0 h 86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00" h="869295">
                        <a:moveTo>
                          <a:pt x="0" y="0"/>
                        </a:moveTo>
                        <a:lnTo>
                          <a:pt x="399700" y="0"/>
                        </a:lnTo>
                        <a:lnTo>
                          <a:pt x="399700" y="869295"/>
                        </a:lnTo>
                        <a:lnTo>
                          <a:pt x="195066" y="347564"/>
                        </a:lnTo>
                        <a:lnTo>
                          <a:pt x="0" y="844900"/>
                        </a:lnTo>
                        <a:lnTo>
                          <a:pt x="0" y="0"/>
                        </a:lnTo>
                        <a:close/>
                      </a:path>
                    </a:pathLst>
                  </a:custGeom>
                </p:spPr>
              </p:pic>
              <p:pic>
                <p:nvPicPr>
                  <p:cNvPr id="93" name="Bildobjekt 92" descr="En bild som visar elektronik, krets&#10;&#10;Automatiskt genererad beskrivning">
                    <a:extLst>
                      <a:ext uri="{FF2B5EF4-FFF2-40B4-BE49-F238E27FC236}">
                        <a16:creationId xmlns:a16="http://schemas.microsoft.com/office/drawing/2014/main" id="{B3A8AD96-472E-44A0-89BB-6603914BBD2F}"/>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428015" y="4107373"/>
                    <a:ext cx="1405313" cy="1294141"/>
                  </a:xfrm>
                  <a:custGeom>
                    <a:avLst/>
                    <a:gdLst>
                      <a:gd name="connsiteX0" fmla="*/ 507591 w 1405313"/>
                      <a:gd name="connsiteY0" fmla="*/ 0 h 1294141"/>
                      <a:gd name="connsiteX1" fmla="*/ 507591 w 1405313"/>
                      <a:gd name="connsiteY1" fmla="*/ 69201 h 1294141"/>
                      <a:gd name="connsiteX2" fmla="*/ 907291 w 1405313"/>
                      <a:gd name="connsiteY2" fmla="*/ 69201 h 1294141"/>
                      <a:gd name="connsiteX3" fmla="*/ 907291 w 1405313"/>
                      <a:gd name="connsiteY3" fmla="*/ 24395 h 1294141"/>
                      <a:gd name="connsiteX4" fmla="*/ 1405313 w 1405313"/>
                      <a:gd name="connsiteY4" fmla="*/ 1294141 h 1294141"/>
                      <a:gd name="connsiteX5" fmla="*/ 0 w 1405313"/>
                      <a:gd name="connsiteY5" fmla="*/ 1294141 h 1294141"/>
                      <a:gd name="connsiteX6" fmla="*/ 507591 w 1405313"/>
                      <a:gd name="connsiteY6" fmla="*/ 0 h 129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313" h="1294141">
                        <a:moveTo>
                          <a:pt x="507591" y="0"/>
                        </a:moveTo>
                        <a:lnTo>
                          <a:pt x="507591" y="69201"/>
                        </a:lnTo>
                        <a:lnTo>
                          <a:pt x="907291" y="69201"/>
                        </a:lnTo>
                        <a:lnTo>
                          <a:pt x="907291" y="24395"/>
                        </a:lnTo>
                        <a:lnTo>
                          <a:pt x="1405313" y="1294141"/>
                        </a:lnTo>
                        <a:lnTo>
                          <a:pt x="0" y="1294141"/>
                        </a:lnTo>
                        <a:lnTo>
                          <a:pt x="507591" y="0"/>
                        </a:lnTo>
                        <a:close/>
                      </a:path>
                    </a:pathLst>
                  </a:custGeom>
                </p:spPr>
              </p:pic>
            </p:grpSp>
            <p:pic>
              <p:nvPicPr>
                <p:cNvPr id="91" name="Bildobjekt 90" descr="En bild som visar elektronik, krets&#10;&#10;Automatiskt genererad beskrivning">
                  <a:extLst>
                    <a:ext uri="{FF2B5EF4-FFF2-40B4-BE49-F238E27FC236}">
                      <a16:creationId xmlns:a16="http://schemas.microsoft.com/office/drawing/2014/main" id="{17A1D482-3375-4F97-B1AD-90330BE8B31C}"/>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5935605" y="3610037"/>
                  <a:ext cx="399700" cy="566537"/>
                </a:xfrm>
                <a:custGeom>
                  <a:avLst/>
                  <a:gdLst>
                    <a:gd name="connsiteX0" fmla="*/ 195066 w 399700"/>
                    <a:gd name="connsiteY0" fmla="*/ 0 h 566537"/>
                    <a:gd name="connsiteX1" fmla="*/ 399700 w 399700"/>
                    <a:gd name="connsiteY1" fmla="*/ 521731 h 566537"/>
                    <a:gd name="connsiteX2" fmla="*/ 399700 w 399700"/>
                    <a:gd name="connsiteY2" fmla="*/ 566537 h 566537"/>
                    <a:gd name="connsiteX3" fmla="*/ 0 w 399700"/>
                    <a:gd name="connsiteY3" fmla="*/ 566537 h 566537"/>
                    <a:gd name="connsiteX4" fmla="*/ 0 w 399700"/>
                    <a:gd name="connsiteY4" fmla="*/ 497336 h 566537"/>
                    <a:gd name="connsiteX5" fmla="*/ 195066 w 399700"/>
                    <a:gd name="connsiteY5" fmla="*/ 0 h 56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00" h="566537">
                      <a:moveTo>
                        <a:pt x="195066" y="0"/>
                      </a:moveTo>
                      <a:lnTo>
                        <a:pt x="399700" y="521731"/>
                      </a:lnTo>
                      <a:lnTo>
                        <a:pt x="399700" y="566537"/>
                      </a:lnTo>
                      <a:lnTo>
                        <a:pt x="0" y="566537"/>
                      </a:lnTo>
                      <a:lnTo>
                        <a:pt x="0" y="497336"/>
                      </a:lnTo>
                      <a:lnTo>
                        <a:pt x="195066" y="0"/>
                      </a:lnTo>
                      <a:close/>
                    </a:path>
                  </a:pathLst>
                </a:custGeom>
              </p:spPr>
            </p:pic>
          </p:grpSp>
        </p:grpSp>
      </p:grpSp>
      <p:grpSp>
        <p:nvGrpSpPr>
          <p:cNvPr id="139" name="Grupp 138">
            <a:extLst>
              <a:ext uri="{FF2B5EF4-FFF2-40B4-BE49-F238E27FC236}">
                <a16:creationId xmlns:a16="http://schemas.microsoft.com/office/drawing/2014/main" id="{18B1A3AD-0C0B-4F3C-BACF-0A79ED597C29}"/>
              </a:ext>
            </a:extLst>
          </p:cNvPr>
          <p:cNvGrpSpPr/>
          <p:nvPr/>
        </p:nvGrpSpPr>
        <p:grpSpPr>
          <a:xfrm>
            <a:off x="2717738" y="1343071"/>
            <a:ext cx="1206693" cy="948155"/>
            <a:chOff x="1731996" y="10886"/>
            <a:chExt cx="8728008" cy="6858000"/>
          </a:xfrm>
        </p:grpSpPr>
        <p:pic>
          <p:nvPicPr>
            <p:cNvPr id="140" name="Bildobjekt 139" descr="En bild som visar elektronik, krets&#10;&#10;Automatiskt genererad beskrivning">
              <a:extLst>
                <a:ext uri="{FF2B5EF4-FFF2-40B4-BE49-F238E27FC236}">
                  <a16:creationId xmlns:a16="http://schemas.microsoft.com/office/drawing/2014/main" id="{CCAB98D3-BDF8-4BC4-9757-3B3A90C77199}"/>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731996" y="10886"/>
              <a:ext cx="8728008" cy="6858000"/>
            </a:xfrm>
            <a:custGeom>
              <a:avLst/>
              <a:gdLst/>
              <a:ahLst/>
              <a:cxnLst/>
              <a:rect l="l" t="t" r="r" b="b"/>
              <a:pathLst>
                <a:path w="8728008" h="6858000">
                  <a:moveTo>
                    <a:pt x="0" y="0"/>
                  </a:moveTo>
                  <a:lnTo>
                    <a:pt x="8728008" y="0"/>
                  </a:lnTo>
                  <a:lnTo>
                    <a:pt x="8728008" y="6858000"/>
                  </a:lnTo>
                  <a:lnTo>
                    <a:pt x="0" y="6858000"/>
                  </a:lnTo>
                  <a:lnTo>
                    <a:pt x="0" y="0"/>
                  </a:lnTo>
                  <a:close/>
                  <a:moveTo>
                    <a:pt x="1040502" y="696350"/>
                  </a:moveTo>
                  <a:lnTo>
                    <a:pt x="1040502" y="2503170"/>
                  </a:lnTo>
                  <a:lnTo>
                    <a:pt x="1405317" y="2503170"/>
                  </a:lnTo>
                  <a:lnTo>
                    <a:pt x="1405317" y="1713149"/>
                  </a:lnTo>
                  <a:lnTo>
                    <a:pt x="2120157" y="1713149"/>
                  </a:lnTo>
                  <a:lnTo>
                    <a:pt x="2120157" y="2503170"/>
                  </a:lnTo>
                  <a:lnTo>
                    <a:pt x="2484972" y="2503170"/>
                  </a:lnTo>
                  <a:lnTo>
                    <a:pt x="2484972" y="696350"/>
                  </a:lnTo>
                  <a:lnTo>
                    <a:pt x="2120157" y="696350"/>
                  </a:lnTo>
                  <a:lnTo>
                    <a:pt x="2120157" y="1407493"/>
                  </a:lnTo>
                  <a:lnTo>
                    <a:pt x="1405317" y="1407493"/>
                  </a:lnTo>
                  <a:lnTo>
                    <a:pt x="1405317" y="696350"/>
                  </a:lnTo>
                  <a:lnTo>
                    <a:pt x="1040502" y="696350"/>
                  </a:lnTo>
                  <a:close/>
                  <a:moveTo>
                    <a:pt x="2858545" y="696350"/>
                  </a:moveTo>
                  <a:lnTo>
                    <a:pt x="2858545" y="2503170"/>
                  </a:lnTo>
                  <a:lnTo>
                    <a:pt x="4232763" y="2503170"/>
                  </a:lnTo>
                  <a:lnTo>
                    <a:pt x="4232763" y="2198747"/>
                  </a:lnTo>
                  <a:lnTo>
                    <a:pt x="3223360" y="2198747"/>
                  </a:lnTo>
                  <a:lnTo>
                    <a:pt x="3223360" y="1706986"/>
                  </a:lnTo>
                  <a:lnTo>
                    <a:pt x="4130467" y="1706986"/>
                  </a:lnTo>
                  <a:lnTo>
                    <a:pt x="4130467" y="1402563"/>
                  </a:lnTo>
                  <a:lnTo>
                    <a:pt x="3223360" y="1402563"/>
                  </a:lnTo>
                  <a:lnTo>
                    <a:pt x="3223360" y="1002006"/>
                  </a:lnTo>
                  <a:lnTo>
                    <a:pt x="4198254" y="1002006"/>
                  </a:lnTo>
                  <a:lnTo>
                    <a:pt x="4198254" y="696350"/>
                  </a:lnTo>
                  <a:lnTo>
                    <a:pt x="2858545" y="696350"/>
                  </a:lnTo>
                  <a:close/>
                  <a:moveTo>
                    <a:pt x="4544470" y="696350"/>
                  </a:moveTo>
                  <a:lnTo>
                    <a:pt x="4544470" y="2503170"/>
                  </a:lnTo>
                  <a:lnTo>
                    <a:pt x="5918688" y="2503170"/>
                  </a:lnTo>
                  <a:lnTo>
                    <a:pt x="5918688" y="2198747"/>
                  </a:lnTo>
                  <a:lnTo>
                    <a:pt x="4909285" y="2198747"/>
                  </a:lnTo>
                  <a:lnTo>
                    <a:pt x="4909285" y="1706986"/>
                  </a:lnTo>
                  <a:lnTo>
                    <a:pt x="5816392" y="1706986"/>
                  </a:lnTo>
                  <a:lnTo>
                    <a:pt x="5816392" y="1402563"/>
                  </a:lnTo>
                  <a:lnTo>
                    <a:pt x="4909285" y="1402563"/>
                  </a:lnTo>
                  <a:lnTo>
                    <a:pt x="4909285" y="1002006"/>
                  </a:lnTo>
                  <a:lnTo>
                    <a:pt x="5884178" y="1002006"/>
                  </a:lnTo>
                  <a:lnTo>
                    <a:pt x="5884178" y="696350"/>
                  </a:lnTo>
                  <a:lnTo>
                    <a:pt x="4544470" y="696350"/>
                  </a:lnTo>
                  <a:close/>
                  <a:moveTo>
                    <a:pt x="6229162" y="696350"/>
                  </a:moveTo>
                  <a:lnTo>
                    <a:pt x="6229162" y="2503170"/>
                  </a:lnTo>
                  <a:lnTo>
                    <a:pt x="6915654" y="2503170"/>
                  </a:lnTo>
                  <a:cubicBezTo>
                    <a:pt x="7050406" y="2503170"/>
                    <a:pt x="7158044" y="2490434"/>
                    <a:pt x="7238565" y="2464963"/>
                  </a:cubicBezTo>
                  <a:cubicBezTo>
                    <a:pt x="7346202" y="2430454"/>
                    <a:pt x="7431654" y="2382387"/>
                    <a:pt x="7494922" y="2320763"/>
                  </a:cubicBezTo>
                  <a:cubicBezTo>
                    <a:pt x="7578730" y="2239419"/>
                    <a:pt x="7643230" y="2133014"/>
                    <a:pt x="7688422" y="2001550"/>
                  </a:cubicBezTo>
                  <a:cubicBezTo>
                    <a:pt x="7725396" y="1893913"/>
                    <a:pt x="7743883" y="1765734"/>
                    <a:pt x="7743883" y="1617015"/>
                  </a:cubicBezTo>
                  <a:cubicBezTo>
                    <a:pt x="7743883" y="1447754"/>
                    <a:pt x="7724164" y="1305402"/>
                    <a:pt x="7684724" y="1189960"/>
                  </a:cubicBezTo>
                  <a:cubicBezTo>
                    <a:pt x="7645284" y="1074517"/>
                    <a:pt x="7587769" y="976945"/>
                    <a:pt x="7512176" y="897245"/>
                  </a:cubicBezTo>
                  <a:cubicBezTo>
                    <a:pt x="7436584" y="817544"/>
                    <a:pt x="7345791" y="762083"/>
                    <a:pt x="7239798" y="730860"/>
                  </a:cubicBezTo>
                  <a:cubicBezTo>
                    <a:pt x="7160919" y="707853"/>
                    <a:pt x="7046298" y="696350"/>
                    <a:pt x="6895935" y="696350"/>
                  </a:cubicBezTo>
                  <a:lnTo>
                    <a:pt x="6229162" y="696350"/>
                  </a:lnTo>
                  <a:close/>
                  <a:moveTo>
                    <a:pt x="3631419" y="2692336"/>
                  </a:moveTo>
                  <a:lnTo>
                    <a:pt x="3631419" y="4199156"/>
                  </a:lnTo>
                  <a:lnTo>
                    <a:pt x="3920244" y="4199156"/>
                  </a:lnTo>
                  <a:lnTo>
                    <a:pt x="3920244" y="3652343"/>
                  </a:lnTo>
                  <a:cubicBezTo>
                    <a:pt x="3920244" y="3560522"/>
                    <a:pt x="3928980" y="3491143"/>
                    <a:pt x="3946454" y="3444205"/>
                  </a:cubicBezTo>
                  <a:cubicBezTo>
                    <a:pt x="3963927" y="3397266"/>
                    <a:pt x="3991508" y="3362148"/>
                    <a:pt x="4029195" y="3338851"/>
                  </a:cubicBezTo>
                  <a:cubicBezTo>
                    <a:pt x="4066883" y="3315553"/>
                    <a:pt x="4109710" y="3303904"/>
                    <a:pt x="4157676" y="3303904"/>
                  </a:cubicBezTo>
                  <a:cubicBezTo>
                    <a:pt x="4199475" y="3303904"/>
                    <a:pt x="4234250" y="3312983"/>
                    <a:pt x="4262002" y="3331142"/>
                  </a:cubicBezTo>
                  <a:cubicBezTo>
                    <a:pt x="4289754" y="3349300"/>
                    <a:pt x="4309111" y="3373797"/>
                    <a:pt x="4320075" y="3404633"/>
                  </a:cubicBezTo>
                  <a:cubicBezTo>
                    <a:pt x="4331039" y="3435468"/>
                    <a:pt x="4336521" y="3508102"/>
                    <a:pt x="4336521" y="3622536"/>
                  </a:cubicBezTo>
                  <a:lnTo>
                    <a:pt x="4336521" y="4199156"/>
                  </a:lnTo>
                  <a:lnTo>
                    <a:pt x="4625345" y="4199156"/>
                  </a:lnTo>
                  <a:lnTo>
                    <a:pt x="4625345" y="3558809"/>
                  </a:lnTo>
                  <a:cubicBezTo>
                    <a:pt x="4625345" y="3460821"/>
                    <a:pt x="4620377" y="3388530"/>
                    <a:pt x="4610441" y="3341934"/>
                  </a:cubicBezTo>
                  <a:cubicBezTo>
                    <a:pt x="4600505" y="3295339"/>
                    <a:pt x="4582004" y="3252854"/>
                    <a:pt x="4554938" y="3214481"/>
                  </a:cubicBezTo>
                  <a:cubicBezTo>
                    <a:pt x="4527871" y="3176109"/>
                    <a:pt x="4487614" y="3144588"/>
                    <a:pt x="4434166" y="3119920"/>
                  </a:cubicBezTo>
                  <a:cubicBezTo>
                    <a:pt x="4380718" y="3095251"/>
                    <a:pt x="4320760" y="3082917"/>
                    <a:pt x="4254293" y="3082917"/>
                  </a:cubicBezTo>
                  <a:cubicBezTo>
                    <a:pt x="4124785" y="3082917"/>
                    <a:pt x="4013435" y="3137393"/>
                    <a:pt x="3920244" y="3246345"/>
                  </a:cubicBezTo>
                  <a:lnTo>
                    <a:pt x="3920244" y="2692336"/>
                  </a:lnTo>
                  <a:lnTo>
                    <a:pt x="3631419" y="2692336"/>
                  </a:lnTo>
                  <a:close/>
                  <a:moveTo>
                    <a:pt x="5334599" y="3082917"/>
                  </a:moveTo>
                  <a:cubicBezTo>
                    <a:pt x="5190016" y="3082917"/>
                    <a:pt x="5070443" y="3134138"/>
                    <a:pt x="4975882" y="3236580"/>
                  </a:cubicBezTo>
                  <a:cubicBezTo>
                    <a:pt x="4881320" y="3339022"/>
                    <a:pt x="4834039" y="3480693"/>
                    <a:pt x="4834039" y="3661594"/>
                  </a:cubicBezTo>
                  <a:cubicBezTo>
                    <a:pt x="4834039" y="3813029"/>
                    <a:pt x="4870014" y="3938426"/>
                    <a:pt x="4941963" y="4037785"/>
                  </a:cubicBezTo>
                  <a:cubicBezTo>
                    <a:pt x="5033098" y="4161811"/>
                    <a:pt x="5173570" y="4223824"/>
                    <a:pt x="5363379" y="4223824"/>
                  </a:cubicBezTo>
                  <a:cubicBezTo>
                    <a:pt x="5483294" y="4223824"/>
                    <a:pt x="5583166" y="4196244"/>
                    <a:pt x="5662995" y="4141083"/>
                  </a:cubicBezTo>
                  <a:cubicBezTo>
                    <a:pt x="5742825" y="4085922"/>
                    <a:pt x="5801240" y="4005579"/>
                    <a:pt x="5838243" y="3900054"/>
                  </a:cubicBezTo>
                  <a:lnTo>
                    <a:pt x="5550446" y="3851745"/>
                  </a:lnTo>
                  <a:cubicBezTo>
                    <a:pt x="5534686" y="3906563"/>
                    <a:pt x="5511388" y="3946307"/>
                    <a:pt x="5480553" y="3970975"/>
                  </a:cubicBezTo>
                  <a:cubicBezTo>
                    <a:pt x="5449718" y="3995643"/>
                    <a:pt x="5411688" y="4007977"/>
                    <a:pt x="5366462" y="4007977"/>
                  </a:cubicBezTo>
                  <a:cubicBezTo>
                    <a:pt x="5299995" y="4007977"/>
                    <a:pt x="5244491" y="3984165"/>
                    <a:pt x="5199952" y="3936542"/>
                  </a:cubicBezTo>
                  <a:cubicBezTo>
                    <a:pt x="5155412" y="3888918"/>
                    <a:pt x="5132114" y="3822280"/>
                    <a:pt x="5130058" y="3736626"/>
                  </a:cubicBezTo>
                  <a:lnTo>
                    <a:pt x="5853661" y="3736626"/>
                  </a:lnTo>
                  <a:cubicBezTo>
                    <a:pt x="5857772" y="3515297"/>
                    <a:pt x="5812889" y="3351013"/>
                    <a:pt x="5719013" y="3243775"/>
                  </a:cubicBezTo>
                  <a:cubicBezTo>
                    <a:pt x="5625137" y="3136537"/>
                    <a:pt x="5496999" y="3082917"/>
                    <a:pt x="5334599" y="3082917"/>
                  </a:cubicBezTo>
                  <a:close/>
                  <a:moveTo>
                    <a:pt x="3230811" y="2722144"/>
                  </a:moveTo>
                  <a:lnTo>
                    <a:pt x="2940959" y="2890710"/>
                  </a:lnTo>
                  <a:lnTo>
                    <a:pt x="2940959" y="3107586"/>
                  </a:lnTo>
                  <a:lnTo>
                    <a:pt x="2808367" y="3107586"/>
                  </a:lnTo>
                  <a:lnTo>
                    <a:pt x="2808367" y="3337823"/>
                  </a:lnTo>
                  <a:lnTo>
                    <a:pt x="2940959" y="3337823"/>
                  </a:lnTo>
                  <a:lnTo>
                    <a:pt x="2940959" y="3813715"/>
                  </a:lnTo>
                  <a:cubicBezTo>
                    <a:pt x="2940959" y="3915814"/>
                    <a:pt x="2944043" y="3983651"/>
                    <a:pt x="2950210" y="4017228"/>
                  </a:cubicBezTo>
                  <a:cubicBezTo>
                    <a:pt x="2957747" y="4064509"/>
                    <a:pt x="2971281" y="4102025"/>
                    <a:pt x="2990810" y="4129777"/>
                  </a:cubicBezTo>
                  <a:cubicBezTo>
                    <a:pt x="3010339" y="4157529"/>
                    <a:pt x="3041003" y="4180141"/>
                    <a:pt x="3082802" y="4197614"/>
                  </a:cubicBezTo>
                  <a:cubicBezTo>
                    <a:pt x="3124601" y="4215088"/>
                    <a:pt x="3171539" y="4223824"/>
                    <a:pt x="3223617" y="4223824"/>
                  </a:cubicBezTo>
                  <a:cubicBezTo>
                    <a:pt x="3308585" y="4223824"/>
                    <a:pt x="3384645" y="4209435"/>
                    <a:pt x="3451798" y="4180655"/>
                  </a:cubicBezTo>
                  <a:lnTo>
                    <a:pt x="3427130" y="3956585"/>
                  </a:lnTo>
                  <a:cubicBezTo>
                    <a:pt x="3376423" y="3975086"/>
                    <a:pt x="3337707" y="3984337"/>
                    <a:pt x="3310983" y="3984337"/>
                  </a:cubicBezTo>
                  <a:cubicBezTo>
                    <a:pt x="3291797" y="3984337"/>
                    <a:pt x="3275523" y="3979540"/>
                    <a:pt x="3262161" y="3969947"/>
                  </a:cubicBezTo>
                  <a:cubicBezTo>
                    <a:pt x="3248799" y="3960354"/>
                    <a:pt x="3240233" y="3948191"/>
                    <a:pt x="3236465" y="3933458"/>
                  </a:cubicBezTo>
                  <a:cubicBezTo>
                    <a:pt x="3232696" y="3918726"/>
                    <a:pt x="3230811" y="3866820"/>
                    <a:pt x="3230811" y="3777740"/>
                  </a:cubicBezTo>
                  <a:lnTo>
                    <a:pt x="3230811" y="3337823"/>
                  </a:lnTo>
                  <a:lnTo>
                    <a:pt x="3428157" y="3337823"/>
                  </a:lnTo>
                  <a:lnTo>
                    <a:pt x="3428157" y="3107586"/>
                  </a:lnTo>
                  <a:lnTo>
                    <a:pt x="3230811" y="3107586"/>
                  </a:lnTo>
                  <a:lnTo>
                    <a:pt x="3230811" y="2722144"/>
                  </a:lnTo>
                  <a:close/>
                  <a:moveTo>
                    <a:pt x="1042967" y="4399640"/>
                  </a:moveTo>
                  <a:lnTo>
                    <a:pt x="1042967" y="6206460"/>
                  </a:lnTo>
                  <a:lnTo>
                    <a:pt x="1381900" y="6206460"/>
                  </a:lnTo>
                  <a:lnTo>
                    <a:pt x="1381900" y="5028207"/>
                  </a:lnTo>
                  <a:lnTo>
                    <a:pt x="2110297" y="6206460"/>
                  </a:lnTo>
                  <a:lnTo>
                    <a:pt x="2476345" y="6206460"/>
                  </a:lnTo>
                  <a:lnTo>
                    <a:pt x="2476345" y="4399640"/>
                  </a:lnTo>
                  <a:lnTo>
                    <a:pt x="2137412" y="4399640"/>
                  </a:lnTo>
                  <a:lnTo>
                    <a:pt x="2137412" y="5606241"/>
                  </a:lnTo>
                  <a:lnTo>
                    <a:pt x="1397922" y="4399640"/>
                  </a:lnTo>
                  <a:lnTo>
                    <a:pt x="1042967" y="4399640"/>
                  </a:lnTo>
                  <a:close/>
                  <a:moveTo>
                    <a:pt x="2858545" y="4399640"/>
                  </a:moveTo>
                  <a:lnTo>
                    <a:pt x="2858545" y="6206460"/>
                  </a:lnTo>
                  <a:lnTo>
                    <a:pt x="4232763" y="6206460"/>
                  </a:lnTo>
                  <a:lnTo>
                    <a:pt x="4232763" y="5902037"/>
                  </a:lnTo>
                  <a:lnTo>
                    <a:pt x="3223360" y="5902037"/>
                  </a:lnTo>
                  <a:lnTo>
                    <a:pt x="3223360" y="5410276"/>
                  </a:lnTo>
                  <a:lnTo>
                    <a:pt x="4130467" y="5410276"/>
                  </a:lnTo>
                  <a:lnTo>
                    <a:pt x="4130467" y="5105853"/>
                  </a:lnTo>
                  <a:lnTo>
                    <a:pt x="3223360" y="5105853"/>
                  </a:lnTo>
                  <a:lnTo>
                    <a:pt x="3223360" y="4705296"/>
                  </a:lnTo>
                  <a:lnTo>
                    <a:pt x="4198254" y="4705296"/>
                  </a:lnTo>
                  <a:lnTo>
                    <a:pt x="4198254" y="4399640"/>
                  </a:lnTo>
                  <a:lnTo>
                    <a:pt x="2858545" y="4399640"/>
                  </a:lnTo>
                  <a:close/>
                  <a:moveTo>
                    <a:pt x="4544470" y="4399640"/>
                  </a:moveTo>
                  <a:lnTo>
                    <a:pt x="4544470" y="6206460"/>
                  </a:lnTo>
                  <a:lnTo>
                    <a:pt x="5918688" y="6206460"/>
                  </a:lnTo>
                  <a:lnTo>
                    <a:pt x="5918688" y="5902037"/>
                  </a:lnTo>
                  <a:lnTo>
                    <a:pt x="4909285" y="5902037"/>
                  </a:lnTo>
                  <a:lnTo>
                    <a:pt x="4909285" y="5410276"/>
                  </a:lnTo>
                  <a:lnTo>
                    <a:pt x="5816392" y="5410276"/>
                  </a:lnTo>
                  <a:lnTo>
                    <a:pt x="5816392" y="5105853"/>
                  </a:lnTo>
                  <a:lnTo>
                    <a:pt x="4909285" y="5105853"/>
                  </a:lnTo>
                  <a:lnTo>
                    <a:pt x="4909285" y="4705296"/>
                  </a:lnTo>
                  <a:lnTo>
                    <a:pt x="5884178" y="4705296"/>
                  </a:lnTo>
                  <a:lnTo>
                    <a:pt x="5884178" y="4399640"/>
                  </a:lnTo>
                  <a:lnTo>
                    <a:pt x="4544470" y="4399640"/>
                  </a:lnTo>
                  <a:close/>
                  <a:moveTo>
                    <a:pt x="6229162" y="4399640"/>
                  </a:moveTo>
                  <a:lnTo>
                    <a:pt x="6229162" y="6206460"/>
                  </a:lnTo>
                  <a:lnTo>
                    <a:pt x="6915654" y="6206460"/>
                  </a:lnTo>
                  <a:cubicBezTo>
                    <a:pt x="7050406" y="6206460"/>
                    <a:pt x="7158044" y="6193724"/>
                    <a:pt x="7238565" y="6168253"/>
                  </a:cubicBezTo>
                  <a:cubicBezTo>
                    <a:pt x="7346202" y="6133744"/>
                    <a:pt x="7431654" y="6085677"/>
                    <a:pt x="7494922" y="6024053"/>
                  </a:cubicBezTo>
                  <a:cubicBezTo>
                    <a:pt x="7578730" y="5942709"/>
                    <a:pt x="7643230" y="5836304"/>
                    <a:pt x="7688422" y="5704840"/>
                  </a:cubicBezTo>
                  <a:cubicBezTo>
                    <a:pt x="7725396" y="5597203"/>
                    <a:pt x="7743883" y="5469025"/>
                    <a:pt x="7743883" y="5320305"/>
                  </a:cubicBezTo>
                  <a:cubicBezTo>
                    <a:pt x="7743883" y="5151044"/>
                    <a:pt x="7724164" y="5008692"/>
                    <a:pt x="7684724" y="4893250"/>
                  </a:cubicBezTo>
                  <a:cubicBezTo>
                    <a:pt x="7645284" y="4777807"/>
                    <a:pt x="7587769" y="4680236"/>
                    <a:pt x="7512176" y="4600535"/>
                  </a:cubicBezTo>
                  <a:cubicBezTo>
                    <a:pt x="7436584" y="4520835"/>
                    <a:pt x="7345791" y="4465373"/>
                    <a:pt x="7239798" y="4434150"/>
                  </a:cubicBezTo>
                  <a:cubicBezTo>
                    <a:pt x="7160919" y="4411144"/>
                    <a:pt x="7046298" y="4399640"/>
                    <a:pt x="6895935" y="4399640"/>
                  </a:cubicBezTo>
                  <a:lnTo>
                    <a:pt x="6229162" y="4399640"/>
                  </a:lnTo>
                  <a:close/>
                </a:path>
              </a:pathLst>
            </a:custGeom>
          </p:spPr>
        </p:pic>
        <p:pic>
          <p:nvPicPr>
            <p:cNvPr id="141" name="Bildobjekt 140" descr="En bild som visar elektronik, krets&#10;&#10;Automatiskt genererad beskrivning">
              <a:extLst>
                <a:ext uri="{FF2B5EF4-FFF2-40B4-BE49-F238E27FC236}">
                  <a16:creationId xmlns:a16="http://schemas.microsoft.com/office/drawing/2014/main" id="{B4325432-4E8E-4DB8-BCC7-AD92081949BD}"/>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8325974" y="1002007"/>
              <a:ext cx="772767" cy="1196741"/>
            </a:xfrm>
            <a:custGeom>
              <a:avLst/>
              <a:gdLst/>
              <a:ahLst/>
              <a:cxnLst/>
              <a:rect l="l" t="t" r="r" b="b"/>
              <a:pathLst>
                <a:path w="772767" h="1196741">
                  <a:moveTo>
                    <a:pt x="0" y="0"/>
                  </a:moveTo>
                  <a:lnTo>
                    <a:pt x="163920" y="0"/>
                  </a:lnTo>
                  <a:cubicBezTo>
                    <a:pt x="312640" y="0"/>
                    <a:pt x="412471" y="5751"/>
                    <a:pt x="463413" y="17255"/>
                  </a:cubicBezTo>
                  <a:cubicBezTo>
                    <a:pt x="531611" y="32044"/>
                    <a:pt x="587894" y="60392"/>
                    <a:pt x="632263" y="102296"/>
                  </a:cubicBezTo>
                  <a:cubicBezTo>
                    <a:pt x="676633" y="144200"/>
                    <a:pt x="711143" y="202538"/>
                    <a:pt x="735792" y="277309"/>
                  </a:cubicBezTo>
                  <a:cubicBezTo>
                    <a:pt x="760441" y="352079"/>
                    <a:pt x="772767" y="459305"/>
                    <a:pt x="772767" y="598987"/>
                  </a:cubicBezTo>
                  <a:cubicBezTo>
                    <a:pt x="772767" y="738668"/>
                    <a:pt x="760441" y="848975"/>
                    <a:pt x="735792" y="929908"/>
                  </a:cubicBezTo>
                  <a:cubicBezTo>
                    <a:pt x="711143" y="1010841"/>
                    <a:pt x="679303" y="1068973"/>
                    <a:pt x="640275" y="1104305"/>
                  </a:cubicBezTo>
                  <a:cubicBezTo>
                    <a:pt x="601246" y="1139636"/>
                    <a:pt x="552152" y="1164696"/>
                    <a:pt x="492993" y="1179486"/>
                  </a:cubicBezTo>
                  <a:cubicBezTo>
                    <a:pt x="447802" y="1190989"/>
                    <a:pt x="374264" y="1196741"/>
                    <a:pt x="272379" y="1196741"/>
                  </a:cubicBezTo>
                  <a:lnTo>
                    <a:pt x="0" y="1196741"/>
                  </a:lnTo>
                  <a:lnTo>
                    <a:pt x="0" y="0"/>
                  </a:lnTo>
                  <a:close/>
                </a:path>
              </a:pathLst>
            </a:custGeom>
          </p:spPr>
        </p:pic>
        <p:pic>
          <p:nvPicPr>
            <p:cNvPr id="142" name="Bildobjekt 141" descr="En bild som visar elektronik, krets&#10;&#10;Automatiskt genererad beskrivning">
              <a:extLst>
                <a:ext uri="{FF2B5EF4-FFF2-40B4-BE49-F238E27FC236}">
                  <a16:creationId xmlns:a16="http://schemas.microsoft.com/office/drawing/2014/main" id="{3CA36ADA-D0E8-4DB3-BDDE-2F26C00C95C8}"/>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6867176" y="3303905"/>
              <a:ext cx="431712" cy="255933"/>
            </a:xfrm>
            <a:custGeom>
              <a:avLst/>
              <a:gdLst/>
              <a:ahLst/>
              <a:cxnLst/>
              <a:rect l="l" t="t" r="r" b="b"/>
              <a:pathLst>
                <a:path w="431712" h="255933">
                  <a:moveTo>
                    <a:pt x="216893" y="0"/>
                  </a:moveTo>
                  <a:cubicBezTo>
                    <a:pt x="275822" y="0"/>
                    <a:pt x="325844" y="21756"/>
                    <a:pt x="366958" y="65268"/>
                  </a:cubicBezTo>
                  <a:cubicBezTo>
                    <a:pt x="408072" y="108780"/>
                    <a:pt x="429656" y="172335"/>
                    <a:pt x="431712" y="255933"/>
                  </a:cubicBezTo>
                  <a:lnTo>
                    <a:pt x="17" y="255933"/>
                  </a:lnTo>
                  <a:cubicBezTo>
                    <a:pt x="-668" y="177132"/>
                    <a:pt x="19546" y="114776"/>
                    <a:pt x="60660" y="68865"/>
                  </a:cubicBezTo>
                  <a:cubicBezTo>
                    <a:pt x="101774" y="22955"/>
                    <a:pt x="153852" y="0"/>
                    <a:pt x="216893" y="0"/>
                  </a:cubicBezTo>
                  <a:close/>
                </a:path>
              </a:pathLst>
            </a:custGeom>
          </p:spPr>
        </p:pic>
        <p:pic>
          <p:nvPicPr>
            <p:cNvPr id="143" name="Bildobjekt 142" descr="En bild som visar elektronik, krets&#10;&#10;Automatiskt genererad beskrivning">
              <a:extLst>
                <a:ext uri="{FF2B5EF4-FFF2-40B4-BE49-F238E27FC236}">
                  <a16:creationId xmlns:a16="http://schemas.microsoft.com/office/drawing/2014/main" id="{0C4922CD-A5B2-45BE-8542-D780C5046566}"/>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8325974" y="4705297"/>
              <a:ext cx="772767" cy="1196741"/>
            </a:xfrm>
            <a:custGeom>
              <a:avLst/>
              <a:gdLst/>
              <a:ahLst/>
              <a:cxnLst/>
              <a:rect l="l" t="t" r="r" b="b"/>
              <a:pathLst>
                <a:path w="772767" h="1196741">
                  <a:moveTo>
                    <a:pt x="0" y="0"/>
                  </a:moveTo>
                  <a:lnTo>
                    <a:pt x="163920" y="0"/>
                  </a:lnTo>
                  <a:cubicBezTo>
                    <a:pt x="312640" y="0"/>
                    <a:pt x="412471" y="5752"/>
                    <a:pt x="463413" y="17255"/>
                  </a:cubicBezTo>
                  <a:cubicBezTo>
                    <a:pt x="531611" y="32045"/>
                    <a:pt x="587894" y="60392"/>
                    <a:pt x="632263" y="102296"/>
                  </a:cubicBezTo>
                  <a:cubicBezTo>
                    <a:pt x="676633" y="144201"/>
                    <a:pt x="711143" y="202538"/>
                    <a:pt x="735792" y="277309"/>
                  </a:cubicBezTo>
                  <a:cubicBezTo>
                    <a:pt x="760441" y="352079"/>
                    <a:pt x="772767" y="459305"/>
                    <a:pt x="772767" y="598987"/>
                  </a:cubicBezTo>
                  <a:cubicBezTo>
                    <a:pt x="772767" y="738668"/>
                    <a:pt x="760441" y="848975"/>
                    <a:pt x="735792" y="929908"/>
                  </a:cubicBezTo>
                  <a:cubicBezTo>
                    <a:pt x="711143" y="1010841"/>
                    <a:pt x="679303" y="1068974"/>
                    <a:pt x="640275" y="1104305"/>
                  </a:cubicBezTo>
                  <a:cubicBezTo>
                    <a:pt x="601246" y="1139636"/>
                    <a:pt x="552152" y="1164696"/>
                    <a:pt x="492993" y="1179486"/>
                  </a:cubicBezTo>
                  <a:cubicBezTo>
                    <a:pt x="447802" y="1190989"/>
                    <a:pt x="374264" y="1196741"/>
                    <a:pt x="272379" y="1196741"/>
                  </a:cubicBezTo>
                  <a:lnTo>
                    <a:pt x="0" y="1196741"/>
                  </a:lnTo>
                  <a:lnTo>
                    <a:pt x="0" y="0"/>
                  </a:lnTo>
                  <a:close/>
                </a:path>
              </a:pathLst>
            </a:custGeom>
          </p:spPr>
        </p:pic>
      </p:grpSp>
      <p:pic>
        <p:nvPicPr>
          <p:cNvPr id="223" name="Bildobjekt 222">
            <a:extLst>
              <a:ext uri="{FF2B5EF4-FFF2-40B4-BE49-F238E27FC236}">
                <a16:creationId xmlns:a16="http://schemas.microsoft.com/office/drawing/2014/main" id="{04474EA1-31DA-4BFA-8926-2036C8E22F6D}"/>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684056" y="1710099"/>
            <a:ext cx="665131" cy="688374"/>
          </a:xfrm>
          <a:prstGeom prst="rect">
            <a:avLst/>
          </a:prstGeom>
        </p:spPr>
      </p:pic>
      <p:grpSp>
        <p:nvGrpSpPr>
          <p:cNvPr id="194" name="Grupp 193">
            <a:extLst>
              <a:ext uri="{FF2B5EF4-FFF2-40B4-BE49-F238E27FC236}">
                <a16:creationId xmlns:a16="http://schemas.microsoft.com/office/drawing/2014/main" id="{DDDFA965-500A-4FB8-868E-14F3441268CF}"/>
              </a:ext>
            </a:extLst>
          </p:cNvPr>
          <p:cNvGrpSpPr/>
          <p:nvPr/>
        </p:nvGrpSpPr>
        <p:grpSpPr>
          <a:xfrm>
            <a:off x="4581492" y="364446"/>
            <a:ext cx="1454188" cy="1520657"/>
            <a:chOff x="6108656" y="485927"/>
            <a:chExt cx="1938917" cy="2027543"/>
          </a:xfrm>
        </p:grpSpPr>
        <p:pic>
          <p:nvPicPr>
            <p:cNvPr id="2" name="Bildobjekt 1">
              <a:extLst>
                <a:ext uri="{FF2B5EF4-FFF2-40B4-BE49-F238E27FC236}">
                  <a16:creationId xmlns:a16="http://schemas.microsoft.com/office/drawing/2014/main" id="{225743C0-88EF-4F63-93FA-2ED75304506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108656" y="485927"/>
              <a:ext cx="1105460" cy="992079"/>
            </a:xfrm>
            <a:prstGeom prst="rect">
              <a:avLst/>
            </a:prstGeom>
          </p:spPr>
        </p:pic>
        <p:grpSp>
          <p:nvGrpSpPr>
            <p:cNvPr id="5" name="Grupp 4">
              <a:extLst>
                <a:ext uri="{FF2B5EF4-FFF2-40B4-BE49-F238E27FC236}">
                  <a16:creationId xmlns:a16="http://schemas.microsoft.com/office/drawing/2014/main" id="{D4C72001-AC26-4FFF-95C5-C6EE53938E54}"/>
                </a:ext>
              </a:extLst>
            </p:cNvPr>
            <p:cNvGrpSpPr/>
            <p:nvPr/>
          </p:nvGrpSpPr>
          <p:grpSpPr>
            <a:xfrm>
              <a:off x="6697837" y="1140422"/>
              <a:ext cx="1349736" cy="1373048"/>
              <a:chOff x="7510388" y="1502238"/>
              <a:chExt cx="1349736" cy="1373048"/>
            </a:xfrm>
          </p:grpSpPr>
          <p:grpSp>
            <p:nvGrpSpPr>
              <p:cNvPr id="100" name="Grupp 99">
                <a:extLst>
                  <a:ext uri="{FF2B5EF4-FFF2-40B4-BE49-F238E27FC236}">
                    <a16:creationId xmlns:a16="http://schemas.microsoft.com/office/drawing/2014/main" id="{5DCDEA1E-7E8B-4D47-B3CD-36CC52E32EE6}"/>
                  </a:ext>
                </a:extLst>
              </p:cNvPr>
              <p:cNvGrpSpPr/>
              <p:nvPr/>
            </p:nvGrpSpPr>
            <p:grpSpPr>
              <a:xfrm>
                <a:off x="7510388" y="1525550"/>
                <a:ext cx="1349736" cy="1349736"/>
                <a:chOff x="7930089" y="2349127"/>
                <a:chExt cx="1349736" cy="1349736"/>
              </a:xfrm>
            </p:grpSpPr>
            <p:pic>
              <p:nvPicPr>
                <p:cNvPr id="101" name="Bild 100" descr="Kvinna">
                  <a:extLst>
                    <a:ext uri="{FF2B5EF4-FFF2-40B4-BE49-F238E27FC236}">
                      <a16:creationId xmlns:a16="http://schemas.microsoft.com/office/drawing/2014/main" id="{FE9B3D26-1451-42CC-8FDA-DD6528493C1C}"/>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930089" y="2349127"/>
                  <a:ext cx="1349736" cy="1349736"/>
                </a:xfrm>
                <a:prstGeom prst="rect">
                  <a:avLst/>
                </a:prstGeom>
                <a:effectLst/>
              </p:spPr>
            </p:pic>
            <p:pic>
              <p:nvPicPr>
                <p:cNvPr id="102" name="Bild 101" descr="Glasögon">
                  <a:extLst>
                    <a:ext uri="{FF2B5EF4-FFF2-40B4-BE49-F238E27FC236}">
                      <a16:creationId xmlns:a16="http://schemas.microsoft.com/office/drawing/2014/main" id="{036DA941-1C12-455C-865F-57E113AE7ED9}"/>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484787" y="2363056"/>
                  <a:ext cx="240339" cy="240339"/>
                </a:xfrm>
                <a:prstGeom prst="rect">
                  <a:avLst/>
                </a:prstGeom>
              </p:spPr>
            </p:pic>
          </p:grpSp>
          <p:sp>
            <p:nvSpPr>
              <p:cNvPr id="151" name="Frihandsfigur: Form 150">
                <a:extLst>
                  <a:ext uri="{FF2B5EF4-FFF2-40B4-BE49-F238E27FC236}">
                    <a16:creationId xmlns:a16="http://schemas.microsoft.com/office/drawing/2014/main" id="{FC404C92-BE17-407E-8040-ED4A3F81C464}"/>
                  </a:ext>
                </a:extLst>
              </p:cNvPr>
              <p:cNvSpPr/>
              <p:nvPr/>
            </p:nvSpPr>
            <p:spPr>
              <a:xfrm>
                <a:off x="8028942" y="1502238"/>
                <a:ext cx="318700" cy="314820"/>
              </a:xfrm>
              <a:custGeom>
                <a:avLst/>
                <a:gdLst>
                  <a:gd name="connsiteX0" fmla="*/ 403329 w 409083"/>
                  <a:gd name="connsiteY0" fmla="*/ 384017 h 404102"/>
                  <a:gd name="connsiteX1" fmla="*/ 365229 w 409083"/>
                  <a:gd name="connsiteY1" fmla="*/ 343822 h 404102"/>
                  <a:gd name="connsiteX2" fmla="*/ 359609 w 409083"/>
                  <a:gd name="connsiteY2" fmla="*/ 310960 h 404102"/>
                  <a:gd name="connsiteX3" fmla="*/ 372000 w 409083"/>
                  <a:gd name="connsiteY3" fmla="*/ 272496 h 404102"/>
                  <a:gd name="connsiteX4" fmla="*/ 363324 w 409083"/>
                  <a:gd name="connsiteY4" fmla="*/ 262383 h 404102"/>
                  <a:gd name="connsiteX5" fmla="*/ 376469 w 409083"/>
                  <a:gd name="connsiteY5" fmla="*/ 186754 h 404102"/>
                  <a:gd name="connsiteX6" fmla="*/ 375230 w 409083"/>
                  <a:gd name="connsiteY6" fmla="*/ 161704 h 404102"/>
                  <a:gd name="connsiteX7" fmla="*/ 194307 w 409083"/>
                  <a:gd name="connsiteY7" fmla="*/ 282 h 404102"/>
                  <a:gd name="connsiteX8" fmla="*/ 32616 w 409083"/>
                  <a:gd name="connsiteY8" fmla="*/ 173134 h 404102"/>
                  <a:gd name="connsiteX9" fmla="*/ 32616 w 409083"/>
                  <a:gd name="connsiteY9" fmla="*/ 174181 h 404102"/>
                  <a:gd name="connsiteX10" fmla="*/ 32616 w 409083"/>
                  <a:gd name="connsiteY10" fmla="*/ 186754 h 404102"/>
                  <a:gd name="connsiteX11" fmla="*/ 45761 w 409083"/>
                  <a:gd name="connsiteY11" fmla="*/ 262383 h 404102"/>
                  <a:gd name="connsiteX12" fmla="*/ 39363 w 409083"/>
                  <a:gd name="connsiteY12" fmla="*/ 302284 h 404102"/>
                  <a:gd name="connsiteX13" fmla="*/ 49475 w 409083"/>
                  <a:gd name="connsiteY13" fmla="*/ 310960 h 404102"/>
                  <a:gd name="connsiteX14" fmla="*/ 43760 w 409083"/>
                  <a:gd name="connsiteY14" fmla="*/ 343822 h 404102"/>
                  <a:gd name="connsiteX15" fmla="*/ 5660 w 409083"/>
                  <a:gd name="connsiteY15" fmla="*/ 384017 h 404102"/>
                  <a:gd name="connsiteX16" fmla="*/ 823 w 409083"/>
                  <a:gd name="connsiteY16" fmla="*/ 396589 h 404102"/>
                  <a:gd name="connsiteX17" fmla="*/ 7946 w 409083"/>
                  <a:gd name="connsiteY17" fmla="*/ 402115 h 404102"/>
                  <a:gd name="connsiteX18" fmla="*/ 33569 w 409083"/>
                  <a:gd name="connsiteY18" fmla="*/ 404020 h 404102"/>
                  <a:gd name="connsiteX19" fmla="*/ 75193 w 409083"/>
                  <a:gd name="connsiteY19" fmla="*/ 396114 h 404102"/>
                  <a:gd name="connsiteX20" fmla="*/ 97862 w 409083"/>
                  <a:gd name="connsiteY20" fmla="*/ 368872 h 404102"/>
                  <a:gd name="connsiteX21" fmla="*/ 91195 w 409083"/>
                  <a:gd name="connsiteY21" fmla="*/ 325057 h 404102"/>
                  <a:gd name="connsiteX22" fmla="*/ 85194 w 409083"/>
                  <a:gd name="connsiteY22" fmla="*/ 302769 h 404102"/>
                  <a:gd name="connsiteX23" fmla="*/ 89099 w 409083"/>
                  <a:gd name="connsiteY23" fmla="*/ 295816 h 404102"/>
                  <a:gd name="connsiteX24" fmla="*/ 89671 w 409083"/>
                  <a:gd name="connsiteY24" fmla="*/ 294101 h 404102"/>
                  <a:gd name="connsiteX25" fmla="*/ 90623 w 409083"/>
                  <a:gd name="connsiteY25" fmla="*/ 290101 h 404102"/>
                  <a:gd name="connsiteX26" fmla="*/ 91100 w 409083"/>
                  <a:gd name="connsiteY26" fmla="*/ 285529 h 404102"/>
                  <a:gd name="connsiteX27" fmla="*/ 84051 w 409083"/>
                  <a:gd name="connsiteY27" fmla="*/ 266479 h 404102"/>
                  <a:gd name="connsiteX28" fmla="*/ 99291 w 409083"/>
                  <a:gd name="connsiteY28" fmla="*/ 186754 h 404102"/>
                  <a:gd name="connsiteX29" fmla="*/ 99291 w 409083"/>
                  <a:gd name="connsiteY29" fmla="*/ 172276 h 404102"/>
                  <a:gd name="connsiteX30" fmla="*/ 169014 w 409083"/>
                  <a:gd name="connsiteY30" fmla="*/ 129033 h 404102"/>
                  <a:gd name="connsiteX31" fmla="*/ 178539 w 409083"/>
                  <a:gd name="connsiteY31" fmla="*/ 96648 h 404102"/>
                  <a:gd name="connsiteX32" fmla="*/ 190255 w 409083"/>
                  <a:gd name="connsiteY32" fmla="*/ 129414 h 404102"/>
                  <a:gd name="connsiteX33" fmla="*/ 250548 w 409083"/>
                  <a:gd name="connsiteY33" fmla="*/ 172372 h 404102"/>
                  <a:gd name="connsiteX34" fmla="*/ 310270 w 409083"/>
                  <a:gd name="connsiteY34" fmla="*/ 172372 h 404102"/>
                  <a:gd name="connsiteX35" fmla="*/ 310270 w 409083"/>
                  <a:gd name="connsiteY35" fmla="*/ 186754 h 404102"/>
                  <a:gd name="connsiteX36" fmla="*/ 325605 w 409083"/>
                  <a:gd name="connsiteY36" fmla="*/ 266955 h 404102"/>
                  <a:gd name="connsiteX37" fmla="*/ 318557 w 409083"/>
                  <a:gd name="connsiteY37" fmla="*/ 286005 h 404102"/>
                  <a:gd name="connsiteX38" fmla="*/ 319128 w 409083"/>
                  <a:gd name="connsiteY38" fmla="*/ 291529 h 404102"/>
                  <a:gd name="connsiteX39" fmla="*/ 319890 w 409083"/>
                  <a:gd name="connsiteY39" fmla="*/ 294196 h 404102"/>
                  <a:gd name="connsiteX40" fmla="*/ 320652 w 409083"/>
                  <a:gd name="connsiteY40" fmla="*/ 296387 h 404102"/>
                  <a:gd name="connsiteX41" fmla="*/ 324462 w 409083"/>
                  <a:gd name="connsiteY41" fmla="*/ 303245 h 404102"/>
                  <a:gd name="connsiteX42" fmla="*/ 318461 w 409083"/>
                  <a:gd name="connsiteY42" fmla="*/ 325534 h 404102"/>
                  <a:gd name="connsiteX43" fmla="*/ 311794 w 409083"/>
                  <a:gd name="connsiteY43" fmla="*/ 369349 h 404102"/>
                  <a:gd name="connsiteX44" fmla="*/ 334463 w 409083"/>
                  <a:gd name="connsiteY44" fmla="*/ 396590 h 404102"/>
                  <a:gd name="connsiteX45" fmla="*/ 375516 w 409083"/>
                  <a:gd name="connsiteY45" fmla="*/ 404020 h 404102"/>
                  <a:gd name="connsiteX46" fmla="*/ 401138 w 409083"/>
                  <a:gd name="connsiteY46" fmla="*/ 402115 h 404102"/>
                  <a:gd name="connsiteX47" fmla="*/ 408950 w 409083"/>
                  <a:gd name="connsiteY47" fmla="*/ 391141 h 404102"/>
                  <a:gd name="connsiteX48" fmla="*/ 403424 w 409083"/>
                  <a:gd name="connsiteY48" fmla="*/ 384017 h 40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9083" h="404102">
                    <a:moveTo>
                      <a:pt x="403329" y="384017"/>
                    </a:moveTo>
                    <a:cubicBezTo>
                      <a:pt x="386037" y="375871"/>
                      <a:pt x="372439" y="361525"/>
                      <a:pt x="365229" y="343822"/>
                    </a:cubicBezTo>
                    <a:cubicBezTo>
                      <a:pt x="361587" y="333245"/>
                      <a:pt x="359688" y="322147"/>
                      <a:pt x="359609" y="310960"/>
                    </a:cubicBezTo>
                    <a:cubicBezTo>
                      <a:pt x="373653" y="303760"/>
                      <a:pt x="379200" y="286539"/>
                      <a:pt x="372000" y="272496"/>
                    </a:cubicBezTo>
                    <a:cubicBezTo>
                      <a:pt x="369946" y="268488"/>
                      <a:pt x="366973" y="265023"/>
                      <a:pt x="363324" y="262383"/>
                    </a:cubicBezTo>
                    <a:cubicBezTo>
                      <a:pt x="372699" y="238300"/>
                      <a:pt x="377168" y="212588"/>
                      <a:pt x="376469" y="186754"/>
                    </a:cubicBezTo>
                    <a:cubicBezTo>
                      <a:pt x="376469" y="178087"/>
                      <a:pt x="376469" y="169705"/>
                      <a:pt x="375230" y="161704"/>
                    </a:cubicBezTo>
                    <a:cubicBezTo>
                      <a:pt x="369845" y="67168"/>
                      <a:pt x="288842" y="-5103"/>
                      <a:pt x="194307" y="282"/>
                    </a:cubicBezTo>
                    <a:cubicBezTo>
                      <a:pt x="102905" y="5490"/>
                      <a:pt x="31720" y="81588"/>
                      <a:pt x="32616" y="173134"/>
                    </a:cubicBezTo>
                    <a:cubicBezTo>
                      <a:pt x="32616" y="173134"/>
                      <a:pt x="32616" y="173800"/>
                      <a:pt x="32616" y="174181"/>
                    </a:cubicBezTo>
                    <a:cubicBezTo>
                      <a:pt x="32616" y="178309"/>
                      <a:pt x="32616" y="182500"/>
                      <a:pt x="32616" y="186754"/>
                    </a:cubicBezTo>
                    <a:cubicBezTo>
                      <a:pt x="31870" y="212591"/>
                      <a:pt x="36341" y="238313"/>
                      <a:pt x="45761" y="262383"/>
                    </a:cubicBezTo>
                    <a:cubicBezTo>
                      <a:pt x="32975" y="271634"/>
                      <a:pt x="30111" y="289499"/>
                      <a:pt x="39363" y="302284"/>
                    </a:cubicBezTo>
                    <a:cubicBezTo>
                      <a:pt x="42003" y="305933"/>
                      <a:pt x="45468" y="308906"/>
                      <a:pt x="49475" y="310960"/>
                    </a:cubicBezTo>
                    <a:cubicBezTo>
                      <a:pt x="49353" y="322150"/>
                      <a:pt x="47424" y="333248"/>
                      <a:pt x="43760" y="343822"/>
                    </a:cubicBezTo>
                    <a:cubicBezTo>
                      <a:pt x="36496" y="361489"/>
                      <a:pt x="22914" y="375818"/>
                      <a:pt x="5660" y="384017"/>
                    </a:cubicBezTo>
                    <a:cubicBezTo>
                      <a:pt x="853" y="386153"/>
                      <a:pt x="-1313" y="391782"/>
                      <a:pt x="823" y="396589"/>
                    </a:cubicBezTo>
                    <a:cubicBezTo>
                      <a:pt x="2120" y="399510"/>
                      <a:pt x="4795" y="401584"/>
                      <a:pt x="7946" y="402115"/>
                    </a:cubicBezTo>
                    <a:cubicBezTo>
                      <a:pt x="16425" y="403417"/>
                      <a:pt x="24991" y="404054"/>
                      <a:pt x="33569" y="404020"/>
                    </a:cubicBezTo>
                    <a:cubicBezTo>
                      <a:pt x="47861" y="404543"/>
                      <a:pt x="62087" y="401840"/>
                      <a:pt x="75193" y="396114"/>
                    </a:cubicBezTo>
                    <a:cubicBezTo>
                      <a:pt x="86333" y="390739"/>
                      <a:pt x="94601" y="380804"/>
                      <a:pt x="97862" y="368872"/>
                    </a:cubicBezTo>
                    <a:cubicBezTo>
                      <a:pt x="101506" y="353960"/>
                      <a:pt x="99109" y="338211"/>
                      <a:pt x="91195" y="325057"/>
                    </a:cubicBezTo>
                    <a:cubicBezTo>
                      <a:pt x="87826" y="318066"/>
                      <a:pt x="85790" y="310507"/>
                      <a:pt x="85194" y="302769"/>
                    </a:cubicBezTo>
                    <a:cubicBezTo>
                      <a:pt x="86824" y="300651"/>
                      <a:pt x="88139" y="298309"/>
                      <a:pt x="89099" y="295816"/>
                    </a:cubicBezTo>
                    <a:lnTo>
                      <a:pt x="89671" y="294101"/>
                    </a:lnTo>
                    <a:cubicBezTo>
                      <a:pt x="90078" y="292790"/>
                      <a:pt x="90397" y="291454"/>
                      <a:pt x="90623" y="290101"/>
                    </a:cubicBezTo>
                    <a:cubicBezTo>
                      <a:pt x="90928" y="288596"/>
                      <a:pt x="91087" y="287064"/>
                      <a:pt x="91100" y="285529"/>
                    </a:cubicBezTo>
                    <a:cubicBezTo>
                      <a:pt x="91226" y="278519"/>
                      <a:pt x="88710" y="271718"/>
                      <a:pt x="84051" y="266479"/>
                    </a:cubicBezTo>
                    <a:cubicBezTo>
                      <a:pt x="95102" y="241400"/>
                      <a:pt x="100313" y="214141"/>
                      <a:pt x="99291" y="186754"/>
                    </a:cubicBezTo>
                    <a:cubicBezTo>
                      <a:pt x="99291" y="181801"/>
                      <a:pt x="99291" y="177229"/>
                      <a:pt x="99291" y="172276"/>
                    </a:cubicBezTo>
                    <a:cubicBezTo>
                      <a:pt x="135486" y="172276"/>
                      <a:pt x="160727" y="155131"/>
                      <a:pt x="169014" y="129033"/>
                    </a:cubicBezTo>
                    <a:lnTo>
                      <a:pt x="178539" y="96648"/>
                    </a:lnTo>
                    <a:lnTo>
                      <a:pt x="190255" y="129414"/>
                    </a:lnTo>
                    <a:cubicBezTo>
                      <a:pt x="199072" y="155173"/>
                      <a:pt x="223322" y="172451"/>
                      <a:pt x="250548" y="172372"/>
                    </a:cubicBezTo>
                    <a:lnTo>
                      <a:pt x="310270" y="172372"/>
                    </a:lnTo>
                    <a:cubicBezTo>
                      <a:pt x="310270" y="177039"/>
                      <a:pt x="310270" y="181897"/>
                      <a:pt x="310270" y="186754"/>
                    </a:cubicBezTo>
                    <a:cubicBezTo>
                      <a:pt x="309205" y="214307"/>
                      <a:pt x="314450" y="241738"/>
                      <a:pt x="325605" y="266955"/>
                    </a:cubicBezTo>
                    <a:cubicBezTo>
                      <a:pt x="321002" y="272227"/>
                      <a:pt x="318494" y="279006"/>
                      <a:pt x="318557" y="286005"/>
                    </a:cubicBezTo>
                    <a:cubicBezTo>
                      <a:pt x="318600" y="287858"/>
                      <a:pt x="318792" y="289706"/>
                      <a:pt x="319128" y="291529"/>
                    </a:cubicBezTo>
                    <a:cubicBezTo>
                      <a:pt x="319128" y="292387"/>
                      <a:pt x="319128" y="293339"/>
                      <a:pt x="319890" y="294196"/>
                    </a:cubicBezTo>
                    <a:cubicBezTo>
                      <a:pt x="320102" y="294941"/>
                      <a:pt x="320356" y="295673"/>
                      <a:pt x="320652" y="296387"/>
                    </a:cubicBezTo>
                    <a:cubicBezTo>
                      <a:pt x="321618" y="298829"/>
                      <a:pt x="322898" y="301135"/>
                      <a:pt x="324462" y="303245"/>
                    </a:cubicBezTo>
                    <a:cubicBezTo>
                      <a:pt x="323899" y="310989"/>
                      <a:pt x="321863" y="318554"/>
                      <a:pt x="318461" y="325534"/>
                    </a:cubicBezTo>
                    <a:cubicBezTo>
                      <a:pt x="310547" y="338688"/>
                      <a:pt x="308151" y="354436"/>
                      <a:pt x="311794" y="369349"/>
                    </a:cubicBezTo>
                    <a:cubicBezTo>
                      <a:pt x="315055" y="381281"/>
                      <a:pt x="323323" y="391215"/>
                      <a:pt x="334463" y="396590"/>
                    </a:cubicBezTo>
                    <a:cubicBezTo>
                      <a:pt x="347431" y="402070"/>
                      <a:pt x="361450" y="404607"/>
                      <a:pt x="375516" y="404020"/>
                    </a:cubicBezTo>
                    <a:cubicBezTo>
                      <a:pt x="384093" y="404048"/>
                      <a:pt x="392660" y="403411"/>
                      <a:pt x="401138" y="402115"/>
                    </a:cubicBezTo>
                    <a:cubicBezTo>
                      <a:pt x="406326" y="401241"/>
                      <a:pt x="409823" y="396328"/>
                      <a:pt x="408950" y="391141"/>
                    </a:cubicBezTo>
                    <a:cubicBezTo>
                      <a:pt x="408419" y="387990"/>
                      <a:pt x="406345" y="385314"/>
                      <a:pt x="403424" y="384017"/>
                    </a:cubicBezTo>
                    <a:close/>
                  </a:path>
                </a:pathLst>
              </a:custGeom>
              <a:solidFill>
                <a:schemeClr val="accent4"/>
              </a:solidFill>
              <a:ln w="9525"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pic>
            <p:nvPicPr>
              <p:cNvPr id="152" name="Bild 151" descr="Slips">
                <a:extLst>
                  <a:ext uri="{FF2B5EF4-FFF2-40B4-BE49-F238E27FC236}">
                    <a16:creationId xmlns:a16="http://schemas.microsoft.com/office/drawing/2014/main" id="{061BC4ED-3255-4FA9-940E-8822C81F43F5}"/>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7995610" y="1818638"/>
                <a:ext cx="385069" cy="385069"/>
              </a:xfrm>
              <a:prstGeom prst="rect">
                <a:avLst/>
              </a:prstGeom>
            </p:spPr>
          </p:pic>
        </p:grpSp>
      </p:grpSp>
      <p:grpSp>
        <p:nvGrpSpPr>
          <p:cNvPr id="193" name="Grupp 192">
            <a:extLst>
              <a:ext uri="{FF2B5EF4-FFF2-40B4-BE49-F238E27FC236}">
                <a16:creationId xmlns:a16="http://schemas.microsoft.com/office/drawing/2014/main" id="{8329D197-6AD4-4002-8F0A-D40E98D1B5C5}"/>
              </a:ext>
            </a:extLst>
          </p:cNvPr>
          <p:cNvGrpSpPr/>
          <p:nvPr/>
        </p:nvGrpSpPr>
        <p:grpSpPr>
          <a:xfrm>
            <a:off x="7296160" y="385290"/>
            <a:ext cx="1447577" cy="1523983"/>
            <a:chOff x="8212015" y="378525"/>
            <a:chExt cx="1930102" cy="2031977"/>
          </a:xfrm>
        </p:grpSpPr>
        <p:grpSp>
          <p:nvGrpSpPr>
            <p:cNvPr id="4" name="Grupp 3">
              <a:extLst>
                <a:ext uri="{FF2B5EF4-FFF2-40B4-BE49-F238E27FC236}">
                  <a16:creationId xmlns:a16="http://schemas.microsoft.com/office/drawing/2014/main" id="{91C13DED-9151-4A56-9660-5FF4750E60BF}"/>
                </a:ext>
              </a:extLst>
            </p:cNvPr>
            <p:cNvGrpSpPr/>
            <p:nvPr/>
          </p:nvGrpSpPr>
          <p:grpSpPr>
            <a:xfrm>
              <a:off x="8792381" y="1019937"/>
              <a:ext cx="1349736" cy="1390565"/>
              <a:chOff x="9170579" y="1447280"/>
              <a:chExt cx="1349736" cy="1390565"/>
            </a:xfrm>
          </p:grpSpPr>
          <p:grpSp>
            <p:nvGrpSpPr>
              <p:cNvPr id="106" name="Grupp 105">
                <a:extLst>
                  <a:ext uri="{FF2B5EF4-FFF2-40B4-BE49-F238E27FC236}">
                    <a16:creationId xmlns:a16="http://schemas.microsoft.com/office/drawing/2014/main" id="{244E47E5-A80C-4F8E-82EF-7D3755EDEF08}"/>
                  </a:ext>
                </a:extLst>
              </p:cNvPr>
              <p:cNvGrpSpPr/>
              <p:nvPr/>
            </p:nvGrpSpPr>
            <p:grpSpPr>
              <a:xfrm>
                <a:off x="9170579" y="1488109"/>
                <a:ext cx="1349736" cy="1349736"/>
                <a:chOff x="9156607" y="2109364"/>
                <a:chExt cx="1349736" cy="1349736"/>
              </a:xfrm>
            </p:grpSpPr>
            <p:pic>
              <p:nvPicPr>
                <p:cNvPr id="107" name="Bild 106" descr="Man">
                  <a:extLst>
                    <a:ext uri="{FF2B5EF4-FFF2-40B4-BE49-F238E27FC236}">
                      <a16:creationId xmlns:a16="http://schemas.microsoft.com/office/drawing/2014/main" id="{4BBB9026-9EE6-44A7-B278-648BD5903F76}"/>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9156607" y="2109364"/>
                  <a:ext cx="1349736" cy="1349736"/>
                </a:xfrm>
                <a:prstGeom prst="rect">
                  <a:avLst/>
                </a:prstGeom>
                <a:effectLst/>
              </p:spPr>
            </p:pic>
            <p:pic>
              <p:nvPicPr>
                <p:cNvPr id="108" name="Bild 107" descr="Glasögon">
                  <a:extLst>
                    <a:ext uri="{FF2B5EF4-FFF2-40B4-BE49-F238E27FC236}">
                      <a16:creationId xmlns:a16="http://schemas.microsoft.com/office/drawing/2014/main" id="{156A8EF1-07F5-47BC-9895-6789E605B64C}"/>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711305" y="2132936"/>
                  <a:ext cx="240339" cy="240339"/>
                </a:xfrm>
                <a:prstGeom prst="rect">
                  <a:avLst/>
                </a:prstGeom>
              </p:spPr>
            </p:pic>
          </p:grpSp>
          <p:sp>
            <p:nvSpPr>
              <p:cNvPr id="150" name="Frihandsfigur: Form 149">
                <a:extLst>
                  <a:ext uri="{FF2B5EF4-FFF2-40B4-BE49-F238E27FC236}">
                    <a16:creationId xmlns:a16="http://schemas.microsoft.com/office/drawing/2014/main" id="{F7F7725B-1A04-46B7-953E-BBDD969CDF38}"/>
                  </a:ext>
                </a:extLst>
              </p:cNvPr>
              <p:cNvSpPr/>
              <p:nvPr/>
            </p:nvSpPr>
            <p:spPr>
              <a:xfrm>
                <a:off x="9705851" y="1447280"/>
                <a:ext cx="259765" cy="188208"/>
              </a:xfrm>
              <a:custGeom>
                <a:avLst/>
                <a:gdLst>
                  <a:gd name="connsiteX0" fmla="*/ 25908 w 326231"/>
                  <a:gd name="connsiteY0" fmla="*/ 201409 h 236365"/>
                  <a:gd name="connsiteX1" fmla="*/ 31051 w 326231"/>
                  <a:gd name="connsiteY1" fmla="*/ 198075 h 236365"/>
                  <a:gd name="connsiteX2" fmla="*/ 78676 w 326231"/>
                  <a:gd name="connsiteY2" fmla="*/ 175215 h 236365"/>
                  <a:gd name="connsiteX3" fmla="*/ 114300 w 326231"/>
                  <a:gd name="connsiteY3" fmla="*/ 137496 h 236365"/>
                  <a:gd name="connsiteX4" fmla="*/ 122968 w 326231"/>
                  <a:gd name="connsiteY4" fmla="*/ 132829 h 236365"/>
                  <a:gd name="connsiteX5" fmla="*/ 131064 w 326231"/>
                  <a:gd name="connsiteY5" fmla="*/ 138354 h 236365"/>
                  <a:gd name="connsiteX6" fmla="*/ 124492 w 326231"/>
                  <a:gd name="connsiteY6" fmla="*/ 187979 h 236365"/>
                  <a:gd name="connsiteX7" fmla="*/ 120682 w 326231"/>
                  <a:gd name="connsiteY7" fmla="*/ 195408 h 236365"/>
                  <a:gd name="connsiteX8" fmla="*/ 176975 w 326231"/>
                  <a:gd name="connsiteY8" fmla="*/ 167595 h 236365"/>
                  <a:gd name="connsiteX9" fmla="*/ 235458 w 326231"/>
                  <a:gd name="connsiteY9" fmla="*/ 118446 h 236365"/>
                  <a:gd name="connsiteX10" fmla="*/ 242221 w 326231"/>
                  <a:gd name="connsiteY10" fmla="*/ 115017 h 236365"/>
                  <a:gd name="connsiteX11" fmla="*/ 249460 w 326231"/>
                  <a:gd name="connsiteY11" fmla="*/ 117589 h 236365"/>
                  <a:gd name="connsiteX12" fmla="*/ 300514 w 326231"/>
                  <a:gd name="connsiteY12" fmla="*/ 191217 h 236365"/>
                  <a:gd name="connsiteX13" fmla="*/ 314801 w 326231"/>
                  <a:gd name="connsiteY13" fmla="*/ 236366 h 236365"/>
                  <a:gd name="connsiteX14" fmla="*/ 326231 w 326231"/>
                  <a:gd name="connsiteY14" fmla="*/ 204933 h 236365"/>
                  <a:gd name="connsiteX15" fmla="*/ 267462 w 326231"/>
                  <a:gd name="connsiteY15" fmla="*/ 79680 h 236365"/>
                  <a:gd name="connsiteX16" fmla="*/ 299275 w 326231"/>
                  <a:gd name="connsiteY16" fmla="*/ 63963 h 236365"/>
                  <a:gd name="connsiteX17" fmla="*/ 302724 w 326231"/>
                  <a:gd name="connsiteY17" fmla="*/ 52904 h 236365"/>
                  <a:gd name="connsiteX18" fmla="*/ 294132 w 326231"/>
                  <a:gd name="connsiteY18" fmla="*/ 48628 h 236365"/>
                  <a:gd name="connsiteX19" fmla="*/ 248888 w 326231"/>
                  <a:gd name="connsiteY19" fmla="*/ 56820 h 236365"/>
                  <a:gd name="connsiteX20" fmla="*/ 260033 w 326231"/>
                  <a:gd name="connsiteY20" fmla="*/ 40722 h 236365"/>
                  <a:gd name="connsiteX21" fmla="*/ 258985 w 326231"/>
                  <a:gd name="connsiteY21" fmla="*/ 30150 h 236365"/>
                  <a:gd name="connsiteX22" fmla="*/ 248412 w 326231"/>
                  <a:gd name="connsiteY22" fmla="*/ 29578 h 236365"/>
                  <a:gd name="connsiteX23" fmla="*/ 224409 w 326231"/>
                  <a:gd name="connsiteY23" fmla="*/ 47676 h 236365"/>
                  <a:gd name="connsiteX24" fmla="*/ 200501 w 326231"/>
                  <a:gd name="connsiteY24" fmla="*/ 4146 h 236365"/>
                  <a:gd name="connsiteX25" fmla="*/ 189332 w 326231"/>
                  <a:gd name="connsiteY25" fmla="*/ 1071 h 236365"/>
                  <a:gd name="connsiteX26" fmla="*/ 185261 w 326231"/>
                  <a:gd name="connsiteY26" fmla="*/ 9290 h 236365"/>
                  <a:gd name="connsiteX27" fmla="*/ 190500 w 326231"/>
                  <a:gd name="connsiteY27" fmla="*/ 44437 h 236365"/>
                  <a:gd name="connsiteX28" fmla="*/ 162877 w 326231"/>
                  <a:gd name="connsiteY28" fmla="*/ 41961 h 236365"/>
                  <a:gd name="connsiteX29" fmla="*/ 0 w 326231"/>
                  <a:gd name="connsiteY29" fmla="*/ 205029 h 236365"/>
                  <a:gd name="connsiteX30" fmla="*/ 8668 w 326231"/>
                  <a:gd name="connsiteY30" fmla="*/ 233604 h 236365"/>
                  <a:gd name="connsiteX31" fmla="*/ 25908 w 326231"/>
                  <a:gd name="connsiteY31" fmla="*/ 201409 h 2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6231" h="236365">
                    <a:moveTo>
                      <a:pt x="25908" y="201409"/>
                    </a:moveTo>
                    <a:cubicBezTo>
                      <a:pt x="27208" y="199761"/>
                      <a:pt x="29017" y="198590"/>
                      <a:pt x="31051" y="198075"/>
                    </a:cubicBezTo>
                    <a:cubicBezTo>
                      <a:pt x="48106" y="193206"/>
                      <a:pt x="64210" y="185476"/>
                      <a:pt x="78676" y="175215"/>
                    </a:cubicBezTo>
                    <a:cubicBezTo>
                      <a:pt x="92717" y="164881"/>
                      <a:pt x="104784" y="152104"/>
                      <a:pt x="114300" y="137496"/>
                    </a:cubicBezTo>
                    <a:cubicBezTo>
                      <a:pt x="116099" y="134452"/>
                      <a:pt x="119436" y="132656"/>
                      <a:pt x="122968" y="132829"/>
                    </a:cubicBezTo>
                    <a:cubicBezTo>
                      <a:pt x="126480" y="133034"/>
                      <a:pt x="129592" y="135158"/>
                      <a:pt x="131064" y="138354"/>
                    </a:cubicBezTo>
                    <a:cubicBezTo>
                      <a:pt x="131921" y="140163"/>
                      <a:pt x="139065" y="157404"/>
                      <a:pt x="124492" y="187979"/>
                    </a:cubicBezTo>
                    <a:cubicBezTo>
                      <a:pt x="123253" y="190646"/>
                      <a:pt x="121920" y="193122"/>
                      <a:pt x="120682" y="195408"/>
                    </a:cubicBezTo>
                    <a:cubicBezTo>
                      <a:pt x="140111" y="187549"/>
                      <a:pt x="158927" y="178253"/>
                      <a:pt x="176975" y="167595"/>
                    </a:cubicBezTo>
                    <a:cubicBezTo>
                      <a:pt x="198857" y="154285"/>
                      <a:pt x="218580" y="137712"/>
                      <a:pt x="235458" y="118446"/>
                    </a:cubicBezTo>
                    <a:cubicBezTo>
                      <a:pt x="237140" y="116416"/>
                      <a:pt x="239589" y="115175"/>
                      <a:pt x="242221" y="115017"/>
                    </a:cubicBezTo>
                    <a:cubicBezTo>
                      <a:pt x="244888" y="114820"/>
                      <a:pt x="247515" y="115754"/>
                      <a:pt x="249460" y="117589"/>
                    </a:cubicBezTo>
                    <a:cubicBezTo>
                      <a:pt x="271035" y="138636"/>
                      <a:pt x="288367" y="163632"/>
                      <a:pt x="300514" y="191217"/>
                    </a:cubicBezTo>
                    <a:cubicBezTo>
                      <a:pt x="306327" y="205914"/>
                      <a:pt x="311101" y="221001"/>
                      <a:pt x="314801" y="236366"/>
                    </a:cubicBezTo>
                    <a:cubicBezTo>
                      <a:pt x="321718" y="227294"/>
                      <a:pt x="325705" y="216329"/>
                      <a:pt x="326231" y="204933"/>
                    </a:cubicBezTo>
                    <a:cubicBezTo>
                      <a:pt x="326282" y="156511"/>
                      <a:pt x="304735" y="110589"/>
                      <a:pt x="267462" y="79680"/>
                    </a:cubicBezTo>
                    <a:lnTo>
                      <a:pt x="299275" y="63963"/>
                    </a:lnTo>
                    <a:cubicBezTo>
                      <a:pt x="303282" y="61861"/>
                      <a:pt x="304826" y="56910"/>
                      <a:pt x="302724" y="52904"/>
                    </a:cubicBezTo>
                    <a:cubicBezTo>
                      <a:pt x="301081" y="49775"/>
                      <a:pt x="297618" y="48051"/>
                      <a:pt x="294132" y="48628"/>
                    </a:cubicBezTo>
                    <a:lnTo>
                      <a:pt x="248888" y="56820"/>
                    </a:lnTo>
                    <a:lnTo>
                      <a:pt x="260033" y="40722"/>
                    </a:lnTo>
                    <a:cubicBezTo>
                      <a:pt x="262285" y="37409"/>
                      <a:pt x="261844" y="32957"/>
                      <a:pt x="258985" y="30150"/>
                    </a:cubicBezTo>
                    <a:cubicBezTo>
                      <a:pt x="256091" y="27362"/>
                      <a:pt x="251590" y="27119"/>
                      <a:pt x="248412" y="29578"/>
                    </a:cubicBezTo>
                    <a:lnTo>
                      <a:pt x="224409" y="47676"/>
                    </a:lnTo>
                    <a:lnTo>
                      <a:pt x="200501" y="4146"/>
                    </a:lnTo>
                    <a:cubicBezTo>
                      <a:pt x="198267" y="212"/>
                      <a:pt x="193266" y="-1164"/>
                      <a:pt x="189332" y="1071"/>
                    </a:cubicBezTo>
                    <a:cubicBezTo>
                      <a:pt x="186425" y="2722"/>
                      <a:pt x="184814" y="5976"/>
                      <a:pt x="185261" y="9290"/>
                    </a:cubicBezTo>
                    <a:lnTo>
                      <a:pt x="190500" y="44437"/>
                    </a:lnTo>
                    <a:cubicBezTo>
                      <a:pt x="181378" y="42840"/>
                      <a:pt x="172138" y="42012"/>
                      <a:pt x="162877" y="41961"/>
                    </a:cubicBezTo>
                    <a:cubicBezTo>
                      <a:pt x="72892" y="42065"/>
                      <a:pt x="0" y="115043"/>
                      <a:pt x="0" y="205029"/>
                    </a:cubicBezTo>
                    <a:cubicBezTo>
                      <a:pt x="191" y="215172"/>
                      <a:pt x="3192" y="225063"/>
                      <a:pt x="8668" y="233604"/>
                    </a:cubicBezTo>
                    <a:cubicBezTo>
                      <a:pt x="12743" y="222057"/>
                      <a:pt x="18557" y="211201"/>
                      <a:pt x="25908" y="201409"/>
                    </a:cubicBezTo>
                    <a:close/>
                  </a:path>
                </a:pathLst>
              </a:custGeom>
              <a:solidFill>
                <a:schemeClr val="accent4"/>
              </a:solidFill>
              <a:ln w="9525"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pic>
            <p:nvPicPr>
              <p:cNvPr id="153" name="Bild 152" descr="Slips">
                <a:extLst>
                  <a:ext uri="{FF2B5EF4-FFF2-40B4-BE49-F238E27FC236}">
                    <a16:creationId xmlns:a16="http://schemas.microsoft.com/office/drawing/2014/main" id="{0EE89006-1FB8-4605-8F9F-6A29E606D619}"/>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649809" y="1773219"/>
                <a:ext cx="385069" cy="385069"/>
              </a:xfrm>
              <a:prstGeom prst="rect">
                <a:avLst/>
              </a:prstGeom>
            </p:spPr>
          </p:pic>
        </p:grpSp>
        <p:pic>
          <p:nvPicPr>
            <p:cNvPr id="189" name="Bildobjekt 188">
              <a:extLst>
                <a:ext uri="{FF2B5EF4-FFF2-40B4-BE49-F238E27FC236}">
                  <a16:creationId xmlns:a16="http://schemas.microsoft.com/office/drawing/2014/main" id="{7CE4E979-534D-4D4B-85F6-6855BE07B4C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212015" y="378525"/>
              <a:ext cx="1105460" cy="992079"/>
            </a:xfrm>
            <a:prstGeom prst="rect">
              <a:avLst/>
            </a:prstGeom>
          </p:spPr>
        </p:pic>
      </p:grpSp>
      <p:pic>
        <p:nvPicPr>
          <p:cNvPr id="191" name="Bildobjekt 190">
            <a:extLst>
              <a:ext uri="{FF2B5EF4-FFF2-40B4-BE49-F238E27FC236}">
                <a16:creationId xmlns:a16="http://schemas.microsoft.com/office/drawing/2014/main" id="{E84EE333-4F79-4023-B95C-6A019A35ECF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535884" y="1667342"/>
            <a:ext cx="829095" cy="744059"/>
          </a:xfrm>
          <a:prstGeom prst="rect">
            <a:avLst/>
          </a:prstGeom>
        </p:spPr>
      </p:pic>
      <p:grpSp>
        <p:nvGrpSpPr>
          <p:cNvPr id="201" name="Grupp 200">
            <a:extLst>
              <a:ext uri="{FF2B5EF4-FFF2-40B4-BE49-F238E27FC236}">
                <a16:creationId xmlns:a16="http://schemas.microsoft.com/office/drawing/2014/main" id="{48696F19-6165-43C5-9A98-DE3F8F9BF2E0}"/>
              </a:ext>
            </a:extLst>
          </p:cNvPr>
          <p:cNvGrpSpPr/>
          <p:nvPr/>
        </p:nvGrpSpPr>
        <p:grpSpPr>
          <a:xfrm>
            <a:off x="4884628" y="3308666"/>
            <a:ext cx="1432091" cy="1523594"/>
            <a:chOff x="6542576" y="4313970"/>
            <a:chExt cx="1909455" cy="2031458"/>
          </a:xfrm>
        </p:grpSpPr>
        <p:grpSp>
          <p:nvGrpSpPr>
            <p:cNvPr id="186" name="Grupp 185">
              <a:extLst>
                <a:ext uri="{FF2B5EF4-FFF2-40B4-BE49-F238E27FC236}">
                  <a16:creationId xmlns:a16="http://schemas.microsoft.com/office/drawing/2014/main" id="{C932BD3F-47F8-41A3-B62A-A8137DC639FF}"/>
                </a:ext>
              </a:extLst>
            </p:cNvPr>
            <p:cNvGrpSpPr/>
            <p:nvPr/>
          </p:nvGrpSpPr>
          <p:grpSpPr>
            <a:xfrm>
              <a:off x="7102295" y="4995692"/>
              <a:ext cx="1349736" cy="1349736"/>
              <a:chOff x="7030943" y="3627308"/>
              <a:chExt cx="1349736" cy="1349736"/>
            </a:xfrm>
          </p:grpSpPr>
          <p:grpSp>
            <p:nvGrpSpPr>
              <p:cNvPr id="165" name="Grupp 164">
                <a:extLst>
                  <a:ext uri="{FF2B5EF4-FFF2-40B4-BE49-F238E27FC236}">
                    <a16:creationId xmlns:a16="http://schemas.microsoft.com/office/drawing/2014/main" id="{5CD739F8-4E61-47B4-9A82-98E3ACD0A60A}"/>
                  </a:ext>
                </a:extLst>
              </p:cNvPr>
              <p:cNvGrpSpPr/>
              <p:nvPr/>
            </p:nvGrpSpPr>
            <p:grpSpPr>
              <a:xfrm>
                <a:off x="7030943" y="3627308"/>
                <a:ext cx="1349736" cy="1349736"/>
                <a:chOff x="7930089" y="2349127"/>
                <a:chExt cx="1349736" cy="1349736"/>
              </a:xfrm>
            </p:grpSpPr>
            <p:pic>
              <p:nvPicPr>
                <p:cNvPr id="166" name="Bild 165" descr="Kvinna">
                  <a:extLst>
                    <a:ext uri="{FF2B5EF4-FFF2-40B4-BE49-F238E27FC236}">
                      <a16:creationId xmlns:a16="http://schemas.microsoft.com/office/drawing/2014/main" id="{A3C076EA-D598-4CB8-AFD1-2EAD749B023B}"/>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930089" y="2349127"/>
                  <a:ext cx="1349736" cy="1349736"/>
                </a:xfrm>
                <a:prstGeom prst="rect">
                  <a:avLst/>
                </a:prstGeom>
                <a:effectLst/>
              </p:spPr>
            </p:pic>
            <p:pic>
              <p:nvPicPr>
                <p:cNvPr id="167" name="Bild 166" descr="Glasögon">
                  <a:extLst>
                    <a:ext uri="{FF2B5EF4-FFF2-40B4-BE49-F238E27FC236}">
                      <a16:creationId xmlns:a16="http://schemas.microsoft.com/office/drawing/2014/main" id="{F03B1F9C-71B6-42B3-B002-4C57DED25FF1}"/>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484787" y="2363056"/>
                  <a:ext cx="240339" cy="240339"/>
                </a:xfrm>
                <a:prstGeom prst="rect">
                  <a:avLst/>
                </a:prstGeom>
              </p:spPr>
            </p:pic>
          </p:grpSp>
          <p:sp>
            <p:nvSpPr>
              <p:cNvPr id="181" name="Frihandsfigur: Form 180">
                <a:extLst>
                  <a:ext uri="{FF2B5EF4-FFF2-40B4-BE49-F238E27FC236}">
                    <a16:creationId xmlns:a16="http://schemas.microsoft.com/office/drawing/2014/main" id="{5E336BAD-BC8E-4078-B69B-DD6AEEC7280F}"/>
                  </a:ext>
                </a:extLst>
              </p:cNvPr>
              <p:cNvSpPr/>
              <p:nvPr/>
            </p:nvSpPr>
            <p:spPr>
              <a:xfrm>
                <a:off x="7567726" y="3631301"/>
                <a:ext cx="266597" cy="277497"/>
              </a:xfrm>
              <a:custGeom>
                <a:avLst/>
                <a:gdLst>
                  <a:gd name="connsiteX0" fmla="*/ 358140 w 394239"/>
                  <a:gd name="connsiteY0" fmla="*/ 324666 h 410359"/>
                  <a:gd name="connsiteX1" fmla="*/ 383191 w 394239"/>
                  <a:gd name="connsiteY1" fmla="*/ 144262 h 410359"/>
                  <a:gd name="connsiteX2" fmla="*/ 343567 w 394239"/>
                  <a:gd name="connsiteY2" fmla="*/ 59680 h 410359"/>
                  <a:gd name="connsiteX3" fmla="*/ 294132 w 394239"/>
                  <a:gd name="connsiteY3" fmla="*/ 59013 h 410359"/>
                  <a:gd name="connsiteX4" fmla="*/ 216694 w 394239"/>
                  <a:gd name="connsiteY4" fmla="*/ 6721 h 410359"/>
                  <a:gd name="connsiteX5" fmla="*/ 71342 w 394239"/>
                  <a:gd name="connsiteY5" fmla="*/ 25295 h 410359"/>
                  <a:gd name="connsiteX6" fmla="*/ 15811 w 394239"/>
                  <a:gd name="connsiteY6" fmla="*/ 165408 h 410359"/>
                  <a:gd name="connsiteX7" fmla="*/ 21145 w 394239"/>
                  <a:gd name="connsiteY7" fmla="*/ 355908 h 410359"/>
                  <a:gd name="connsiteX8" fmla="*/ 0 w 394239"/>
                  <a:gd name="connsiteY8" fmla="*/ 408771 h 410359"/>
                  <a:gd name="connsiteX9" fmla="*/ 89059 w 394239"/>
                  <a:gd name="connsiteY9" fmla="*/ 399246 h 410359"/>
                  <a:gd name="connsiteX10" fmla="*/ 134588 w 394239"/>
                  <a:gd name="connsiteY10" fmla="*/ 363432 h 410359"/>
                  <a:gd name="connsiteX11" fmla="*/ 38005 w 394239"/>
                  <a:gd name="connsiteY11" fmla="*/ 243989 h 410359"/>
                  <a:gd name="connsiteX12" fmla="*/ 41719 w 394239"/>
                  <a:gd name="connsiteY12" fmla="*/ 192744 h 410359"/>
                  <a:gd name="connsiteX13" fmla="*/ 93155 w 394239"/>
                  <a:gd name="connsiteY13" fmla="*/ 175695 h 410359"/>
                  <a:gd name="connsiteX14" fmla="*/ 188976 w 394239"/>
                  <a:gd name="connsiteY14" fmla="*/ 148739 h 410359"/>
                  <a:gd name="connsiteX15" fmla="*/ 283464 w 394239"/>
                  <a:gd name="connsiteY15" fmla="*/ 83969 h 410359"/>
                  <a:gd name="connsiteX16" fmla="*/ 296934 w 394239"/>
                  <a:gd name="connsiteY16" fmla="*/ 84072 h 410359"/>
                  <a:gd name="connsiteX17" fmla="*/ 299561 w 394239"/>
                  <a:gd name="connsiteY17" fmla="*/ 89303 h 410359"/>
                  <a:gd name="connsiteX18" fmla="*/ 315563 w 394239"/>
                  <a:gd name="connsiteY18" fmla="*/ 133499 h 410359"/>
                  <a:gd name="connsiteX19" fmla="*/ 329660 w 394239"/>
                  <a:gd name="connsiteY19" fmla="*/ 145881 h 410359"/>
                  <a:gd name="connsiteX20" fmla="*/ 345662 w 394239"/>
                  <a:gd name="connsiteY20" fmla="*/ 160836 h 410359"/>
                  <a:gd name="connsiteX21" fmla="*/ 357092 w 394239"/>
                  <a:gd name="connsiteY21" fmla="*/ 204079 h 410359"/>
                  <a:gd name="connsiteX22" fmla="*/ 251555 w 394239"/>
                  <a:gd name="connsiteY22" fmla="*/ 364290 h 410359"/>
                  <a:gd name="connsiteX23" fmla="*/ 296609 w 394239"/>
                  <a:gd name="connsiteY23" fmla="*/ 400485 h 410359"/>
                  <a:gd name="connsiteX24" fmla="*/ 394240 w 394239"/>
                  <a:gd name="connsiteY24" fmla="*/ 392579 h 410359"/>
                  <a:gd name="connsiteX25" fmla="*/ 358140 w 394239"/>
                  <a:gd name="connsiteY25" fmla="*/ 324666 h 4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4239" h="410359">
                    <a:moveTo>
                      <a:pt x="358140" y="324666"/>
                    </a:moveTo>
                    <a:cubicBezTo>
                      <a:pt x="349377" y="290376"/>
                      <a:pt x="382905" y="204651"/>
                      <a:pt x="383191" y="144262"/>
                    </a:cubicBezTo>
                    <a:cubicBezTo>
                      <a:pt x="383191" y="95970"/>
                      <a:pt x="369475" y="74349"/>
                      <a:pt x="343567" y="59680"/>
                    </a:cubicBezTo>
                    <a:cubicBezTo>
                      <a:pt x="328612" y="51203"/>
                      <a:pt x="294132" y="59013"/>
                      <a:pt x="294132" y="59013"/>
                    </a:cubicBezTo>
                    <a:cubicBezTo>
                      <a:pt x="294132" y="59013"/>
                      <a:pt x="276320" y="25295"/>
                      <a:pt x="216694" y="6721"/>
                    </a:cubicBezTo>
                    <a:cubicBezTo>
                      <a:pt x="167698" y="-6618"/>
                      <a:pt x="115410" y="63"/>
                      <a:pt x="71342" y="25295"/>
                    </a:cubicBezTo>
                    <a:cubicBezTo>
                      <a:pt x="34480" y="49107"/>
                      <a:pt x="16669" y="75301"/>
                      <a:pt x="15811" y="165408"/>
                    </a:cubicBezTo>
                    <a:cubicBezTo>
                      <a:pt x="15049" y="247989"/>
                      <a:pt x="26384" y="321332"/>
                      <a:pt x="21145" y="355908"/>
                    </a:cubicBezTo>
                    <a:cubicBezTo>
                      <a:pt x="18730" y="375046"/>
                      <a:pt x="11450" y="393247"/>
                      <a:pt x="0" y="408771"/>
                    </a:cubicBezTo>
                    <a:cubicBezTo>
                      <a:pt x="0" y="408771"/>
                      <a:pt x="57150" y="416106"/>
                      <a:pt x="89059" y="399246"/>
                    </a:cubicBezTo>
                    <a:cubicBezTo>
                      <a:pt x="105116" y="388473"/>
                      <a:pt x="120336" y="376501"/>
                      <a:pt x="134588" y="363432"/>
                    </a:cubicBezTo>
                    <a:cubicBezTo>
                      <a:pt x="85704" y="340633"/>
                      <a:pt x="50068" y="296562"/>
                      <a:pt x="38005" y="243989"/>
                    </a:cubicBezTo>
                    <a:cubicBezTo>
                      <a:pt x="36767" y="239417"/>
                      <a:pt x="28480" y="209508"/>
                      <a:pt x="41719" y="192744"/>
                    </a:cubicBezTo>
                    <a:cubicBezTo>
                      <a:pt x="48959" y="183219"/>
                      <a:pt x="65532" y="180552"/>
                      <a:pt x="93155" y="175695"/>
                    </a:cubicBezTo>
                    <a:cubicBezTo>
                      <a:pt x="126220" y="171339"/>
                      <a:pt x="158489" y="162262"/>
                      <a:pt x="188976" y="148739"/>
                    </a:cubicBezTo>
                    <a:cubicBezTo>
                      <a:pt x="223247" y="131505"/>
                      <a:pt x="255030" y="109718"/>
                      <a:pt x="283464" y="83969"/>
                    </a:cubicBezTo>
                    <a:cubicBezTo>
                      <a:pt x="287212" y="80278"/>
                      <a:pt x="293242" y="80324"/>
                      <a:pt x="296934" y="84072"/>
                    </a:cubicBezTo>
                    <a:cubicBezTo>
                      <a:pt x="298337" y="85497"/>
                      <a:pt x="299256" y="87326"/>
                      <a:pt x="299561" y="89303"/>
                    </a:cubicBezTo>
                    <a:cubicBezTo>
                      <a:pt x="301829" y="104972"/>
                      <a:pt x="307275" y="120011"/>
                      <a:pt x="315563" y="133499"/>
                    </a:cubicBezTo>
                    <a:cubicBezTo>
                      <a:pt x="319446" y="138473"/>
                      <a:pt x="324227" y="142673"/>
                      <a:pt x="329660" y="145881"/>
                    </a:cubicBezTo>
                    <a:cubicBezTo>
                      <a:pt x="335993" y="149676"/>
                      <a:pt x="341448" y="154773"/>
                      <a:pt x="345662" y="160836"/>
                    </a:cubicBezTo>
                    <a:cubicBezTo>
                      <a:pt x="352540" y="174259"/>
                      <a:pt x="356439" y="189010"/>
                      <a:pt x="357092" y="204079"/>
                    </a:cubicBezTo>
                    <a:cubicBezTo>
                      <a:pt x="356469" y="273587"/>
                      <a:pt x="315172" y="336279"/>
                      <a:pt x="251555" y="364290"/>
                    </a:cubicBezTo>
                    <a:cubicBezTo>
                      <a:pt x="263557" y="374862"/>
                      <a:pt x="279273" y="387912"/>
                      <a:pt x="296609" y="400485"/>
                    </a:cubicBezTo>
                    <a:cubicBezTo>
                      <a:pt x="325184" y="421154"/>
                      <a:pt x="394240" y="392579"/>
                      <a:pt x="394240" y="392579"/>
                    </a:cubicBezTo>
                    <a:cubicBezTo>
                      <a:pt x="394240" y="392579"/>
                      <a:pt x="371951" y="379244"/>
                      <a:pt x="358140" y="324666"/>
                    </a:cubicBezTo>
                    <a:close/>
                  </a:path>
                </a:pathLst>
              </a:custGeom>
              <a:solidFill>
                <a:schemeClr val="accent4"/>
              </a:solidFill>
              <a:ln w="9525"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pic>
            <p:nvPicPr>
              <p:cNvPr id="183" name="Bild 182" descr="Slips">
                <a:extLst>
                  <a:ext uri="{FF2B5EF4-FFF2-40B4-BE49-F238E27FC236}">
                    <a16:creationId xmlns:a16="http://schemas.microsoft.com/office/drawing/2014/main" id="{50826EEA-90F7-4F8B-93A8-5ACFA2EC69D9}"/>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7510429" y="3901586"/>
                <a:ext cx="385069" cy="385069"/>
              </a:xfrm>
              <a:prstGeom prst="rect">
                <a:avLst/>
              </a:prstGeom>
            </p:spPr>
          </p:pic>
        </p:grpSp>
        <p:pic>
          <p:nvPicPr>
            <p:cNvPr id="192" name="Bildobjekt 191">
              <a:extLst>
                <a:ext uri="{FF2B5EF4-FFF2-40B4-BE49-F238E27FC236}">
                  <a16:creationId xmlns:a16="http://schemas.microsoft.com/office/drawing/2014/main" id="{BE7B0CCA-38F0-42B3-AEFE-B792CE41CCA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542576" y="4313970"/>
              <a:ext cx="1105460" cy="992079"/>
            </a:xfrm>
            <a:prstGeom prst="rect">
              <a:avLst/>
            </a:prstGeom>
          </p:spPr>
        </p:pic>
      </p:grpSp>
      <p:grpSp>
        <p:nvGrpSpPr>
          <p:cNvPr id="197" name="Grupp 196">
            <a:extLst>
              <a:ext uri="{FF2B5EF4-FFF2-40B4-BE49-F238E27FC236}">
                <a16:creationId xmlns:a16="http://schemas.microsoft.com/office/drawing/2014/main" id="{30094725-D19B-4F82-A493-632F713DA3EC}"/>
              </a:ext>
            </a:extLst>
          </p:cNvPr>
          <p:cNvGrpSpPr/>
          <p:nvPr/>
        </p:nvGrpSpPr>
        <p:grpSpPr>
          <a:xfrm>
            <a:off x="5852473" y="1544351"/>
            <a:ext cx="1456634" cy="1527579"/>
            <a:chOff x="9064138" y="2255132"/>
            <a:chExt cx="1942178" cy="2036772"/>
          </a:xfrm>
        </p:grpSpPr>
        <p:grpSp>
          <p:nvGrpSpPr>
            <p:cNvPr id="83" name="Grupp 82">
              <a:extLst>
                <a:ext uri="{FF2B5EF4-FFF2-40B4-BE49-F238E27FC236}">
                  <a16:creationId xmlns:a16="http://schemas.microsoft.com/office/drawing/2014/main" id="{82D1B48C-B3CB-4066-95FC-266711565BDD}"/>
                </a:ext>
              </a:extLst>
            </p:cNvPr>
            <p:cNvGrpSpPr/>
            <p:nvPr/>
          </p:nvGrpSpPr>
          <p:grpSpPr>
            <a:xfrm>
              <a:off x="9656580" y="2942168"/>
              <a:ext cx="1349736" cy="1349736"/>
              <a:chOff x="6751384" y="5033438"/>
              <a:chExt cx="1349736" cy="1349736"/>
            </a:xfrm>
          </p:grpSpPr>
          <p:grpSp>
            <p:nvGrpSpPr>
              <p:cNvPr id="81" name="Grupp 80">
                <a:extLst>
                  <a:ext uri="{FF2B5EF4-FFF2-40B4-BE49-F238E27FC236}">
                    <a16:creationId xmlns:a16="http://schemas.microsoft.com/office/drawing/2014/main" id="{4A488F18-717A-4593-B1B9-4E0D8731BEEE}"/>
                  </a:ext>
                </a:extLst>
              </p:cNvPr>
              <p:cNvGrpSpPr/>
              <p:nvPr/>
            </p:nvGrpSpPr>
            <p:grpSpPr>
              <a:xfrm>
                <a:off x="6751384" y="5033438"/>
                <a:ext cx="1349736" cy="1349736"/>
                <a:chOff x="6751384" y="5033438"/>
                <a:chExt cx="1349736" cy="1349736"/>
              </a:xfrm>
            </p:grpSpPr>
            <p:pic>
              <p:nvPicPr>
                <p:cNvPr id="175" name="Bild 174" descr="Kvinna">
                  <a:extLst>
                    <a:ext uri="{FF2B5EF4-FFF2-40B4-BE49-F238E27FC236}">
                      <a16:creationId xmlns:a16="http://schemas.microsoft.com/office/drawing/2014/main" id="{1829C1AB-8142-46D7-BF8C-B81DFE675D87}"/>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751384" y="5033438"/>
                  <a:ext cx="1349736" cy="1349736"/>
                </a:xfrm>
                <a:prstGeom prst="rect">
                  <a:avLst/>
                </a:prstGeom>
                <a:effectLst/>
              </p:spPr>
            </p:pic>
            <p:grpSp>
              <p:nvGrpSpPr>
                <p:cNvPr id="78" name="Grupp 77">
                  <a:extLst>
                    <a:ext uri="{FF2B5EF4-FFF2-40B4-BE49-F238E27FC236}">
                      <a16:creationId xmlns:a16="http://schemas.microsoft.com/office/drawing/2014/main" id="{CDD26CB8-439B-414D-877C-712DB66B2265}"/>
                    </a:ext>
                  </a:extLst>
                </p:cNvPr>
                <p:cNvGrpSpPr/>
                <p:nvPr/>
              </p:nvGrpSpPr>
              <p:grpSpPr>
                <a:xfrm>
                  <a:off x="7271648" y="5065416"/>
                  <a:ext cx="309208" cy="251381"/>
                  <a:chOff x="7035405" y="5051476"/>
                  <a:chExt cx="309208" cy="251381"/>
                </a:xfrm>
              </p:grpSpPr>
              <p:sp>
                <p:nvSpPr>
                  <p:cNvPr id="17" name="Frihandsfigur: Form 16">
                    <a:extLst>
                      <a:ext uri="{FF2B5EF4-FFF2-40B4-BE49-F238E27FC236}">
                        <a16:creationId xmlns:a16="http://schemas.microsoft.com/office/drawing/2014/main" id="{C5D58D2A-5163-4577-A8BB-674D2AD1A3CD}"/>
                      </a:ext>
                    </a:extLst>
                  </p:cNvPr>
                  <p:cNvSpPr/>
                  <p:nvPr/>
                </p:nvSpPr>
                <p:spPr>
                  <a:xfrm>
                    <a:off x="7035405" y="5051476"/>
                    <a:ext cx="309208" cy="251381"/>
                  </a:xfrm>
                  <a:custGeom>
                    <a:avLst/>
                    <a:gdLst>
                      <a:gd name="connsiteX0" fmla="*/ 229783 w 246105"/>
                      <a:gd name="connsiteY0" fmla="*/ 143976 h 200079"/>
                      <a:gd name="connsiteX1" fmla="*/ 242178 w 246105"/>
                      <a:gd name="connsiteY1" fmla="*/ 101109 h 200079"/>
                      <a:gd name="connsiteX2" fmla="*/ 221421 w 246105"/>
                      <a:gd name="connsiteY2" fmla="*/ 85550 h 200079"/>
                      <a:gd name="connsiteX3" fmla="*/ 217153 w 246105"/>
                      <a:gd name="connsiteY3" fmla="*/ 41131 h 200079"/>
                      <a:gd name="connsiteX4" fmla="*/ 182821 w 246105"/>
                      <a:gd name="connsiteY4" fmla="*/ 37325 h 200079"/>
                      <a:gd name="connsiteX5" fmla="*/ 183504 w 246105"/>
                      <a:gd name="connsiteY5" fmla="*/ 30804 h 200079"/>
                      <a:gd name="connsiteX6" fmla="*/ 151203 w 246105"/>
                      <a:gd name="connsiteY6" fmla="*/ 17 h 200079"/>
                      <a:gd name="connsiteX7" fmla="*/ 123027 w 246105"/>
                      <a:gd name="connsiteY7" fmla="*/ 18972 h 200079"/>
                      <a:gd name="connsiteX8" fmla="*/ 81504 w 246105"/>
                      <a:gd name="connsiteY8" fmla="*/ 2628 h 200079"/>
                      <a:gd name="connsiteX9" fmla="*/ 62550 w 246105"/>
                      <a:gd name="connsiteY9" fmla="*/ 30804 h 200079"/>
                      <a:gd name="connsiteX10" fmla="*/ 63286 w 246105"/>
                      <a:gd name="connsiteY10" fmla="*/ 37483 h 200079"/>
                      <a:gd name="connsiteX11" fmla="*/ 20880 w 246105"/>
                      <a:gd name="connsiteY11" fmla="*/ 51375 h 200079"/>
                      <a:gd name="connsiteX12" fmla="*/ 24686 w 246105"/>
                      <a:gd name="connsiteY12" fmla="*/ 85707 h 200079"/>
                      <a:gd name="connsiteX13" fmla="*/ 765 w 246105"/>
                      <a:gd name="connsiteY13" fmla="*/ 123377 h 200079"/>
                      <a:gd name="connsiteX14" fmla="*/ 16324 w 246105"/>
                      <a:gd name="connsiteY14" fmla="*/ 144134 h 200079"/>
                      <a:gd name="connsiteX15" fmla="*/ 12237 w 246105"/>
                      <a:gd name="connsiteY15" fmla="*/ 188569 h 200079"/>
                      <a:gd name="connsiteX16" fmla="*/ 56672 w 246105"/>
                      <a:gd name="connsiteY16" fmla="*/ 192657 h 200079"/>
                      <a:gd name="connsiteX17" fmla="*/ 66178 w 246105"/>
                      <a:gd name="connsiteY17" fmla="*/ 179106 h 200079"/>
                      <a:gd name="connsiteX18" fmla="*/ 178877 w 246105"/>
                      <a:gd name="connsiteY18" fmla="*/ 175845 h 200079"/>
                      <a:gd name="connsiteX19" fmla="*/ 216894 w 246105"/>
                      <a:gd name="connsiteY19" fmla="*/ 199210 h 200079"/>
                      <a:gd name="connsiteX20" fmla="*/ 240259 w 246105"/>
                      <a:gd name="connsiteY20" fmla="*/ 161193 h 200079"/>
                      <a:gd name="connsiteX21" fmla="*/ 229783 w 246105"/>
                      <a:gd name="connsiteY21" fmla="*/ 144292 h 2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105" h="200079">
                        <a:moveTo>
                          <a:pt x="229783" y="143976"/>
                        </a:moveTo>
                        <a:cubicBezTo>
                          <a:pt x="245043" y="135561"/>
                          <a:pt x="250592" y="116369"/>
                          <a:pt x="242178" y="101109"/>
                        </a:cubicBezTo>
                        <a:cubicBezTo>
                          <a:pt x="237809" y="93187"/>
                          <a:pt x="230250" y="87521"/>
                          <a:pt x="221421" y="85550"/>
                        </a:cubicBezTo>
                        <a:cubicBezTo>
                          <a:pt x="232509" y="72105"/>
                          <a:pt x="230597" y="52218"/>
                          <a:pt x="217153" y="41131"/>
                        </a:cubicBezTo>
                        <a:cubicBezTo>
                          <a:pt x="207481" y="33155"/>
                          <a:pt x="194005" y="31661"/>
                          <a:pt x="182821" y="37325"/>
                        </a:cubicBezTo>
                        <a:cubicBezTo>
                          <a:pt x="183254" y="35178"/>
                          <a:pt x="183483" y="32995"/>
                          <a:pt x="183504" y="30804"/>
                        </a:cubicBezTo>
                        <a:cubicBezTo>
                          <a:pt x="183086" y="13383"/>
                          <a:pt x="168624" y="-401"/>
                          <a:pt x="151203" y="17"/>
                        </a:cubicBezTo>
                        <a:cubicBezTo>
                          <a:pt x="138922" y="312"/>
                          <a:pt x="127928" y="7708"/>
                          <a:pt x="123027" y="18972"/>
                        </a:cubicBezTo>
                        <a:cubicBezTo>
                          <a:pt x="116074" y="2993"/>
                          <a:pt x="97484" y="-4325"/>
                          <a:pt x="81504" y="2628"/>
                        </a:cubicBezTo>
                        <a:cubicBezTo>
                          <a:pt x="70240" y="7530"/>
                          <a:pt x="62844" y="18523"/>
                          <a:pt x="62550" y="30804"/>
                        </a:cubicBezTo>
                        <a:cubicBezTo>
                          <a:pt x="62552" y="33051"/>
                          <a:pt x="62798" y="35290"/>
                          <a:pt x="63286" y="37483"/>
                        </a:cubicBezTo>
                        <a:cubicBezTo>
                          <a:pt x="47739" y="29610"/>
                          <a:pt x="28754" y="35829"/>
                          <a:pt x="20880" y="51375"/>
                        </a:cubicBezTo>
                        <a:cubicBezTo>
                          <a:pt x="15216" y="62559"/>
                          <a:pt x="16709" y="76035"/>
                          <a:pt x="24686" y="85707"/>
                        </a:cubicBezTo>
                        <a:cubicBezTo>
                          <a:pt x="7678" y="89504"/>
                          <a:pt x="-3032" y="106370"/>
                          <a:pt x="765" y="123377"/>
                        </a:cubicBezTo>
                        <a:cubicBezTo>
                          <a:pt x="2736" y="132207"/>
                          <a:pt x="8402" y="139765"/>
                          <a:pt x="16324" y="144134"/>
                        </a:cubicBezTo>
                        <a:cubicBezTo>
                          <a:pt x="2925" y="155276"/>
                          <a:pt x="1095" y="175170"/>
                          <a:pt x="12237" y="188569"/>
                        </a:cubicBezTo>
                        <a:cubicBezTo>
                          <a:pt x="23379" y="201969"/>
                          <a:pt x="43273" y="203799"/>
                          <a:pt x="56672" y="192657"/>
                        </a:cubicBezTo>
                        <a:cubicBezTo>
                          <a:pt x="60990" y="189066"/>
                          <a:pt x="64272" y="184388"/>
                          <a:pt x="66178" y="179106"/>
                        </a:cubicBezTo>
                        <a:cubicBezTo>
                          <a:pt x="99026" y="207069"/>
                          <a:pt x="147700" y="205660"/>
                          <a:pt x="178877" y="175845"/>
                        </a:cubicBezTo>
                        <a:cubicBezTo>
                          <a:pt x="182923" y="192796"/>
                          <a:pt x="199943" y="203257"/>
                          <a:pt x="216894" y="199210"/>
                        </a:cubicBezTo>
                        <a:cubicBezTo>
                          <a:pt x="233844" y="195164"/>
                          <a:pt x="244305" y="178144"/>
                          <a:pt x="240259" y="161193"/>
                        </a:cubicBezTo>
                        <a:cubicBezTo>
                          <a:pt x="238680" y="154578"/>
                          <a:pt x="235005" y="148649"/>
                          <a:pt x="229783" y="144292"/>
                        </a:cubicBezTo>
                        <a:close/>
                      </a:path>
                    </a:pathLst>
                  </a:custGeom>
                  <a:solidFill>
                    <a:schemeClr val="accent3"/>
                  </a:solidFill>
                  <a:ln w="5259"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sp>
                <p:nvSpPr>
                  <p:cNvPr id="77" name="Bild 175" descr="Glasögon">
                    <a:extLst>
                      <a:ext uri="{FF2B5EF4-FFF2-40B4-BE49-F238E27FC236}">
                        <a16:creationId xmlns:a16="http://schemas.microsoft.com/office/drawing/2014/main" id="{32810801-5A40-489F-8BBD-E6C1BD46A1F3}"/>
                      </a:ext>
                    </a:extLst>
                  </p:cNvPr>
                  <p:cNvSpPr/>
                  <p:nvPr/>
                </p:nvSpPr>
                <p:spPr>
                  <a:xfrm>
                    <a:off x="7079854" y="5126228"/>
                    <a:ext cx="220310" cy="82616"/>
                  </a:xfrm>
                  <a:custGeom>
                    <a:avLst/>
                    <a:gdLst>
                      <a:gd name="connsiteX0" fmla="*/ 218809 w 220310"/>
                      <a:gd name="connsiteY0" fmla="*/ 9513 h 82616"/>
                      <a:gd name="connsiteX1" fmla="*/ 170240 w 220310"/>
                      <a:gd name="connsiteY1" fmla="*/ 0 h 82616"/>
                      <a:gd name="connsiteX2" fmla="*/ 110155 w 220310"/>
                      <a:gd name="connsiteY2" fmla="*/ 9764 h 82616"/>
                      <a:gd name="connsiteX3" fmla="*/ 50071 w 220310"/>
                      <a:gd name="connsiteY3" fmla="*/ 0 h 82616"/>
                      <a:gd name="connsiteX4" fmla="*/ 1502 w 220310"/>
                      <a:gd name="connsiteY4" fmla="*/ 9513 h 82616"/>
                      <a:gd name="connsiteX5" fmla="*/ 0 w 220310"/>
                      <a:gd name="connsiteY5" fmla="*/ 11516 h 82616"/>
                      <a:gd name="connsiteX6" fmla="*/ 0 w 220310"/>
                      <a:gd name="connsiteY6" fmla="*/ 21781 h 82616"/>
                      <a:gd name="connsiteX7" fmla="*/ 2003 w 220310"/>
                      <a:gd name="connsiteY7" fmla="*/ 26537 h 82616"/>
                      <a:gd name="connsiteX8" fmla="*/ 5007 w 220310"/>
                      <a:gd name="connsiteY8" fmla="*/ 29041 h 82616"/>
                      <a:gd name="connsiteX9" fmla="*/ 11016 w 220310"/>
                      <a:gd name="connsiteY9" fmla="*/ 61337 h 82616"/>
                      <a:gd name="connsiteX10" fmla="*/ 52574 w 220310"/>
                      <a:gd name="connsiteY10" fmla="*/ 82617 h 82616"/>
                      <a:gd name="connsiteX11" fmla="*/ 104898 w 220310"/>
                      <a:gd name="connsiteY11" fmla="*/ 36552 h 82616"/>
                      <a:gd name="connsiteX12" fmla="*/ 110155 w 220310"/>
                      <a:gd name="connsiteY12" fmla="*/ 32546 h 82616"/>
                      <a:gd name="connsiteX13" fmla="*/ 115413 w 220310"/>
                      <a:gd name="connsiteY13" fmla="*/ 36552 h 82616"/>
                      <a:gd name="connsiteX14" fmla="*/ 167737 w 220310"/>
                      <a:gd name="connsiteY14" fmla="*/ 82617 h 82616"/>
                      <a:gd name="connsiteX15" fmla="*/ 209295 w 220310"/>
                      <a:gd name="connsiteY15" fmla="*/ 61337 h 82616"/>
                      <a:gd name="connsiteX16" fmla="*/ 215304 w 220310"/>
                      <a:gd name="connsiteY16" fmla="*/ 29041 h 82616"/>
                      <a:gd name="connsiteX17" fmla="*/ 218308 w 220310"/>
                      <a:gd name="connsiteY17" fmla="*/ 26788 h 82616"/>
                      <a:gd name="connsiteX18" fmla="*/ 220311 w 220310"/>
                      <a:gd name="connsiteY18" fmla="*/ 22031 h 82616"/>
                      <a:gd name="connsiteX19" fmla="*/ 220311 w 220310"/>
                      <a:gd name="connsiteY19" fmla="*/ 11767 h 82616"/>
                      <a:gd name="connsiteX20" fmla="*/ 218809 w 220310"/>
                      <a:gd name="connsiteY20" fmla="*/ 9513 h 82616"/>
                      <a:gd name="connsiteX21" fmla="*/ 89877 w 220310"/>
                      <a:gd name="connsiteY21" fmla="*/ 34549 h 82616"/>
                      <a:gd name="connsiteX22" fmla="*/ 52574 w 220310"/>
                      <a:gd name="connsiteY22" fmla="*/ 70099 h 82616"/>
                      <a:gd name="connsiteX23" fmla="*/ 23283 w 220310"/>
                      <a:gd name="connsiteY23" fmla="*/ 56580 h 82616"/>
                      <a:gd name="connsiteX24" fmla="*/ 20028 w 220310"/>
                      <a:gd name="connsiteY24" fmla="*/ 26287 h 82616"/>
                      <a:gd name="connsiteX25" fmla="*/ 25786 w 220310"/>
                      <a:gd name="connsiteY25" fmla="*/ 18776 h 82616"/>
                      <a:gd name="connsiteX26" fmla="*/ 50071 w 220310"/>
                      <a:gd name="connsiteY26" fmla="*/ 15021 h 82616"/>
                      <a:gd name="connsiteX27" fmla="*/ 79863 w 220310"/>
                      <a:gd name="connsiteY27" fmla="*/ 19027 h 82616"/>
                      <a:gd name="connsiteX28" fmla="*/ 89877 w 220310"/>
                      <a:gd name="connsiteY28" fmla="*/ 34549 h 82616"/>
                      <a:gd name="connsiteX29" fmla="*/ 197028 w 220310"/>
                      <a:gd name="connsiteY29" fmla="*/ 56580 h 82616"/>
                      <a:gd name="connsiteX30" fmla="*/ 167737 w 220310"/>
                      <a:gd name="connsiteY30" fmla="*/ 70099 h 82616"/>
                      <a:gd name="connsiteX31" fmla="*/ 130434 w 220310"/>
                      <a:gd name="connsiteY31" fmla="*/ 34549 h 82616"/>
                      <a:gd name="connsiteX32" fmla="*/ 140198 w 220310"/>
                      <a:gd name="connsiteY32" fmla="*/ 19027 h 82616"/>
                      <a:gd name="connsiteX33" fmla="*/ 169990 w 220310"/>
                      <a:gd name="connsiteY33" fmla="*/ 15021 h 82616"/>
                      <a:gd name="connsiteX34" fmla="*/ 194274 w 220310"/>
                      <a:gd name="connsiteY34" fmla="*/ 18776 h 82616"/>
                      <a:gd name="connsiteX35" fmla="*/ 200032 w 220310"/>
                      <a:gd name="connsiteY35" fmla="*/ 26287 h 82616"/>
                      <a:gd name="connsiteX36" fmla="*/ 197028 w 220310"/>
                      <a:gd name="connsiteY36" fmla="*/ 56580 h 8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310" h="82616">
                        <a:moveTo>
                          <a:pt x="218809" y="9513"/>
                        </a:moveTo>
                        <a:cubicBezTo>
                          <a:pt x="213301" y="7511"/>
                          <a:pt x="189267" y="0"/>
                          <a:pt x="170240" y="0"/>
                        </a:cubicBezTo>
                        <a:cubicBezTo>
                          <a:pt x="154468" y="0"/>
                          <a:pt x="118417" y="8011"/>
                          <a:pt x="110155" y="9764"/>
                        </a:cubicBezTo>
                        <a:cubicBezTo>
                          <a:pt x="101894" y="8011"/>
                          <a:pt x="65843" y="0"/>
                          <a:pt x="50071" y="0"/>
                        </a:cubicBezTo>
                        <a:cubicBezTo>
                          <a:pt x="31294" y="0"/>
                          <a:pt x="7260" y="7511"/>
                          <a:pt x="1502" y="9513"/>
                        </a:cubicBezTo>
                        <a:cubicBezTo>
                          <a:pt x="751" y="9764"/>
                          <a:pt x="0" y="10515"/>
                          <a:pt x="0" y="11516"/>
                        </a:cubicBezTo>
                        <a:lnTo>
                          <a:pt x="0" y="21781"/>
                        </a:lnTo>
                        <a:cubicBezTo>
                          <a:pt x="0" y="23533"/>
                          <a:pt x="501" y="25536"/>
                          <a:pt x="2003" y="26537"/>
                        </a:cubicBezTo>
                        <a:lnTo>
                          <a:pt x="5007" y="29041"/>
                        </a:lnTo>
                        <a:cubicBezTo>
                          <a:pt x="5257" y="39055"/>
                          <a:pt x="6509" y="54076"/>
                          <a:pt x="11016" y="61337"/>
                        </a:cubicBezTo>
                        <a:cubicBezTo>
                          <a:pt x="16774" y="71351"/>
                          <a:pt x="34549" y="82617"/>
                          <a:pt x="52574" y="82617"/>
                        </a:cubicBezTo>
                        <a:cubicBezTo>
                          <a:pt x="84369" y="82617"/>
                          <a:pt x="99390" y="58583"/>
                          <a:pt x="104898" y="36552"/>
                        </a:cubicBezTo>
                        <a:cubicBezTo>
                          <a:pt x="105399" y="34298"/>
                          <a:pt x="107652" y="32546"/>
                          <a:pt x="110155" y="32546"/>
                        </a:cubicBezTo>
                        <a:cubicBezTo>
                          <a:pt x="112659" y="32546"/>
                          <a:pt x="114662" y="34298"/>
                          <a:pt x="115413" y="36552"/>
                        </a:cubicBezTo>
                        <a:cubicBezTo>
                          <a:pt x="121171" y="58583"/>
                          <a:pt x="136192" y="82617"/>
                          <a:pt x="167737" y="82617"/>
                        </a:cubicBezTo>
                        <a:cubicBezTo>
                          <a:pt x="185762" y="82617"/>
                          <a:pt x="203537" y="71351"/>
                          <a:pt x="209295" y="61337"/>
                        </a:cubicBezTo>
                        <a:cubicBezTo>
                          <a:pt x="213551" y="53826"/>
                          <a:pt x="214803" y="39055"/>
                          <a:pt x="215304" y="29041"/>
                        </a:cubicBezTo>
                        <a:lnTo>
                          <a:pt x="218308" y="26788"/>
                        </a:lnTo>
                        <a:cubicBezTo>
                          <a:pt x="219810" y="25786"/>
                          <a:pt x="220311" y="23533"/>
                          <a:pt x="220311" y="22031"/>
                        </a:cubicBezTo>
                        <a:lnTo>
                          <a:pt x="220311" y="11767"/>
                        </a:lnTo>
                        <a:cubicBezTo>
                          <a:pt x="220060" y="10515"/>
                          <a:pt x="219560" y="9764"/>
                          <a:pt x="218809" y="9513"/>
                        </a:cubicBezTo>
                        <a:close/>
                        <a:moveTo>
                          <a:pt x="89877" y="34549"/>
                        </a:moveTo>
                        <a:cubicBezTo>
                          <a:pt x="85621" y="49570"/>
                          <a:pt x="79362" y="70099"/>
                          <a:pt x="52574" y="70099"/>
                        </a:cubicBezTo>
                        <a:cubicBezTo>
                          <a:pt x="41058" y="70099"/>
                          <a:pt x="28540" y="64591"/>
                          <a:pt x="23283" y="56580"/>
                        </a:cubicBezTo>
                        <a:cubicBezTo>
                          <a:pt x="19778" y="51072"/>
                          <a:pt x="20028" y="37803"/>
                          <a:pt x="20028" y="26287"/>
                        </a:cubicBezTo>
                        <a:cubicBezTo>
                          <a:pt x="20028" y="22782"/>
                          <a:pt x="22281" y="19778"/>
                          <a:pt x="25786" y="18776"/>
                        </a:cubicBezTo>
                        <a:cubicBezTo>
                          <a:pt x="33297" y="16774"/>
                          <a:pt x="42310" y="15021"/>
                          <a:pt x="50071" y="15021"/>
                        </a:cubicBezTo>
                        <a:cubicBezTo>
                          <a:pt x="56079" y="15021"/>
                          <a:pt x="68096" y="16774"/>
                          <a:pt x="79863" y="19027"/>
                        </a:cubicBezTo>
                        <a:cubicBezTo>
                          <a:pt x="87123" y="20279"/>
                          <a:pt x="91880" y="27539"/>
                          <a:pt x="89877" y="34549"/>
                        </a:cubicBezTo>
                        <a:close/>
                        <a:moveTo>
                          <a:pt x="197028" y="56580"/>
                        </a:moveTo>
                        <a:cubicBezTo>
                          <a:pt x="191770" y="64591"/>
                          <a:pt x="179253" y="70099"/>
                          <a:pt x="167737" y="70099"/>
                        </a:cubicBezTo>
                        <a:cubicBezTo>
                          <a:pt x="141199" y="70099"/>
                          <a:pt x="134690" y="49570"/>
                          <a:pt x="130434" y="34549"/>
                        </a:cubicBezTo>
                        <a:cubicBezTo>
                          <a:pt x="128431" y="27539"/>
                          <a:pt x="133188" y="20279"/>
                          <a:pt x="140198" y="19027"/>
                        </a:cubicBezTo>
                        <a:cubicBezTo>
                          <a:pt x="151964" y="16774"/>
                          <a:pt x="163981" y="15021"/>
                          <a:pt x="169990" y="15021"/>
                        </a:cubicBezTo>
                        <a:cubicBezTo>
                          <a:pt x="178001" y="15021"/>
                          <a:pt x="186763" y="16774"/>
                          <a:pt x="194274" y="18776"/>
                        </a:cubicBezTo>
                        <a:cubicBezTo>
                          <a:pt x="197779" y="19778"/>
                          <a:pt x="200032" y="22782"/>
                          <a:pt x="200032" y="26287"/>
                        </a:cubicBezTo>
                        <a:cubicBezTo>
                          <a:pt x="200283" y="37803"/>
                          <a:pt x="200533" y="51072"/>
                          <a:pt x="197028" y="56580"/>
                        </a:cubicBezTo>
                        <a:close/>
                      </a:path>
                    </a:pathLst>
                  </a:custGeom>
                  <a:solidFill>
                    <a:schemeClr val="accent4"/>
                  </a:solidFill>
                  <a:ln w="2480"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grpSp>
          </p:grpSp>
          <p:pic>
            <p:nvPicPr>
              <p:cNvPr id="185" name="Bild 184" descr="Slips">
                <a:extLst>
                  <a:ext uri="{FF2B5EF4-FFF2-40B4-BE49-F238E27FC236}">
                    <a16:creationId xmlns:a16="http://schemas.microsoft.com/office/drawing/2014/main" id="{70A03081-F8DA-4762-B9D8-BA88C1BBD41A}"/>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7236921" y="5324363"/>
                <a:ext cx="385069" cy="385069"/>
              </a:xfrm>
              <a:prstGeom prst="rect">
                <a:avLst/>
              </a:prstGeom>
            </p:spPr>
          </p:pic>
        </p:grpSp>
        <p:pic>
          <p:nvPicPr>
            <p:cNvPr id="196" name="Bildobjekt 195">
              <a:extLst>
                <a:ext uri="{FF2B5EF4-FFF2-40B4-BE49-F238E27FC236}">
                  <a16:creationId xmlns:a16="http://schemas.microsoft.com/office/drawing/2014/main" id="{6658655A-45FF-4365-A207-48780933A53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064138" y="2255132"/>
              <a:ext cx="1105460" cy="992079"/>
            </a:xfrm>
            <a:prstGeom prst="rect">
              <a:avLst/>
            </a:prstGeom>
          </p:spPr>
        </p:pic>
      </p:grpSp>
      <p:grpSp>
        <p:nvGrpSpPr>
          <p:cNvPr id="199" name="Grupp 198">
            <a:extLst>
              <a:ext uri="{FF2B5EF4-FFF2-40B4-BE49-F238E27FC236}">
                <a16:creationId xmlns:a16="http://schemas.microsoft.com/office/drawing/2014/main" id="{1585818F-C112-42E7-89FA-803E70409196}"/>
              </a:ext>
            </a:extLst>
          </p:cNvPr>
          <p:cNvGrpSpPr/>
          <p:nvPr/>
        </p:nvGrpSpPr>
        <p:grpSpPr>
          <a:xfrm>
            <a:off x="6236170" y="3209422"/>
            <a:ext cx="1451451" cy="1561025"/>
            <a:chOff x="7921082" y="3707109"/>
            <a:chExt cx="1935268" cy="2081367"/>
          </a:xfrm>
        </p:grpSpPr>
        <p:grpSp>
          <p:nvGrpSpPr>
            <p:cNvPr id="84" name="Grupp 83">
              <a:extLst>
                <a:ext uri="{FF2B5EF4-FFF2-40B4-BE49-F238E27FC236}">
                  <a16:creationId xmlns:a16="http://schemas.microsoft.com/office/drawing/2014/main" id="{D5606F94-2F65-4AB3-9F48-D9EED67AB6ED}"/>
                </a:ext>
              </a:extLst>
            </p:cNvPr>
            <p:cNvGrpSpPr/>
            <p:nvPr/>
          </p:nvGrpSpPr>
          <p:grpSpPr>
            <a:xfrm>
              <a:off x="8506614" y="4424968"/>
              <a:ext cx="1349736" cy="1363508"/>
              <a:chOff x="8684784" y="3576095"/>
              <a:chExt cx="1349736" cy="1363508"/>
            </a:xfrm>
          </p:grpSpPr>
          <p:grpSp>
            <p:nvGrpSpPr>
              <p:cNvPr id="168" name="Grupp 167">
                <a:extLst>
                  <a:ext uri="{FF2B5EF4-FFF2-40B4-BE49-F238E27FC236}">
                    <a16:creationId xmlns:a16="http://schemas.microsoft.com/office/drawing/2014/main" id="{2ADCEE53-5346-468E-981B-8F2B436E49CB}"/>
                  </a:ext>
                </a:extLst>
              </p:cNvPr>
              <p:cNvGrpSpPr/>
              <p:nvPr/>
            </p:nvGrpSpPr>
            <p:grpSpPr>
              <a:xfrm>
                <a:off x="8684784" y="3589867"/>
                <a:ext cx="1349736" cy="1349736"/>
                <a:chOff x="9156607" y="2109364"/>
                <a:chExt cx="1349736" cy="1349736"/>
              </a:xfrm>
            </p:grpSpPr>
            <p:pic>
              <p:nvPicPr>
                <p:cNvPr id="169" name="Bild 168" descr="Man">
                  <a:extLst>
                    <a:ext uri="{FF2B5EF4-FFF2-40B4-BE49-F238E27FC236}">
                      <a16:creationId xmlns:a16="http://schemas.microsoft.com/office/drawing/2014/main" id="{DBD65623-06BF-44E0-8EE8-CBE1CFB6A5A0}"/>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9156607" y="2109364"/>
                  <a:ext cx="1349736" cy="1349736"/>
                </a:xfrm>
                <a:prstGeom prst="rect">
                  <a:avLst/>
                </a:prstGeom>
                <a:effectLst/>
              </p:spPr>
            </p:pic>
            <p:pic>
              <p:nvPicPr>
                <p:cNvPr id="170" name="Bild 169" descr="Glasögon">
                  <a:extLst>
                    <a:ext uri="{FF2B5EF4-FFF2-40B4-BE49-F238E27FC236}">
                      <a16:creationId xmlns:a16="http://schemas.microsoft.com/office/drawing/2014/main" id="{9C8656D5-A5CA-4575-B587-F93A2B9C339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711305" y="2132936"/>
                  <a:ext cx="240339" cy="240339"/>
                </a:xfrm>
                <a:prstGeom prst="rect">
                  <a:avLst/>
                </a:prstGeom>
              </p:spPr>
            </p:pic>
          </p:grpSp>
          <p:pic>
            <p:nvPicPr>
              <p:cNvPr id="161" name="Bild 160" descr="Dräkt">
                <a:extLst>
                  <a:ext uri="{FF2B5EF4-FFF2-40B4-BE49-F238E27FC236}">
                    <a16:creationId xmlns:a16="http://schemas.microsoft.com/office/drawing/2014/main" id="{2DD8A6DC-6907-4BC6-B202-2348681DE549}"/>
                  </a:ext>
                </a:extLst>
              </p:cNvPr>
              <p:cNvPicPr>
                <a:picLocks noChangeAspect="1"/>
              </p:cNvPicPr>
              <p:nvPr/>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8952451" y="3794578"/>
                <a:ext cx="834054" cy="643099"/>
              </a:xfrm>
              <a:prstGeom prst="rect">
                <a:avLst/>
              </a:prstGeom>
            </p:spPr>
          </p:pic>
          <p:sp>
            <p:nvSpPr>
              <p:cNvPr id="180" name="Frihandsfigur: Form 179">
                <a:extLst>
                  <a:ext uri="{FF2B5EF4-FFF2-40B4-BE49-F238E27FC236}">
                    <a16:creationId xmlns:a16="http://schemas.microsoft.com/office/drawing/2014/main" id="{5ACBC9B9-516F-4651-A8BE-D5B4EDE9E59C}"/>
                  </a:ext>
                </a:extLst>
              </p:cNvPr>
              <p:cNvSpPr/>
              <p:nvPr/>
            </p:nvSpPr>
            <p:spPr>
              <a:xfrm>
                <a:off x="9247368" y="3576095"/>
                <a:ext cx="220482" cy="129903"/>
              </a:xfrm>
              <a:custGeom>
                <a:avLst/>
                <a:gdLst>
                  <a:gd name="connsiteX0" fmla="*/ 141402 w 326044"/>
                  <a:gd name="connsiteY0" fmla="*/ 140577 h 171533"/>
                  <a:gd name="connsiteX1" fmla="*/ 227127 w 326044"/>
                  <a:gd name="connsiteY1" fmla="*/ 78951 h 171533"/>
                  <a:gd name="connsiteX2" fmla="*/ 227127 w 326044"/>
                  <a:gd name="connsiteY2" fmla="*/ 78951 h 171533"/>
                  <a:gd name="connsiteX3" fmla="*/ 253416 w 326044"/>
                  <a:gd name="connsiteY3" fmla="*/ 89523 h 171533"/>
                  <a:gd name="connsiteX4" fmla="*/ 298945 w 326044"/>
                  <a:gd name="connsiteY4" fmla="*/ 137815 h 171533"/>
                  <a:gd name="connsiteX5" fmla="*/ 321329 w 326044"/>
                  <a:gd name="connsiteY5" fmla="*/ 170200 h 171533"/>
                  <a:gd name="connsiteX6" fmla="*/ 321329 w 326044"/>
                  <a:gd name="connsiteY6" fmla="*/ 170200 h 171533"/>
                  <a:gd name="connsiteX7" fmla="*/ 322377 w 326044"/>
                  <a:gd name="connsiteY7" fmla="*/ 171534 h 171533"/>
                  <a:gd name="connsiteX8" fmla="*/ 322377 w 326044"/>
                  <a:gd name="connsiteY8" fmla="*/ 171534 h 171533"/>
                  <a:gd name="connsiteX9" fmla="*/ 323615 w 326044"/>
                  <a:gd name="connsiteY9" fmla="*/ 111240 h 171533"/>
                  <a:gd name="connsiteX10" fmla="*/ 293802 w 326044"/>
                  <a:gd name="connsiteY10" fmla="*/ 50090 h 171533"/>
                  <a:gd name="connsiteX11" fmla="*/ 243795 w 326044"/>
                  <a:gd name="connsiteY11" fmla="*/ 33421 h 171533"/>
                  <a:gd name="connsiteX12" fmla="*/ 157880 w 326044"/>
                  <a:gd name="connsiteY12" fmla="*/ 84 h 171533"/>
                  <a:gd name="connsiteX13" fmla="*/ 36150 w 326044"/>
                  <a:gd name="connsiteY13" fmla="*/ 52376 h 171533"/>
                  <a:gd name="connsiteX14" fmla="*/ 6432 w 326044"/>
                  <a:gd name="connsiteY14" fmla="*/ 134958 h 171533"/>
                  <a:gd name="connsiteX15" fmla="*/ 2908 w 326044"/>
                  <a:gd name="connsiteY15" fmla="*/ 162866 h 171533"/>
                  <a:gd name="connsiteX16" fmla="*/ 18815 w 326044"/>
                  <a:gd name="connsiteY16" fmla="*/ 162866 h 171533"/>
                  <a:gd name="connsiteX17" fmla="*/ 18815 w 326044"/>
                  <a:gd name="connsiteY17" fmla="*/ 162866 h 171533"/>
                  <a:gd name="connsiteX18" fmla="*/ 141402 w 326044"/>
                  <a:gd name="connsiteY18" fmla="*/ 140577 h 17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6044" h="171533">
                    <a:moveTo>
                      <a:pt x="141402" y="140577"/>
                    </a:moveTo>
                    <a:cubicBezTo>
                      <a:pt x="166167" y="126004"/>
                      <a:pt x="227127" y="78951"/>
                      <a:pt x="227127" y="78951"/>
                    </a:cubicBezTo>
                    <a:lnTo>
                      <a:pt x="227127" y="78951"/>
                    </a:lnTo>
                    <a:cubicBezTo>
                      <a:pt x="236746" y="79784"/>
                      <a:pt x="245898" y="83465"/>
                      <a:pt x="253416" y="89523"/>
                    </a:cubicBezTo>
                    <a:cubicBezTo>
                      <a:pt x="271708" y="102368"/>
                      <a:pt x="287199" y="118799"/>
                      <a:pt x="298945" y="137815"/>
                    </a:cubicBezTo>
                    <a:cubicBezTo>
                      <a:pt x="309518" y="153627"/>
                      <a:pt x="318567" y="166390"/>
                      <a:pt x="321329" y="170200"/>
                    </a:cubicBezTo>
                    <a:lnTo>
                      <a:pt x="321329" y="170200"/>
                    </a:lnTo>
                    <a:lnTo>
                      <a:pt x="322377" y="171534"/>
                    </a:lnTo>
                    <a:lnTo>
                      <a:pt x="322377" y="171534"/>
                    </a:lnTo>
                    <a:cubicBezTo>
                      <a:pt x="327139" y="162009"/>
                      <a:pt x="326949" y="135434"/>
                      <a:pt x="323615" y="111240"/>
                    </a:cubicBezTo>
                    <a:cubicBezTo>
                      <a:pt x="318948" y="77903"/>
                      <a:pt x="315138" y="67997"/>
                      <a:pt x="293802" y="50090"/>
                    </a:cubicBezTo>
                    <a:cubicBezTo>
                      <a:pt x="280207" y="37769"/>
                      <a:pt x="262063" y="31721"/>
                      <a:pt x="243795" y="33421"/>
                    </a:cubicBezTo>
                    <a:cubicBezTo>
                      <a:pt x="219009" y="14187"/>
                      <a:pt x="189151" y="2602"/>
                      <a:pt x="157880" y="84"/>
                    </a:cubicBezTo>
                    <a:cubicBezTo>
                      <a:pt x="110255" y="-1631"/>
                      <a:pt x="58248" y="23229"/>
                      <a:pt x="36150" y="52376"/>
                    </a:cubicBezTo>
                    <a:cubicBezTo>
                      <a:pt x="2718" y="96191"/>
                      <a:pt x="6432" y="124766"/>
                      <a:pt x="6432" y="134958"/>
                    </a:cubicBezTo>
                    <a:cubicBezTo>
                      <a:pt x="6432" y="145149"/>
                      <a:pt x="-5283" y="162866"/>
                      <a:pt x="2908" y="162866"/>
                    </a:cubicBezTo>
                    <a:cubicBezTo>
                      <a:pt x="8242" y="162866"/>
                      <a:pt x="13481" y="162866"/>
                      <a:pt x="18815" y="162866"/>
                    </a:cubicBezTo>
                    <a:lnTo>
                      <a:pt x="18815" y="162866"/>
                    </a:lnTo>
                    <a:cubicBezTo>
                      <a:pt x="49009" y="162009"/>
                      <a:pt x="110636" y="158675"/>
                      <a:pt x="141402" y="140577"/>
                    </a:cubicBezTo>
                    <a:close/>
                  </a:path>
                </a:pathLst>
              </a:custGeom>
              <a:solidFill>
                <a:schemeClr val="accent4"/>
              </a:solidFill>
              <a:ln w="9525"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grpSp>
        <p:pic>
          <p:nvPicPr>
            <p:cNvPr id="198" name="Bildobjekt 197">
              <a:extLst>
                <a:ext uri="{FF2B5EF4-FFF2-40B4-BE49-F238E27FC236}">
                  <a16:creationId xmlns:a16="http://schemas.microsoft.com/office/drawing/2014/main" id="{C807C043-72D8-41A2-AC3A-087A31D163C6}"/>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921082" y="3707109"/>
              <a:ext cx="1105460" cy="992079"/>
            </a:xfrm>
            <a:prstGeom prst="rect">
              <a:avLst/>
            </a:prstGeom>
          </p:spPr>
        </p:pic>
      </p:grpSp>
      <p:pic>
        <p:nvPicPr>
          <p:cNvPr id="200" name="Bildobjekt 199">
            <a:extLst>
              <a:ext uri="{FF2B5EF4-FFF2-40B4-BE49-F238E27FC236}">
                <a16:creationId xmlns:a16="http://schemas.microsoft.com/office/drawing/2014/main" id="{21D83375-8AA8-4FB1-B04C-F3C358A8CDA6}"/>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143608" y="2460980"/>
            <a:ext cx="829095" cy="744059"/>
          </a:xfrm>
          <a:prstGeom prst="rect">
            <a:avLst/>
          </a:prstGeom>
        </p:spPr>
      </p:pic>
      <p:grpSp>
        <p:nvGrpSpPr>
          <p:cNvPr id="220" name="Grupp 219">
            <a:extLst>
              <a:ext uri="{FF2B5EF4-FFF2-40B4-BE49-F238E27FC236}">
                <a16:creationId xmlns:a16="http://schemas.microsoft.com/office/drawing/2014/main" id="{C335FAD1-8FA0-4FD9-A2D2-FD15D241B67F}"/>
              </a:ext>
            </a:extLst>
          </p:cNvPr>
          <p:cNvGrpSpPr/>
          <p:nvPr/>
        </p:nvGrpSpPr>
        <p:grpSpPr>
          <a:xfrm>
            <a:off x="4941056" y="2111205"/>
            <a:ext cx="1012302" cy="1190809"/>
            <a:chOff x="6588074" y="2814940"/>
            <a:chExt cx="1349736" cy="1587745"/>
          </a:xfrm>
        </p:grpSpPr>
        <p:grpSp>
          <p:nvGrpSpPr>
            <p:cNvPr id="188" name="Grupp 187">
              <a:extLst>
                <a:ext uri="{FF2B5EF4-FFF2-40B4-BE49-F238E27FC236}">
                  <a16:creationId xmlns:a16="http://schemas.microsoft.com/office/drawing/2014/main" id="{6E1974FC-3FD1-4FBA-AACD-5BD309D2B47E}"/>
                </a:ext>
              </a:extLst>
            </p:cNvPr>
            <p:cNvGrpSpPr/>
            <p:nvPr/>
          </p:nvGrpSpPr>
          <p:grpSpPr>
            <a:xfrm>
              <a:off x="6588074" y="2814940"/>
              <a:ext cx="1349736" cy="1587745"/>
              <a:chOff x="6372987" y="2774071"/>
              <a:chExt cx="1349736" cy="1587745"/>
            </a:xfrm>
          </p:grpSpPr>
          <p:grpSp>
            <p:nvGrpSpPr>
              <p:cNvPr id="154" name="Grupp 153">
                <a:extLst>
                  <a:ext uri="{FF2B5EF4-FFF2-40B4-BE49-F238E27FC236}">
                    <a16:creationId xmlns:a16="http://schemas.microsoft.com/office/drawing/2014/main" id="{2BB6666D-E87E-4DB6-B33E-702A7E513FD3}"/>
                  </a:ext>
                </a:extLst>
              </p:cNvPr>
              <p:cNvGrpSpPr/>
              <p:nvPr/>
            </p:nvGrpSpPr>
            <p:grpSpPr>
              <a:xfrm>
                <a:off x="6372987" y="3012080"/>
                <a:ext cx="1349736" cy="1349736"/>
                <a:chOff x="7930089" y="2349127"/>
                <a:chExt cx="1349736" cy="1349736"/>
              </a:xfrm>
            </p:grpSpPr>
            <p:pic>
              <p:nvPicPr>
                <p:cNvPr id="155" name="Bild 154" descr="Kvinna">
                  <a:extLst>
                    <a:ext uri="{FF2B5EF4-FFF2-40B4-BE49-F238E27FC236}">
                      <a16:creationId xmlns:a16="http://schemas.microsoft.com/office/drawing/2014/main" id="{95E1DA07-EE4C-452A-9694-E8752F10C031}"/>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930089" y="2349127"/>
                  <a:ext cx="1349736" cy="1349736"/>
                </a:xfrm>
                <a:prstGeom prst="rect">
                  <a:avLst/>
                </a:prstGeom>
                <a:effectLst/>
              </p:spPr>
            </p:pic>
            <p:pic>
              <p:nvPicPr>
                <p:cNvPr id="156" name="Bild 155" descr="Glasögon">
                  <a:extLst>
                    <a:ext uri="{FF2B5EF4-FFF2-40B4-BE49-F238E27FC236}">
                      <a16:creationId xmlns:a16="http://schemas.microsoft.com/office/drawing/2014/main" id="{0A78DBFC-093A-4BB8-8B4C-B9994AFFD80C}"/>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484787" y="2363056"/>
                  <a:ext cx="240339" cy="240339"/>
                </a:xfrm>
                <a:prstGeom prst="rect">
                  <a:avLst/>
                </a:prstGeom>
              </p:spPr>
            </p:pic>
          </p:grpSp>
          <p:pic>
            <p:nvPicPr>
              <p:cNvPr id="160" name="Bild 159" descr="Vintermössa">
                <a:extLst>
                  <a:ext uri="{FF2B5EF4-FFF2-40B4-BE49-F238E27FC236}">
                    <a16:creationId xmlns:a16="http://schemas.microsoft.com/office/drawing/2014/main" id="{5C54A267-98DF-4F4B-BDD5-3CD58E7A7CD0}"/>
                  </a:ext>
                </a:extLst>
              </p:cNvPr>
              <p:cNvPicPr>
                <a:picLocks noChangeAspect="1"/>
              </p:cNvPicPr>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6843612" y="2774071"/>
                <a:ext cx="393996" cy="393996"/>
              </a:xfrm>
              <a:prstGeom prst="rect">
                <a:avLst/>
              </a:prstGeom>
            </p:spPr>
          </p:pic>
          <p:pic>
            <p:nvPicPr>
              <p:cNvPr id="182" name="Bild 181" descr="Slips">
                <a:extLst>
                  <a:ext uri="{FF2B5EF4-FFF2-40B4-BE49-F238E27FC236}">
                    <a16:creationId xmlns:a16="http://schemas.microsoft.com/office/drawing/2014/main" id="{AC0ACE31-41E4-4F89-9525-1DCAC0F3A292}"/>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6856863" y="3298940"/>
                <a:ext cx="385069" cy="385069"/>
              </a:xfrm>
              <a:prstGeom prst="rect">
                <a:avLst/>
              </a:prstGeom>
            </p:spPr>
          </p:pic>
        </p:grpSp>
        <p:pic>
          <p:nvPicPr>
            <p:cNvPr id="202" name="Bild 201" descr="Resväska">
              <a:extLst>
                <a:ext uri="{FF2B5EF4-FFF2-40B4-BE49-F238E27FC236}">
                  <a16:creationId xmlns:a16="http://schemas.microsoft.com/office/drawing/2014/main" id="{8712F6FB-29F6-4351-A563-06BBF6021598}"/>
                </a:ext>
              </a:extLst>
            </p:cNvPr>
            <p:cNvPicPr>
              <a:picLocks noChangeAspect="1"/>
            </p:cNvPicPr>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7260909" y="3733720"/>
              <a:ext cx="528177" cy="528177"/>
            </a:xfrm>
            <a:prstGeom prst="rect">
              <a:avLst/>
            </a:prstGeom>
          </p:spPr>
        </p:pic>
      </p:grpSp>
      <p:grpSp>
        <p:nvGrpSpPr>
          <p:cNvPr id="222" name="Grupp 221">
            <a:extLst>
              <a:ext uri="{FF2B5EF4-FFF2-40B4-BE49-F238E27FC236}">
                <a16:creationId xmlns:a16="http://schemas.microsoft.com/office/drawing/2014/main" id="{8766BBC2-E8DE-470C-80FD-B7CACE5E5B3D}"/>
              </a:ext>
            </a:extLst>
          </p:cNvPr>
          <p:cNvGrpSpPr/>
          <p:nvPr/>
        </p:nvGrpSpPr>
        <p:grpSpPr>
          <a:xfrm>
            <a:off x="5949309" y="255615"/>
            <a:ext cx="1425155" cy="1540585"/>
            <a:chOff x="7653536" y="2014293"/>
            <a:chExt cx="1900207" cy="2054113"/>
          </a:xfrm>
        </p:grpSpPr>
        <p:pic>
          <p:nvPicPr>
            <p:cNvPr id="190" name="Bildobjekt 189">
              <a:extLst>
                <a:ext uri="{FF2B5EF4-FFF2-40B4-BE49-F238E27FC236}">
                  <a16:creationId xmlns:a16="http://schemas.microsoft.com/office/drawing/2014/main" id="{176810C7-F0E1-494A-B6DD-C0F113C2E75C}"/>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653536" y="2014293"/>
              <a:ext cx="1105460" cy="992079"/>
            </a:xfrm>
            <a:prstGeom prst="rect">
              <a:avLst/>
            </a:prstGeom>
          </p:spPr>
        </p:pic>
        <p:grpSp>
          <p:nvGrpSpPr>
            <p:cNvPr id="221" name="Grupp 220">
              <a:extLst>
                <a:ext uri="{FF2B5EF4-FFF2-40B4-BE49-F238E27FC236}">
                  <a16:creationId xmlns:a16="http://schemas.microsoft.com/office/drawing/2014/main" id="{76052DB9-F339-4B3E-A9BA-2B1D6BD93739}"/>
                </a:ext>
              </a:extLst>
            </p:cNvPr>
            <p:cNvGrpSpPr/>
            <p:nvPr/>
          </p:nvGrpSpPr>
          <p:grpSpPr>
            <a:xfrm>
              <a:off x="8204007" y="2657919"/>
              <a:ext cx="1349736" cy="1410487"/>
              <a:chOff x="8204007" y="2657919"/>
              <a:chExt cx="1349736" cy="1410487"/>
            </a:xfrm>
          </p:grpSpPr>
          <p:grpSp>
            <p:nvGrpSpPr>
              <p:cNvPr id="187" name="Grupp 186">
                <a:extLst>
                  <a:ext uri="{FF2B5EF4-FFF2-40B4-BE49-F238E27FC236}">
                    <a16:creationId xmlns:a16="http://schemas.microsoft.com/office/drawing/2014/main" id="{72189970-6AC1-4135-9094-1B528BD10BD5}"/>
                  </a:ext>
                </a:extLst>
              </p:cNvPr>
              <p:cNvGrpSpPr/>
              <p:nvPr/>
            </p:nvGrpSpPr>
            <p:grpSpPr>
              <a:xfrm>
                <a:off x="8204007" y="2657919"/>
                <a:ext cx="1349736" cy="1410487"/>
                <a:chOff x="8033178" y="2913888"/>
                <a:chExt cx="1349736" cy="1410487"/>
              </a:xfrm>
            </p:grpSpPr>
            <p:grpSp>
              <p:nvGrpSpPr>
                <p:cNvPr id="157" name="Grupp 156">
                  <a:extLst>
                    <a:ext uri="{FF2B5EF4-FFF2-40B4-BE49-F238E27FC236}">
                      <a16:creationId xmlns:a16="http://schemas.microsoft.com/office/drawing/2014/main" id="{093C840C-AA11-4C8B-AF35-5E78E2E74D36}"/>
                    </a:ext>
                  </a:extLst>
                </p:cNvPr>
                <p:cNvGrpSpPr/>
                <p:nvPr/>
              </p:nvGrpSpPr>
              <p:grpSpPr>
                <a:xfrm>
                  <a:off x="8033178" y="2974639"/>
                  <a:ext cx="1349736" cy="1349736"/>
                  <a:chOff x="9156607" y="2109364"/>
                  <a:chExt cx="1349736" cy="1349736"/>
                </a:xfrm>
              </p:grpSpPr>
              <p:pic>
                <p:nvPicPr>
                  <p:cNvPr id="158" name="Bild 157" descr="Man">
                    <a:extLst>
                      <a:ext uri="{FF2B5EF4-FFF2-40B4-BE49-F238E27FC236}">
                        <a16:creationId xmlns:a16="http://schemas.microsoft.com/office/drawing/2014/main" id="{ADAE675B-3EE0-400D-BC11-45029B9CD459}"/>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9156607" y="2109364"/>
                    <a:ext cx="1349736" cy="1349736"/>
                  </a:xfrm>
                  <a:prstGeom prst="rect">
                    <a:avLst/>
                  </a:prstGeom>
                  <a:effectLst/>
                </p:spPr>
              </p:pic>
              <p:pic>
                <p:nvPicPr>
                  <p:cNvPr id="159" name="Bild 158" descr="Glasögon">
                    <a:extLst>
                      <a:ext uri="{FF2B5EF4-FFF2-40B4-BE49-F238E27FC236}">
                        <a16:creationId xmlns:a16="http://schemas.microsoft.com/office/drawing/2014/main" id="{167D5C3A-0DA9-485B-BD02-FC55B416D822}"/>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711305" y="2132936"/>
                    <a:ext cx="240339" cy="240339"/>
                  </a:xfrm>
                  <a:prstGeom prst="rect">
                    <a:avLst/>
                  </a:prstGeom>
                </p:spPr>
              </p:pic>
            </p:grpSp>
            <p:grpSp>
              <p:nvGrpSpPr>
                <p:cNvPr id="162" name="Grupp 161">
                  <a:extLst>
                    <a:ext uri="{FF2B5EF4-FFF2-40B4-BE49-F238E27FC236}">
                      <a16:creationId xmlns:a16="http://schemas.microsoft.com/office/drawing/2014/main" id="{8EB4AD79-54FC-4CE1-8B84-8A1C449D4350}"/>
                    </a:ext>
                  </a:extLst>
                </p:cNvPr>
                <p:cNvGrpSpPr/>
                <p:nvPr/>
              </p:nvGrpSpPr>
              <p:grpSpPr>
                <a:xfrm>
                  <a:off x="8642048" y="3260002"/>
                  <a:ext cx="149118" cy="109345"/>
                  <a:chOff x="8776019" y="4784313"/>
                  <a:chExt cx="367465" cy="269453"/>
                </a:xfrm>
              </p:grpSpPr>
              <p:sp>
                <p:nvSpPr>
                  <p:cNvPr id="163" name="Likbent triangel 162">
                    <a:extLst>
                      <a:ext uri="{FF2B5EF4-FFF2-40B4-BE49-F238E27FC236}">
                        <a16:creationId xmlns:a16="http://schemas.microsoft.com/office/drawing/2014/main" id="{C457FA69-FC49-42F6-9720-F5DBC5A9D675}"/>
                      </a:ext>
                    </a:extLst>
                  </p:cNvPr>
                  <p:cNvSpPr/>
                  <p:nvPr/>
                </p:nvSpPr>
                <p:spPr bwMode="auto">
                  <a:xfrm rot="5400000">
                    <a:off x="8748825" y="4811507"/>
                    <a:ext cx="269453" cy="215065"/>
                  </a:xfrm>
                  <a:prstGeom prst="triangle">
                    <a:avLst/>
                  </a:prstGeom>
                  <a:solidFill>
                    <a:schemeClr val="accent4"/>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err="1">
                      <a:solidFill>
                        <a:srgbClr val="FFFFFF"/>
                      </a:solidFill>
                      <a:cs typeface="Arial"/>
                    </a:endParaRPr>
                  </a:p>
                </p:txBody>
              </p:sp>
              <p:sp>
                <p:nvSpPr>
                  <p:cNvPr id="164" name="Likbent triangel 163">
                    <a:extLst>
                      <a:ext uri="{FF2B5EF4-FFF2-40B4-BE49-F238E27FC236}">
                        <a16:creationId xmlns:a16="http://schemas.microsoft.com/office/drawing/2014/main" id="{9E83D2CC-A024-4B1D-BF8C-367E8DC8850B}"/>
                      </a:ext>
                    </a:extLst>
                  </p:cNvPr>
                  <p:cNvSpPr/>
                  <p:nvPr/>
                </p:nvSpPr>
                <p:spPr bwMode="auto">
                  <a:xfrm rot="16200000" flipH="1">
                    <a:off x="8901225" y="4811507"/>
                    <a:ext cx="269453" cy="215065"/>
                  </a:xfrm>
                  <a:prstGeom prst="triangle">
                    <a:avLst/>
                  </a:prstGeom>
                  <a:solidFill>
                    <a:schemeClr val="accent4"/>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err="1">
                      <a:solidFill>
                        <a:srgbClr val="FFFFFF"/>
                      </a:solidFill>
                      <a:cs typeface="Arial"/>
                    </a:endParaRPr>
                  </a:p>
                </p:txBody>
              </p:sp>
            </p:grpSp>
            <p:sp>
              <p:nvSpPr>
                <p:cNvPr id="171" name="Frihandsfigur: Form 170">
                  <a:extLst>
                    <a:ext uri="{FF2B5EF4-FFF2-40B4-BE49-F238E27FC236}">
                      <a16:creationId xmlns:a16="http://schemas.microsoft.com/office/drawing/2014/main" id="{0D95DF16-D535-4002-B0E0-782C8F0F7757}"/>
                    </a:ext>
                  </a:extLst>
                </p:cNvPr>
                <p:cNvSpPr/>
                <p:nvPr/>
              </p:nvSpPr>
              <p:spPr>
                <a:xfrm>
                  <a:off x="8560788" y="2913888"/>
                  <a:ext cx="289355" cy="143314"/>
                </a:xfrm>
                <a:custGeom>
                  <a:avLst/>
                  <a:gdLst>
                    <a:gd name="connsiteX0" fmla="*/ 402565 w 429174"/>
                    <a:gd name="connsiteY0" fmla="*/ 162077 h 212565"/>
                    <a:gd name="connsiteX1" fmla="*/ 361989 w 429174"/>
                    <a:gd name="connsiteY1" fmla="*/ 162077 h 212565"/>
                    <a:gd name="connsiteX2" fmla="*/ 319983 w 429174"/>
                    <a:gd name="connsiteY2" fmla="*/ 36252 h 212565"/>
                    <a:gd name="connsiteX3" fmla="*/ 274076 w 429174"/>
                    <a:gd name="connsiteY3" fmla="*/ 1154 h 212565"/>
                    <a:gd name="connsiteX4" fmla="*/ 249879 w 429174"/>
                    <a:gd name="connsiteY4" fmla="*/ 13487 h 212565"/>
                    <a:gd name="connsiteX5" fmla="*/ 249879 w 429174"/>
                    <a:gd name="connsiteY5" fmla="*/ 13487 h 212565"/>
                    <a:gd name="connsiteX6" fmla="*/ 187273 w 429174"/>
                    <a:gd name="connsiteY6" fmla="*/ 15430 h 212565"/>
                    <a:gd name="connsiteX7" fmla="*/ 186157 w 429174"/>
                    <a:gd name="connsiteY7" fmla="*/ 14345 h 212565"/>
                    <a:gd name="connsiteX8" fmla="*/ 183300 w 429174"/>
                    <a:gd name="connsiteY8" fmla="*/ 11487 h 212565"/>
                    <a:gd name="connsiteX9" fmla="*/ 125520 w 429174"/>
                    <a:gd name="connsiteY9" fmla="*/ 12458 h 212565"/>
                    <a:gd name="connsiteX10" fmla="*/ 114339 w 429174"/>
                    <a:gd name="connsiteY10" fmla="*/ 35871 h 212565"/>
                    <a:gd name="connsiteX11" fmla="*/ 66714 w 429174"/>
                    <a:gd name="connsiteY11" fmla="*/ 162077 h 212565"/>
                    <a:gd name="connsiteX12" fmla="*/ 26137 w 429174"/>
                    <a:gd name="connsiteY12" fmla="*/ 162077 h 212565"/>
                    <a:gd name="connsiteX13" fmla="*/ 515 w 429174"/>
                    <a:gd name="connsiteY13" fmla="*/ 182270 h 212565"/>
                    <a:gd name="connsiteX14" fmla="*/ 20198 w 429174"/>
                    <a:gd name="connsiteY14" fmla="*/ 212050 h 212565"/>
                    <a:gd name="connsiteX15" fmla="*/ 25280 w 429174"/>
                    <a:gd name="connsiteY15" fmla="*/ 212560 h 212565"/>
                    <a:gd name="connsiteX16" fmla="*/ 403422 w 429174"/>
                    <a:gd name="connsiteY16" fmla="*/ 212560 h 212565"/>
                    <a:gd name="connsiteX17" fmla="*/ 429169 w 429174"/>
                    <a:gd name="connsiteY17" fmla="*/ 187835 h 212565"/>
                    <a:gd name="connsiteX18" fmla="*/ 428664 w 429174"/>
                    <a:gd name="connsiteY18" fmla="*/ 182270 h 212565"/>
                    <a:gd name="connsiteX19" fmla="*/ 402565 w 429174"/>
                    <a:gd name="connsiteY19" fmla="*/ 162077 h 21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174" h="212565">
                      <a:moveTo>
                        <a:pt x="402565" y="162077"/>
                      </a:moveTo>
                      <a:lnTo>
                        <a:pt x="361989" y="162077"/>
                      </a:lnTo>
                      <a:lnTo>
                        <a:pt x="319983" y="36252"/>
                      </a:lnTo>
                      <a:cubicBezTo>
                        <a:pt x="316998" y="13883"/>
                        <a:pt x="296445" y="-1831"/>
                        <a:pt x="274076" y="1154"/>
                      </a:cubicBezTo>
                      <a:cubicBezTo>
                        <a:pt x="264839" y="2386"/>
                        <a:pt x="256303" y="6738"/>
                        <a:pt x="249879" y="13487"/>
                      </a:cubicBezTo>
                      <a:lnTo>
                        <a:pt x="249879" y="13487"/>
                      </a:lnTo>
                      <a:cubicBezTo>
                        <a:pt x="233128" y="31312"/>
                        <a:pt x="205098" y="32182"/>
                        <a:pt x="187273" y="15430"/>
                      </a:cubicBezTo>
                      <a:cubicBezTo>
                        <a:pt x="186894" y="15075"/>
                        <a:pt x="186523" y="14713"/>
                        <a:pt x="186157" y="14345"/>
                      </a:cubicBezTo>
                      <a:lnTo>
                        <a:pt x="183300" y="11487"/>
                      </a:lnTo>
                      <a:cubicBezTo>
                        <a:pt x="167077" y="-4200"/>
                        <a:pt x="141208" y="-3766"/>
                        <a:pt x="125520" y="12458"/>
                      </a:cubicBezTo>
                      <a:cubicBezTo>
                        <a:pt x="119348" y="18840"/>
                        <a:pt x="115424" y="27059"/>
                        <a:pt x="114339" y="35871"/>
                      </a:cubicBezTo>
                      <a:lnTo>
                        <a:pt x="66714" y="162077"/>
                      </a:lnTo>
                      <a:lnTo>
                        <a:pt x="26137" y="162077"/>
                      </a:lnTo>
                      <a:cubicBezTo>
                        <a:pt x="13874" y="161837"/>
                        <a:pt x="3148" y="170291"/>
                        <a:pt x="515" y="182270"/>
                      </a:cubicBezTo>
                      <a:cubicBezTo>
                        <a:pt x="-2273" y="195929"/>
                        <a:pt x="6539" y="209261"/>
                        <a:pt x="20198" y="212050"/>
                      </a:cubicBezTo>
                      <a:cubicBezTo>
                        <a:pt x="21870" y="212391"/>
                        <a:pt x="23573" y="212562"/>
                        <a:pt x="25280" y="212560"/>
                      </a:cubicBezTo>
                      <a:lnTo>
                        <a:pt x="403422" y="212560"/>
                      </a:lnTo>
                      <a:cubicBezTo>
                        <a:pt x="417360" y="212842"/>
                        <a:pt x="428888" y="201772"/>
                        <a:pt x="429169" y="187835"/>
                      </a:cubicBezTo>
                      <a:cubicBezTo>
                        <a:pt x="429208" y="185967"/>
                        <a:pt x="429038" y="184101"/>
                        <a:pt x="428664" y="182270"/>
                      </a:cubicBezTo>
                      <a:cubicBezTo>
                        <a:pt x="425999" y="170110"/>
                        <a:pt x="415006" y="161604"/>
                        <a:pt x="402565" y="162077"/>
                      </a:cubicBezTo>
                      <a:close/>
                    </a:path>
                  </a:pathLst>
                </a:custGeom>
                <a:solidFill>
                  <a:schemeClr val="accent4"/>
                </a:solidFill>
                <a:ln w="9525"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grpSp>
          <p:pic>
            <p:nvPicPr>
              <p:cNvPr id="203" name="Bild 202" descr="Solglasögon">
                <a:extLst>
                  <a:ext uri="{FF2B5EF4-FFF2-40B4-BE49-F238E27FC236}">
                    <a16:creationId xmlns:a16="http://schemas.microsoft.com/office/drawing/2014/main" id="{4F28024A-5658-4BE0-B763-FA9D42F24970}"/>
                  </a:ext>
                </a:extLst>
              </p:cNvPr>
              <p:cNvPicPr>
                <a:picLocks noChangeAspect="1"/>
              </p:cNvPicPr>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8746622" y="2730991"/>
                <a:ext cx="264796" cy="264796"/>
              </a:xfrm>
              <a:prstGeom prst="rect">
                <a:avLst/>
              </a:prstGeom>
            </p:spPr>
          </p:pic>
        </p:grpSp>
      </p:grpSp>
      <p:grpSp>
        <p:nvGrpSpPr>
          <p:cNvPr id="219" name="Grupp 218">
            <a:extLst>
              <a:ext uri="{FF2B5EF4-FFF2-40B4-BE49-F238E27FC236}">
                <a16:creationId xmlns:a16="http://schemas.microsoft.com/office/drawing/2014/main" id="{FB919FAF-3734-4CCE-8481-B111C6F300A2}"/>
              </a:ext>
            </a:extLst>
          </p:cNvPr>
          <p:cNvGrpSpPr/>
          <p:nvPr/>
        </p:nvGrpSpPr>
        <p:grpSpPr>
          <a:xfrm>
            <a:off x="7553082" y="2554264"/>
            <a:ext cx="1198275" cy="1337728"/>
            <a:chOff x="10755355" y="3764834"/>
            <a:chExt cx="1597700" cy="1783637"/>
          </a:xfrm>
        </p:grpSpPr>
        <p:grpSp>
          <p:nvGrpSpPr>
            <p:cNvPr id="210" name="Grupp 209">
              <a:extLst>
                <a:ext uri="{FF2B5EF4-FFF2-40B4-BE49-F238E27FC236}">
                  <a16:creationId xmlns:a16="http://schemas.microsoft.com/office/drawing/2014/main" id="{B8B17EC0-5C73-4B6B-A2ED-516A44960057}"/>
                </a:ext>
              </a:extLst>
            </p:cNvPr>
            <p:cNvGrpSpPr/>
            <p:nvPr/>
          </p:nvGrpSpPr>
          <p:grpSpPr>
            <a:xfrm>
              <a:off x="10755355" y="4253122"/>
              <a:ext cx="1124545" cy="1295349"/>
              <a:chOff x="7627488" y="3599666"/>
              <a:chExt cx="793828" cy="914400"/>
            </a:xfrm>
            <a:solidFill>
              <a:schemeClr val="accent3"/>
            </a:solidFill>
          </p:grpSpPr>
          <p:pic>
            <p:nvPicPr>
              <p:cNvPr id="211" name="Bild 210" descr="Man">
                <a:extLst>
                  <a:ext uri="{FF2B5EF4-FFF2-40B4-BE49-F238E27FC236}">
                    <a16:creationId xmlns:a16="http://schemas.microsoft.com/office/drawing/2014/main" id="{6C1C0DDB-41DC-416C-98CB-5D8110607D99}"/>
                  </a:ext>
                </a:extLst>
              </p:cNvPr>
              <p:cNvPicPr>
                <a:picLocks noChangeAspect="1"/>
              </p:cNvPicPr>
              <p:nvPr/>
            </p:nvPicPr>
            <p:blipFill rotWithShape="1">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rcRect/>
              <a:stretch/>
            </p:blipFill>
            <p:spPr>
              <a:xfrm>
                <a:off x="8173159" y="3797845"/>
                <a:ext cx="152400" cy="253101"/>
              </a:xfrm>
              <a:prstGeom prst="rect">
                <a:avLst/>
              </a:prstGeom>
              <a:effectLst/>
            </p:spPr>
          </p:pic>
          <p:grpSp>
            <p:nvGrpSpPr>
              <p:cNvPr id="212" name="Grupp 211">
                <a:extLst>
                  <a:ext uri="{FF2B5EF4-FFF2-40B4-BE49-F238E27FC236}">
                    <a16:creationId xmlns:a16="http://schemas.microsoft.com/office/drawing/2014/main" id="{E6985AD9-D163-418C-8555-268AE855AB54}"/>
                  </a:ext>
                </a:extLst>
              </p:cNvPr>
              <p:cNvGrpSpPr/>
              <p:nvPr/>
            </p:nvGrpSpPr>
            <p:grpSpPr>
              <a:xfrm>
                <a:off x="7627488" y="3599666"/>
                <a:ext cx="793828" cy="914400"/>
                <a:chOff x="7627488" y="3599666"/>
                <a:chExt cx="793828" cy="914400"/>
              </a:xfrm>
              <a:grpFill/>
            </p:grpSpPr>
            <p:pic>
              <p:nvPicPr>
                <p:cNvPr id="213" name="Bild 212" descr="Man">
                  <a:extLst>
                    <a:ext uri="{FF2B5EF4-FFF2-40B4-BE49-F238E27FC236}">
                      <a16:creationId xmlns:a16="http://schemas.microsoft.com/office/drawing/2014/main" id="{F7CE7C7B-BFC8-41E8-A3FD-87E96A6BFBA1}"/>
                    </a:ext>
                  </a:extLst>
                </p:cNvPr>
                <p:cNvPicPr>
                  <a:picLocks noChangeAspect="1"/>
                </p:cNvPicPr>
                <p:nvPr/>
              </p:nvPicPr>
              <p:blipFill rotWithShape="1">
                <a:blip r:embed="rId38" cstate="email">
                  <a:extLst>
                    <a:ext uri="{28A0092B-C50C-407E-A947-70E740481C1C}">
                      <a14:useLocalDpi xmlns:a14="http://schemas.microsoft.com/office/drawing/2010/main"/>
                    </a:ext>
                    <a:ext uri="{96DAC541-7B7A-43D3-8B79-37D633B846F1}">
                      <asvg:svgBlip xmlns:asvg="http://schemas.microsoft.com/office/drawing/2016/SVG/main" r:embed="rId37"/>
                    </a:ext>
                  </a:extLst>
                </a:blip>
                <a:srcRect/>
                <a:stretch/>
              </p:blipFill>
              <p:spPr>
                <a:xfrm>
                  <a:off x="7627488" y="3599666"/>
                  <a:ext cx="560760" cy="914400"/>
                </a:xfrm>
                <a:prstGeom prst="rect">
                  <a:avLst/>
                </a:prstGeom>
                <a:effectLst/>
              </p:spPr>
            </p:pic>
            <p:pic>
              <p:nvPicPr>
                <p:cNvPr id="214" name="Bild 213" descr="Man">
                  <a:extLst>
                    <a:ext uri="{FF2B5EF4-FFF2-40B4-BE49-F238E27FC236}">
                      <a16:creationId xmlns:a16="http://schemas.microsoft.com/office/drawing/2014/main" id="{4D929AFA-E23F-4BDA-A007-385368E2D2C7}"/>
                    </a:ext>
                  </a:extLst>
                </p:cNvPr>
                <p:cNvPicPr>
                  <a:picLocks noChangeAspect="1"/>
                </p:cNvPicPr>
                <p:nvPr/>
              </p:nvPicPr>
              <p:blipFill rotWithShape="1">
                <a:blip r:embed="rId39" cstate="email">
                  <a:extLst>
                    <a:ext uri="{28A0092B-C50C-407E-A947-70E740481C1C}">
                      <a14:useLocalDpi xmlns:a14="http://schemas.microsoft.com/office/drawing/2010/main"/>
                    </a:ext>
                    <a:ext uri="{96DAC541-7B7A-43D3-8B79-37D633B846F1}">
                      <asvg:svgBlip xmlns:asvg="http://schemas.microsoft.com/office/drawing/2016/SVG/main" r:embed="rId37"/>
                    </a:ext>
                  </a:extLst>
                </a:blip>
                <a:srcRect/>
                <a:stretch/>
              </p:blipFill>
              <p:spPr>
                <a:xfrm rot="1756349" flipV="1">
                  <a:off x="8268916" y="3830355"/>
                  <a:ext cx="152400" cy="245121"/>
                </a:xfrm>
                <a:prstGeom prst="rect">
                  <a:avLst/>
                </a:prstGeom>
                <a:effectLst/>
              </p:spPr>
            </p:pic>
          </p:grpSp>
        </p:grpSp>
        <p:pic>
          <p:nvPicPr>
            <p:cNvPr id="204" name="Bild 203" descr="Paraply">
              <a:extLst>
                <a:ext uri="{FF2B5EF4-FFF2-40B4-BE49-F238E27FC236}">
                  <a16:creationId xmlns:a16="http://schemas.microsoft.com/office/drawing/2014/main" id="{4D49B15C-5751-40C9-9158-D4DD453F2DAB}"/>
                </a:ext>
              </a:extLst>
            </p:cNvPr>
            <p:cNvPicPr>
              <a:picLocks noChangeAspect="1"/>
            </p:cNvPicPr>
            <p:nvPr/>
          </p:nvPicPr>
          <p:blipFill>
            <a:blip r:embed="rId40" cstate="email">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flipH="1">
              <a:off x="11112284" y="3764834"/>
              <a:ext cx="1240771" cy="1087698"/>
            </a:xfrm>
            <a:prstGeom prst="rect">
              <a:avLst/>
            </a:prstGeom>
          </p:spPr>
        </p:pic>
        <p:grpSp>
          <p:nvGrpSpPr>
            <p:cNvPr id="218" name="Grupp 217">
              <a:extLst>
                <a:ext uri="{FF2B5EF4-FFF2-40B4-BE49-F238E27FC236}">
                  <a16:creationId xmlns:a16="http://schemas.microsoft.com/office/drawing/2014/main" id="{FB7A0EE7-D345-4EC1-8575-ABE7C0635C58}"/>
                </a:ext>
              </a:extLst>
            </p:cNvPr>
            <p:cNvGrpSpPr/>
            <p:nvPr/>
          </p:nvGrpSpPr>
          <p:grpSpPr>
            <a:xfrm>
              <a:off x="11220247" y="4229100"/>
              <a:ext cx="385069" cy="695084"/>
              <a:chOff x="10667511" y="4563955"/>
              <a:chExt cx="385069" cy="695084"/>
            </a:xfrm>
          </p:grpSpPr>
          <p:pic>
            <p:nvPicPr>
              <p:cNvPr id="215" name="Bild 214" descr="Glasögon">
                <a:extLst>
                  <a:ext uri="{FF2B5EF4-FFF2-40B4-BE49-F238E27FC236}">
                    <a16:creationId xmlns:a16="http://schemas.microsoft.com/office/drawing/2014/main" id="{00A191D5-AC27-46B9-8299-A84EBDAA4078}"/>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735231" y="4613333"/>
                <a:ext cx="240339" cy="240339"/>
              </a:xfrm>
              <a:prstGeom prst="rect">
                <a:avLst/>
              </a:prstGeom>
            </p:spPr>
          </p:pic>
          <p:sp>
            <p:nvSpPr>
              <p:cNvPr id="216" name="Frihandsfigur: Form 215">
                <a:extLst>
                  <a:ext uri="{FF2B5EF4-FFF2-40B4-BE49-F238E27FC236}">
                    <a16:creationId xmlns:a16="http://schemas.microsoft.com/office/drawing/2014/main" id="{60B0F519-CF8A-4E6E-8242-1C98B472B9CA}"/>
                  </a:ext>
                </a:extLst>
              </p:cNvPr>
              <p:cNvSpPr/>
              <p:nvPr/>
            </p:nvSpPr>
            <p:spPr>
              <a:xfrm>
                <a:off x="10702359" y="4563955"/>
                <a:ext cx="299758" cy="122581"/>
              </a:xfrm>
              <a:custGeom>
                <a:avLst/>
                <a:gdLst>
                  <a:gd name="connsiteX0" fmla="*/ 226974 w 299758"/>
                  <a:gd name="connsiteY0" fmla="*/ 72152 h 122581"/>
                  <a:gd name="connsiteX1" fmla="*/ 192476 w 299758"/>
                  <a:gd name="connsiteY1" fmla="*/ 0 h 122581"/>
                  <a:gd name="connsiteX2" fmla="*/ 152245 w 299758"/>
                  <a:gd name="connsiteY2" fmla="*/ 5785 h 122581"/>
                  <a:gd name="connsiteX3" fmla="*/ 112015 w 299758"/>
                  <a:gd name="connsiteY3" fmla="*/ 0 h 122581"/>
                  <a:gd name="connsiteX4" fmla="*/ 73625 w 299758"/>
                  <a:gd name="connsiteY4" fmla="*/ 71942 h 122581"/>
                  <a:gd name="connsiteX5" fmla="*/ 0 w 299758"/>
                  <a:gd name="connsiteY5" fmla="*/ 113435 h 122581"/>
                  <a:gd name="connsiteX6" fmla="*/ 149879 w 299758"/>
                  <a:gd name="connsiteY6" fmla="*/ 108176 h 122581"/>
                  <a:gd name="connsiteX7" fmla="*/ 299758 w 299758"/>
                  <a:gd name="connsiteY7" fmla="*/ 113435 h 122581"/>
                  <a:gd name="connsiteX8" fmla="*/ 226974 w 299758"/>
                  <a:gd name="connsiteY8" fmla="*/ 72152 h 12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758" h="122581">
                    <a:moveTo>
                      <a:pt x="226974" y="72152"/>
                    </a:moveTo>
                    <a:cubicBezTo>
                      <a:pt x="223714" y="46173"/>
                      <a:pt x="213669" y="0"/>
                      <a:pt x="192476" y="0"/>
                    </a:cubicBezTo>
                    <a:cubicBezTo>
                      <a:pt x="170126" y="0"/>
                      <a:pt x="165656" y="5785"/>
                      <a:pt x="152245" y="5785"/>
                    </a:cubicBezTo>
                    <a:cubicBezTo>
                      <a:pt x="138835" y="5785"/>
                      <a:pt x="134365" y="0"/>
                      <a:pt x="112015" y="0"/>
                    </a:cubicBezTo>
                    <a:cubicBezTo>
                      <a:pt x="90979" y="0"/>
                      <a:pt x="78095" y="45910"/>
                      <a:pt x="73625" y="71942"/>
                    </a:cubicBezTo>
                    <a:cubicBezTo>
                      <a:pt x="18827" y="88297"/>
                      <a:pt x="0" y="102233"/>
                      <a:pt x="0" y="113435"/>
                    </a:cubicBezTo>
                    <a:cubicBezTo>
                      <a:pt x="0" y="136732"/>
                      <a:pt x="9519" y="108176"/>
                      <a:pt x="149879" y="108176"/>
                    </a:cubicBezTo>
                    <a:cubicBezTo>
                      <a:pt x="288241" y="108176"/>
                      <a:pt x="299758" y="136732"/>
                      <a:pt x="299758" y="113435"/>
                    </a:cubicBezTo>
                    <a:cubicBezTo>
                      <a:pt x="299915" y="102286"/>
                      <a:pt x="281457" y="88507"/>
                      <a:pt x="226974" y="72152"/>
                    </a:cubicBezTo>
                    <a:close/>
                  </a:path>
                </a:pathLst>
              </a:custGeom>
              <a:solidFill>
                <a:schemeClr val="accent4"/>
              </a:solidFill>
              <a:ln w="5259" cap="flat">
                <a:noFill/>
                <a:prstDash val="solid"/>
                <a:miter/>
              </a:ln>
            </p:spPr>
            <p:txBody>
              <a:bodyPr rtlCol="0" anchor="ctr"/>
              <a:lstStyle/>
              <a:p>
                <a:pPr defTabSz="342900" fontAlgn="base">
                  <a:spcBef>
                    <a:spcPct val="0"/>
                  </a:spcBef>
                  <a:spcAft>
                    <a:spcPct val="0"/>
                  </a:spcAft>
                </a:pPr>
                <a:endParaRPr lang="en-US">
                  <a:solidFill>
                    <a:srgbClr val="000000"/>
                  </a:solidFill>
                  <a:ea typeface="ＭＳ Ｐゴシック" pitchFamily="-123" charset="-128"/>
                </a:endParaRPr>
              </a:p>
            </p:txBody>
          </p:sp>
          <p:pic>
            <p:nvPicPr>
              <p:cNvPr id="217" name="Bild 216" descr="Slips">
                <a:extLst>
                  <a:ext uri="{FF2B5EF4-FFF2-40B4-BE49-F238E27FC236}">
                    <a16:creationId xmlns:a16="http://schemas.microsoft.com/office/drawing/2014/main" id="{1CD3D372-8CE9-49F8-8C07-6C87AB91E405}"/>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0667511" y="4873970"/>
                <a:ext cx="385069" cy="385069"/>
              </a:xfrm>
              <a:prstGeom prst="rect">
                <a:avLst/>
              </a:prstGeom>
            </p:spPr>
          </p:pic>
        </p:grpSp>
      </p:grpSp>
      <p:grpSp>
        <p:nvGrpSpPr>
          <p:cNvPr id="15" name="Grupp 14">
            <a:extLst>
              <a:ext uri="{FF2B5EF4-FFF2-40B4-BE49-F238E27FC236}">
                <a16:creationId xmlns:a16="http://schemas.microsoft.com/office/drawing/2014/main" id="{14EE83EF-CC27-4D18-BA53-B88AEE622946}"/>
              </a:ext>
            </a:extLst>
          </p:cNvPr>
          <p:cNvGrpSpPr/>
          <p:nvPr/>
        </p:nvGrpSpPr>
        <p:grpSpPr>
          <a:xfrm>
            <a:off x="4365568" y="289341"/>
            <a:ext cx="4510502" cy="4598545"/>
            <a:chOff x="5747218" y="274112"/>
            <a:chExt cx="6014002" cy="6131393"/>
          </a:xfrm>
        </p:grpSpPr>
        <p:grpSp>
          <p:nvGrpSpPr>
            <p:cNvPr id="13" name="Grupp 12">
              <a:extLst>
                <a:ext uri="{FF2B5EF4-FFF2-40B4-BE49-F238E27FC236}">
                  <a16:creationId xmlns:a16="http://schemas.microsoft.com/office/drawing/2014/main" id="{1C4C9DA2-F935-4E02-9FC6-FE7D3B1660CB}"/>
                </a:ext>
              </a:extLst>
            </p:cNvPr>
            <p:cNvGrpSpPr/>
            <p:nvPr/>
          </p:nvGrpSpPr>
          <p:grpSpPr>
            <a:xfrm>
              <a:off x="5747218" y="274112"/>
              <a:ext cx="6014002" cy="6131393"/>
              <a:chOff x="5726479" y="472977"/>
              <a:chExt cx="6014002" cy="6131393"/>
            </a:xfrm>
          </p:grpSpPr>
          <p:grpSp>
            <p:nvGrpSpPr>
              <p:cNvPr id="9" name="Grupp 8">
                <a:extLst>
                  <a:ext uri="{FF2B5EF4-FFF2-40B4-BE49-F238E27FC236}">
                    <a16:creationId xmlns:a16="http://schemas.microsoft.com/office/drawing/2014/main" id="{CAEA01EE-D563-4DF3-9D2E-99C90E3C4764}"/>
                  </a:ext>
                </a:extLst>
              </p:cNvPr>
              <p:cNvGrpSpPr/>
              <p:nvPr/>
            </p:nvGrpSpPr>
            <p:grpSpPr>
              <a:xfrm>
                <a:off x="5726479" y="472977"/>
                <a:ext cx="6014002" cy="6131393"/>
                <a:chOff x="5693757" y="413076"/>
                <a:chExt cx="6014002" cy="6131393"/>
              </a:xfrm>
            </p:grpSpPr>
            <p:grpSp>
              <p:nvGrpSpPr>
                <p:cNvPr id="6" name="Grupp 5">
                  <a:extLst>
                    <a:ext uri="{FF2B5EF4-FFF2-40B4-BE49-F238E27FC236}">
                      <a16:creationId xmlns:a16="http://schemas.microsoft.com/office/drawing/2014/main" id="{46051731-1C19-4C6D-A4B1-3921612C2E38}"/>
                    </a:ext>
                  </a:extLst>
                </p:cNvPr>
                <p:cNvGrpSpPr/>
                <p:nvPr/>
              </p:nvGrpSpPr>
              <p:grpSpPr>
                <a:xfrm>
                  <a:off x="9154526" y="486366"/>
                  <a:ext cx="2441414" cy="1891936"/>
                  <a:chOff x="8808916" y="1121512"/>
                  <a:chExt cx="2441414" cy="1891936"/>
                </a:xfrm>
              </p:grpSpPr>
              <p:pic>
                <p:nvPicPr>
                  <p:cNvPr id="144" name="Bild 143" descr="Kvinna">
                    <a:extLst>
                      <a:ext uri="{FF2B5EF4-FFF2-40B4-BE49-F238E27FC236}">
                        <a16:creationId xmlns:a16="http://schemas.microsoft.com/office/drawing/2014/main" id="{E018BCAC-9F56-436B-9D45-2B92C4401746}"/>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808916" y="1121512"/>
                    <a:ext cx="1349736" cy="1349736"/>
                  </a:xfrm>
                  <a:prstGeom prst="rect">
                    <a:avLst/>
                  </a:prstGeom>
                  <a:effectLst>
                    <a:outerShdw blurRad="50800" dist="38100" dir="2700000" algn="tl" rotWithShape="0">
                      <a:prstClr val="black">
                        <a:alpha val="40000"/>
                      </a:prstClr>
                    </a:outerShdw>
                  </a:effectLst>
                </p:spPr>
              </p:pic>
              <p:pic>
                <p:nvPicPr>
                  <p:cNvPr id="145" name="Bild 144" descr="Man">
                    <a:extLst>
                      <a:ext uri="{FF2B5EF4-FFF2-40B4-BE49-F238E27FC236}">
                        <a16:creationId xmlns:a16="http://schemas.microsoft.com/office/drawing/2014/main" id="{B285F7C6-31F8-497E-A0A1-E7C69F32AD0C}"/>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334145" y="1375574"/>
                    <a:ext cx="1349736" cy="1349736"/>
                  </a:xfrm>
                  <a:prstGeom prst="rect">
                    <a:avLst/>
                  </a:prstGeom>
                  <a:effectLst>
                    <a:outerShdw blurRad="50800" dist="38100" dir="2700000" algn="tl" rotWithShape="0">
                      <a:prstClr val="black">
                        <a:alpha val="40000"/>
                      </a:prstClr>
                    </a:outerShdw>
                  </a:effectLst>
                </p:spPr>
              </p:pic>
              <p:pic>
                <p:nvPicPr>
                  <p:cNvPr id="146" name="Bild 145" descr="Kvinna">
                    <a:extLst>
                      <a:ext uri="{FF2B5EF4-FFF2-40B4-BE49-F238E27FC236}">
                        <a16:creationId xmlns:a16="http://schemas.microsoft.com/office/drawing/2014/main" id="{6F28DF41-F5AB-4454-866B-7ED98CB9CC0E}"/>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900594" y="1663712"/>
                    <a:ext cx="1349736" cy="1349736"/>
                  </a:xfrm>
                  <a:prstGeom prst="rect">
                    <a:avLst/>
                  </a:prstGeom>
                  <a:effectLst>
                    <a:outerShdw blurRad="50800" dist="38100" dir="2700000" algn="tl" rotWithShape="0">
                      <a:prstClr val="black">
                        <a:alpha val="40000"/>
                      </a:prstClr>
                    </a:outerShdw>
                  </a:effectLst>
                </p:spPr>
              </p:pic>
            </p:grpSp>
            <p:grpSp>
              <p:nvGrpSpPr>
                <p:cNvPr id="3" name="Grupp 2">
                  <a:extLst>
                    <a:ext uri="{FF2B5EF4-FFF2-40B4-BE49-F238E27FC236}">
                      <a16:creationId xmlns:a16="http://schemas.microsoft.com/office/drawing/2014/main" id="{94CD406B-C98A-4CC4-9766-35449B879D79}"/>
                    </a:ext>
                  </a:extLst>
                </p:cNvPr>
                <p:cNvGrpSpPr/>
                <p:nvPr/>
              </p:nvGrpSpPr>
              <p:grpSpPr>
                <a:xfrm>
                  <a:off x="8003178" y="515042"/>
                  <a:ext cx="2441414" cy="1891936"/>
                  <a:chOff x="8028136" y="1174077"/>
                  <a:chExt cx="2441414" cy="1891936"/>
                </a:xfrm>
              </p:grpSpPr>
              <p:pic>
                <p:nvPicPr>
                  <p:cNvPr id="147" name="Bild 146" descr="Kvinna">
                    <a:extLst>
                      <a:ext uri="{FF2B5EF4-FFF2-40B4-BE49-F238E27FC236}">
                        <a16:creationId xmlns:a16="http://schemas.microsoft.com/office/drawing/2014/main" id="{A89CC93C-EE87-4E7E-BF1B-0892D0782EBA}"/>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8028136" y="1174077"/>
                    <a:ext cx="1349736" cy="1349736"/>
                  </a:xfrm>
                  <a:prstGeom prst="rect">
                    <a:avLst/>
                  </a:prstGeom>
                  <a:effectLst>
                    <a:outerShdw blurRad="50800" dist="38100" dir="2700000" algn="tl" rotWithShape="0">
                      <a:prstClr val="black">
                        <a:alpha val="40000"/>
                      </a:prstClr>
                    </a:outerShdw>
                  </a:effectLst>
                </p:spPr>
              </p:pic>
              <p:pic>
                <p:nvPicPr>
                  <p:cNvPr id="148" name="Bild 147" descr="Man">
                    <a:extLst>
                      <a:ext uri="{FF2B5EF4-FFF2-40B4-BE49-F238E27FC236}">
                        <a16:creationId xmlns:a16="http://schemas.microsoft.com/office/drawing/2014/main" id="{DC285E98-976C-4381-943A-6B4FA8BC772E}"/>
                      </a:ext>
                    </a:extLst>
                  </p:cNvPr>
                  <p:cNvPicPr>
                    <a:picLocks noChangeAspect="1"/>
                  </p:cNvPicPr>
                  <p:nvPr/>
                </p:nvPicPr>
                <p:blipFill>
                  <a:blip r:embed="rId50" cstate="email">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8552419" y="1429827"/>
                    <a:ext cx="1349736" cy="1349736"/>
                  </a:xfrm>
                  <a:prstGeom prst="rect">
                    <a:avLst/>
                  </a:prstGeom>
                  <a:effectLst>
                    <a:outerShdw blurRad="50800" dist="38100" dir="2700000" algn="tl" rotWithShape="0">
                      <a:prstClr val="black">
                        <a:alpha val="40000"/>
                      </a:prstClr>
                    </a:outerShdw>
                  </a:effectLst>
                </p:spPr>
              </p:pic>
              <p:pic>
                <p:nvPicPr>
                  <p:cNvPr id="149" name="Bild 148" descr="Kvinna">
                    <a:extLst>
                      <a:ext uri="{FF2B5EF4-FFF2-40B4-BE49-F238E27FC236}">
                        <a16:creationId xmlns:a16="http://schemas.microsoft.com/office/drawing/2014/main" id="{9C654DBD-703E-46DB-898E-8DF0FE6D10BB}"/>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9119814" y="1716277"/>
                    <a:ext cx="1349736" cy="1349736"/>
                  </a:xfrm>
                  <a:prstGeom prst="rect">
                    <a:avLst/>
                  </a:prstGeom>
                  <a:effectLst>
                    <a:outerShdw blurRad="50800" dist="38100" dir="2700000" algn="tl" rotWithShape="0">
                      <a:prstClr val="black">
                        <a:alpha val="40000"/>
                      </a:prstClr>
                    </a:outerShdw>
                  </a:effectLst>
                </p:spPr>
              </p:pic>
            </p:grpSp>
            <p:grpSp>
              <p:nvGrpSpPr>
                <p:cNvPr id="177" name="Grupp 176">
                  <a:extLst>
                    <a:ext uri="{FF2B5EF4-FFF2-40B4-BE49-F238E27FC236}">
                      <a16:creationId xmlns:a16="http://schemas.microsoft.com/office/drawing/2014/main" id="{B74A7F44-0F5B-4721-83EE-940027A5859D}"/>
                    </a:ext>
                  </a:extLst>
                </p:cNvPr>
                <p:cNvGrpSpPr/>
                <p:nvPr/>
              </p:nvGrpSpPr>
              <p:grpSpPr>
                <a:xfrm>
                  <a:off x="6483536" y="413076"/>
                  <a:ext cx="2441414" cy="1891936"/>
                  <a:chOff x="8808916" y="1121512"/>
                  <a:chExt cx="2441414" cy="1891936"/>
                </a:xfrm>
              </p:grpSpPr>
              <p:pic>
                <p:nvPicPr>
                  <p:cNvPr id="178" name="Bild 177" descr="Kvinna">
                    <a:extLst>
                      <a:ext uri="{FF2B5EF4-FFF2-40B4-BE49-F238E27FC236}">
                        <a16:creationId xmlns:a16="http://schemas.microsoft.com/office/drawing/2014/main" id="{350C890B-7BBC-4518-B1C6-3882156BB4C6}"/>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808916" y="1121512"/>
                    <a:ext cx="1349736" cy="1349736"/>
                  </a:xfrm>
                  <a:prstGeom prst="rect">
                    <a:avLst/>
                  </a:prstGeom>
                  <a:effectLst>
                    <a:outerShdw blurRad="50800" dist="38100" dir="2700000" algn="tl" rotWithShape="0">
                      <a:prstClr val="black">
                        <a:alpha val="40000"/>
                      </a:prstClr>
                    </a:outerShdw>
                  </a:effectLst>
                </p:spPr>
              </p:pic>
              <p:pic>
                <p:nvPicPr>
                  <p:cNvPr id="179" name="Bild 178" descr="Man">
                    <a:extLst>
                      <a:ext uri="{FF2B5EF4-FFF2-40B4-BE49-F238E27FC236}">
                        <a16:creationId xmlns:a16="http://schemas.microsoft.com/office/drawing/2014/main" id="{1D04C778-1235-4C4A-A592-2D0D4AB9EFF4}"/>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334145" y="1375574"/>
                    <a:ext cx="1349736" cy="1349736"/>
                  </a:xfrm>
                  <a:prstGeom prst="rect">
                    <a:avLst/>
                  </a:prstGeom>
                  <a:effectLst>
                    <a:outerShdw blurRad="50800" dist="38100" dir="2700000" algn="tl" rotWithShape="0">
                      <a:prstClr val="black">
                        <a:alpha val="40000"/>
                      </a:prstClr>
                    </a:outerShdw>
                  </a:effectLst>
                </p:spPr>
              </p:pic>
              <p:pic>
                <p:nvPicPr>
                  <p:cNvPr id="184" name="Bild 183" descr="Kvinna">
                    <a:extLst>
                      <a:ext uri="{FF2B5EF4-FFF2-40B4-BE49-F238E27FC236}">
                        <a16:creationId xmlns:a16="http://schemas.microsoft.com/office/drawing/2014/main" id="{BFD1F632-F258-4602-8EF8-FBD57219DA78}"/>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900594" y="1663712"/>
                    <a:ext cx="1349736" cy="1349736"/>
                  </a:xfrm>
                  <a:prstGeom prst="rect">
                    <a:avLst/>
                  </a:prstGeom>
                  <a:effectLst>
                    <a:outerShdw blurRad="50800" dist="38100" dir="2700000" algn="tl" rotWithShape="0">
                      <a:prstClr val="black">
                        <a:alpha val="40000"/>
                      </a:prstClr>
                    </a:outerShdw>
                  </a:effectLst>
                </p:spPr>
              </p:pic>
            </p:grpSp>
            <p:grpSp>
              <p:nvGrpSpPr>
                <p:cNvPr id="230" name="Grupp 229">
                  <a:extLst>
                    <a:ext uri="{FF2B5EF4-FFF2-40B4-BE49-F238E27FC236}">
                      <a16:creationId xmlns:a16="http://schemas.microsoft.com/office/drawing/2014/main" id="{FED9CCBE-222F-421E-840D-E3F139376235}"/>
                    </a:ext>
                  </a:extLst>
                </p:cNvPr>
                <p:cNvGrpSpPr/>
                <p:nvPr/>
              </p:nvGrpSpPr>
              <p:grpSpPr>
                <a:xfrm>
                  <a:off x="8661066" y="1988544"/>
                  <a:ext cx="2441414" cy="1891936"/>
                  <a:chOff x="8808916" y="1121512"/>
                  <a:chExt cx="2441414" cy="1891936"/>
                </a:xfrm>
              </p:grpSpPr>
              <p:pic>
                <p:nvPicPr>
                  <p:cNvPr id="231" name="Bild 230" descr="Kvinna">
                    <a:extLst>
                      <a:ext uri="{FF2B5EF4-FFF2-40B4-BE49-F238E27FC236}">
                        <a16:creationId xmlns:a16="http://schemas.microsoft.com/office/drawing/2014/main" id="{02D865A2-FF62-4EA3-8C93-5E99DB101619}"/>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808916" y="1121512"/>
                    <a:ext cx="1349736" cy="1349736"/>
                  </a:xfrm>
                  <a:prstGeom prst="rect">
                    <a:avLst/>
                  </a:prstGeom>
                  <a:effectLst>
                    <a:outerShdw blurRad="50800" dist="38100" dir="2700000" algn="tl" rotWithShape="0">
                      <a:prstClr val="black">
                        <a:alpha val="40000"/>
                      </a:prstClr>
                    </a:outerShdw>
                  </a:effectLst>
                </p:spPr>
              </p:pic>
              <p:pic>
                <p:nvPicPr>
                  <p:cNvPr id="232" name="Bild 231" descr="Man">
                    <a:extLst>
                      <a:ext uri="{FF2B5EF4-FFF2-40B4-BE49-F238E27FC236}">
                        <a16:creationId xmlns:a16="http://schemas.microsoft.com/office/drawing/2014/main" id="{620CA1CE-707D-4061-BF96-DC529D595DC7}"/>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334145" y="1375574"/>
                    <a:ext cx="1349736" cy="1349736"/>
                  </a:xfrm>
                  <a:prstGeom prst="rect">
                    <a:avLst/>
                  </a:prstGeom>
                  <a:effectLst>
                    <a:outerShdw blurRad="50800" dist="38100" dir="2700000" algn="tl" rotWithShape="0">
                      <a:prstClr val="black">
                        <a:alpha val="40000"/>
                      </a:prstClr>
                    </a:outerShdw>
                  </a:effectLst>
                </p:spPr>
              </p:pic>
              <p:pic>
                <p:nvPicPr>
                  <p:cNvPr id="233" name="Bild 232" descr="Kvinna">
                    <a:extLst>
                      <a:ext uri="{FF2B5EF4-FFF2-40B4-BE49-F238E27FC236}">
                        <a16:creationId xmlns:a16="http://schemas.microsoft.com/office/drawing/2014/main" id="{2F5172E8-26E9-472A-859A-D0EA59AD7CDA}"/>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900594" y="1663712"/>
                    <a:ext cx="1349736" cy="1349736"/>
                  </a:xfrm>
                  <a:prstGeom prst="rect">
                    <a:avLst/>
                  </a:prstGeom>
                  <a:effectLst>
                    <a:outerShdw blurRad="50800" dist="38100" dir="2700000" algn="tl" rotWithShape="0">
                      <a:prstClr val="black">
                        <a:alpha val="40000"/>
                      </a:prstClr>
                    </a:outerShdw>
                  </a:effectLst>
                </p:spPr>
              </p:pic>
            </p:grpSp>
            <p:grpSp>
              <p:nvGrpSpPr>
                <p:cNvPr id="234" name="Grupp 233">
                  <a:extLst>
                    <a:ext uri="{FF2B5EF4-FFF2-40B4-BE49-F238E27FC236}">
                      <a16:creationId xmlns:a16="http://schemas.microsoft.com/office/drawing/2014/main" id="{B1AA8041-BEC9-47E9-9226-83F359C7DDE5}"/>
                    </a:ext>
                  </a:extLst>
                </p:cNvPr>
                <p:cNvGrpSpPr/>
                <p:nvPr/>
              </p:nvGrpSpPr>
              <p:grpSpPr>
                <a:xfrm flipH="1">
                  <a:off x="5693757" y="1248806"/>
                  <a:ext cx="2441414" cy="1891936"/>
                  <a:chOff x="8808916" y="1121512"/>
                  <a:chExt cx="2441414" cy="1891936"/>
                </a:xfrm>
              </p:grpSpPr>
              <p:pic>
                <p:nvPicPr>
                  <p:cNvPr id="235" name="Bild 234" descr="Kvinna">
                    <a:extLst>
                      <a:ext uri="{FF2B5EF4-FFF2-40B4-BE49-F238E27FC236}">
                        <a16:creationId xmlns:a16="http://schemas.microsoft.com/office/drawing/2014/main" id="{09AD55BF-A47C-4CAA-89D0-D910451764A3}"/>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808916" y="1121512"/>
                    <a:ext cx="1349736" cy="1349736"/>
                  </a:xfrm>
                  <a:prstGeom prst="rect">
                    <a:avLst/>
                  </a:prstGeom>
                  <a:effectLst>
                    <a:outerShdw blurRad="50800" dist="38100" dir="2700000" algn="tl" rotWithShape="0">
                      <a:prstClr val="black">
                        <a:alpha val="40000"/>
                      </a:prstClr>
                    </a:outerShdw>
                  </a:effectLst>
                </p:spPr>
              </p:pic>
              <p:pic>
                <p:nvPicPr>
                  <p:cNvPr id="236" name="Bild 235" descr="Man">
                    <a:extLst>
                      <a:ext uri="{FF2B5EF4-FFF2-40B4-BE49-F238E27FC236}">
                        <a16:creationId xmlns:a16="http://schemas.microsoft.com/office/drawing/2014/main" id="{713E523E-CEB9-4A71-B0A9-ECD6D503D144}"/>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334145" y="1375574"/>
                    <a:ext cx="1349736" cy="1349736"/>
                  </a:xfrm>
                  <a:prstGeom prst="rect">
                    <a:avLst/>
                  </a:prstGeom>
                  <a:effectLst>
                    <a:outerShdw blurRad="50800" dist="38100" dir="2700000" algn="tl" rotWithShape="0">
                      <a:prstClr val="black">
                        <a:alpha val="40000"/>
                      </a:prstClr>
                    </a:outerShdw>
                  </a:effectLst>
                </p:spPr>
              </p:pic>
              <p:pic>
                <p:nvPicPr>
                  <p:cNvPr id="237" name="Bild 236" descr="Kvinna">
                    <a:extLst>
                      <a:ext uri="{FF2B5EF4-FFF2-40B4-BE49-F238E27FC236}">
                        <a16:creationId xmlns:a16="http://schemas.microsoft.com/office/drawing/2014/main" id="{20EBBE83-6476-4F6F-9376-2FEC5F5BEFC8}"/>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900594" y="1663712"/>
                    <a:ext cx="1349736" cy="1349736"/>
                  </a:xfrm>
                  <a:prstGeom prst="rect">
                    <a:avLst/>
                  </a:prstGeom>
                  <a:effectLst>
                    <a:outerShdw blurRad="50800" dist="38100" dir="2700000" algn="tl" rotWithShape="0">
                      <a:prstClr val="black">
                        <a:alpha val="40000"/>
                      </a:prstClr>
                    </a:outerShdw>
                  </a:effectLst>
                </p:spPr>
              </p:pic>
            </p:grpSp>
            <p:grpSp>
              <p:nvGrpSpPr>
                <p:cNvPr id="238" name="Grupp 237">
                  <a:extLst>
                    <a:ext uri="{FF2B5EF4-FFF2-40B4-BE49-F238E27FC236}">
                      <a16:creationId xmlns:a16="http://schemas.microsoft.com/office/drawing/2014/main" id="{ED6EA75F-AFAB-448C-82D9-E4C5B1DA86CD}"/>
                    </a:ext>
                  </a:extLst>
                </p:cNvPr>
                <p:cNvGrpSpPr/>
                <p:nvPr/>
              </p:nvGrpSpPr>
              <p:grpSpPr>
                <a:xfrm>
                  <a:off x="5801357" y="2728533"/>
                  <a:ext cx="2441414" cy="1891936"/>
                  <a:chOff x="8808916" y="1121512"/>
                  <a:chExt cx="2441414" cy="1891936"/>
                </a:xfrm>
              </p:grpSpPr>
              <p:pic>
                <p:nvPicPr>
                  <p:cNvPr id="239" name="Bild 238" descr="Kvinna">
                    <a:extLst>
                      <a:ext uri="{FF2B5EF4-FFF2-40B4-BE49-F238E27FC236}">
                        <a16:creationId xmlns:a16="http://schemas.microsoft.com/office/drawing/2014/main" id="{9765EAEF-FA2A-4878-9285-A5A42DEFE349}"/>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808916" y="1121512"/>
                    <a:ext cx="1349736" cy="1349736"/>
                  </a:xfrm>
                  <a:prstGeom prst="rect">
                    <a:avLst/>
                  </a:prstGeom>
                  <a:effectLst>
                    <a:outerShdw blurRad="50800" dist="38100" dir="2700000" algn="tl" rotWithShape="0">
                      <a:prstClr val="black">
                        <a:alpha val="40000"/>
                      </a:prstClr>
                    </a:outerShdw>
                  </a:effectLst>
                </p:spPr>
              </p:pic>
              <p:pic>
                <p:nvPicPr>
                  <p:cNvPr id="240" name="Bild 239" descr="Man">
                    <a:extLst>
                      <a:ext uri="{FF2B5EF4-FFF2-40B4-BE49-F238E27FC236}">
                        <a16:creationId xmlns:a16="http://schemas.microsoft.com/office/drawing/2014/main" id="{F99CF312-5728-4CCC-8BB6-7059EA5A0368}"/>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334145" y="1375574"/>
                    <a:ext cx="1349736" cy="1349736"/>
                  </a:xfrm>
                  <a:prstGeom prst="rect">
                    <a:avLst/>
                  </a:prstGeom>
                  <a:effectLst>
                    <a:outerShdw blurRad="50800" dist="38100" dir="2700000" algn="tl" rotWithShape="0">
                      <a:prstClr val="black">
                        <a:alpha val="40000"/>
                      </a:prstClr>
                    </a:outerShdw>
                  </a:effectLst>
                </p:spPr>
              </p:pic>
              <p:pic>
                <p:nvPicPr>
                  <p:cNvPr id="241" name="Bild 240" descr="Kvinna">
                    <a:extLst>
                      <a:ext uri="{FF2B5EF4-FFF2-40B4-BE49-F238E27FC236}">
                        <a16:creationId xmlns:a16="http://schemas.microsoft.com/office/drawing/2014/main" id="{DE749BED-50A6-48C7-B211-124B51A158E5}"/>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900594" y="1663712"/>
                    <a:ext cx="1349736" cy="1349736"/>
                  </a:xfrm>
                  <a:prstGeom prst="rect">
                    <a:avLst/>
                  </a:prstGeom>
                  <a:effectLst>
                    <a:outerShdw blurRad="50800" dist="38100" dir="2700000" algn="tl" rotWithShape="0">
                      <a:prstClr val="black">
                        <a:alpha val="40000"/>
                      </a:prstClr>
                    </a:outerShdw>
                  </a:effectLst>
                </p:spPr>
              </p:pic>
            </p:grpSp>
            <p:grpSp>
              <p:nvGrpSpPr>
                <p:cNvPr id="246" name="Grupp 245">
                  <a:extLst>
                    <a:ext uri="{FF2B5EF4-FFF2-40B4-BE49-F238E27FC236}">
                      <a16:creationId xmlns:a16="http://schemas.microsoft.com/office/drawing/2014/main" id="{E08B8A67-B39A-402F-A5FD-A59A1D91D87C}"/>
                    </a:ext>
                  </a:extLst>
                </p:cNvPr>
                <p:cNvGrpSpPr/>
                <p:nvPr/>
              </p:nvGrpSpPr>
              <p:grpSpPr>
                <a:xfrm>
                  <a:off x="7441705" y="2953093"/>
                  <a:ext cx="2441414" cy="1891936"/>
                  <a:chOff x="8028136" y="1174077"/>
                  <a:chExt cx="2441414" cy="1891936"/>
                </a:xfrm>
              </p:grpSpPr>
              <p:pic>
                <p:nvPicPr>
                  <p:cNvPr id="247" name="Bild 246" descr="Kvinna">
                    <a:extLst>
                      <a:ext uri="{FF2B5EF4-FFF2-40B4-BE49-F238E27FC236}">
                        <a16:creationId xmlns:a16="http://schemas.microsoft.com/office/drawing/2014/main" id="{D8C22EFF-09EB-4B88-8516-BBDA1E2780A7}"/>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8028136" y="1174077"/>
                    <a:ext cx="1349736" cy="1349736"/>
                  </a:xfrm>
                  <a:prstGeom prst="rect">
                    <a:avLst/>
                  </a:prstGeom>
                  <a:effectLst>
                    <a:outerShdw blurRad="50800" dist="38100" dir="2700000" algn="tl" rotWithShape="0">
                      <a:prstClr val="black">
                        <a:alpha val="40000"/>
                      </a:prstClr>
                    </a:outerShdw>
                  </a:effectLst>
                </p:spPr>
              </p:pic>
              <p:pic>
                <p:nvPicPr>
                  <p:cNvPr id="248" name="Bild 247" descr="Man">
                    <a:extLst>
                      <a:ext uri="{FF2B5EF4-FFF2-40B4-BE49-F238E27FC236}">
                        <a16:creationId xmlns:a16="http://schemas.microsoft.com/office/drawing/2014/main" id="{D2245FD8-AA35-4B51-AEC7-8A6248B50E24}"/>
                      </a:ext>
                    </a:extLst>
                  </p:cNvPr>
                  <p:cNvPicPr>
                    <a:picLocks noChangeAspect="1"/>
                  </p:cNvPicPr>
                  <p:nvPr/>
                </p:nvPicPr>
                <p:blipFill>
                  <a:blip r:embed="rId50" cstate="email">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8552419" y="1429827"/>
                    <a:ext cx="1349736" cy="1349736"/>
                  </a:xfrm>
                  <a:prstGeom prst="rect">
                    <a:avLst/>
                  </a:prstGeom>
                  <a:effectLst>
                    <a:outerShdw blurRad="50800" dist="38100" dir="2700000" algn="tl" rotWithShape="0">
                      <a:prstClr val="black">
                        <a:alpha val="40000"/>
                      </a:prstClr>
                    </a:outerShdw>
                  </a:effectLst>
                </p:spPr>
              </p:pic>
              <p:pic>
                <p:nvPicPr>
                  <p:cNvPr id="249" name="Bild 248" descr="Kvinna">
                    <a:extLst>
                      <a:ext uri="{FF2B5EF4-FFF2-40B4-BE49-F238E27FC236}">
                        <a16:creationId xmlns:a16="http://schemas.microsoft.com/office/drawing/2014/main" id="{D5533FAF-0120-41F2-8E0C-DFAC69F9E602}"/>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9119814" y="1716277"/>
                    <a:ext cx="1349736" cy="1349736"/>
                  </a:xfrm>
                  <a:prstGeom prst="rect">
                    <a:avLst/>
                  </a:prstGeom>
                  <a:effectLst>
                    <a:outerShdw blurRad="50800" dist="38100" dir="2700000" algn="tl" rotWithShape="0">
                      <a:prstClr val="black">
                        <a:alpha val="40000"/>
                      </a:prstClr>
                    </a:outerShdw>
                  </a:effectLst>
                </p:spPr>
              </p:pic>
            </p:grpSp>
            <p:grpSp>
              <p:nvGrpSpPr>
                <p:cNvPr id="250" name="Grupp 249">
                  <a:extLst>
                    <a:ext uri="{FF2B5EF4-FFF2-40B4-BE49-F238E27FC236}">
                      <a16:creationId xmlns:a16="http://schemas.microsoft.com/office/drawing/2014/main" id="{0654C4A6-4FD4-492E-9D5B-335B434FB10C}"/>
                    </a:ext>
                  </a:extLst>
                </p:cNvPr>
                <p:cNvGrpSpPr/>
                <p:nvPr/>
              </p:nvGrpSpPr>
              <p:grpSpPr>
                <a:xfrm>
                  <a:off x="9266345" y="3026173"/>
                  <a:ext cx="2441414" cy="1891936"/>
                  <a:chOff x="8028136" y="1174077"/>
                  <a:chExt cx="2441414" cy="1891936"/>
                </a:xfrm>
              </p:grpSpPr>
              <p:pic>
                <p:nvPicPr>
                  <p:cNvPr id="251" name="Bild 250" descr="Kvinna">
                    <a:extLst>
                      <a:ext uri="{FF2B5EF4-FFF2-40B4-BE49-F238E27FC236}">
                        <a16:creationId xmlns:a16="http://schemas.microsoft.com/office/drawing/2014/main" id="{40FCD179-8A98-4E0C-9771-8AC838C1DBD1}"/>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8028136" y="1174077"/>
                    <a:ext cx="1349736" cy="1349736"/>
                  </a:xfrm>
                  <a:prstGeom prst="rect">
                    <a:avLst/>
                  </a:prstGeom>
                  <a:effectLst>
                    <a:outerShdw blurRad="50800" dist="38100" dir="2700000" algn="tl" rotWithShape="0">
                      <a:prstClr val="black">
                        <a:alpha val="40000"/>
                      </a:prstClr>
                    </a:outerShdw>
                  </a:effectLst>
                </p:spPr>
              </p:pic>
              <p:pic>
                <p:nvPicPr>
                  <p:cNvPr id="252" name="Bild 251" descr="Man">
                    <a:extLst>
                      <a:ext uri="{FF2B5EF4-FFF2-40B4-BE49-F238E27FC236}">
                        <a16:creationId xmlns:a16="http://schemas.microsoft.com/office/drawing/2014/main" id="{984EEB4B-A217-4E9A-805A-2E5BB67C5471}"/>
                      </a:ext>
                    </a:extLst>
                  </p:cNvPr>
                  <p:cNvPicPr>
                    <a:picLocks noChangeAspect="1"/>
                  </p:cNvPicPr>
                  <p:nvPr/>
                </p:nvPicPr>
                <p:blipFill>
                  <a:blip r:embed="rId50" cstate="email">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8552419" y="1429827"/>
                    <a:ext cx="1349736" cy="1349736"/>
                  </a:xfrm>
                  <a:prstGeom prst="rect">
                    <a:avLst/>
                  </a:prstGeom>
                  <a:effectLst>
                    <a:outerShdw blurRad="50800" dist="38100" dir="2700000" algn="tl" rotWithShape="0">
                      <a:prstClr val="black">
                        <a:alpha val="40000"/>
                      </a:prstClr>
                    </a:outerShdw>
                  </a:effectLst>
                </p:spPr>
              </p:pic>
              <p:pic>
                <p:nvPicPr>
                  <p:cNvPr id="253" name="Bild 252" descr="Kvinna">
                    <a:extLst>
                      <a:ext uri="{FF2B5EF4-FFF2-40B4-BE49-F238E27FC236}">
                        <a16:creationId xmlns:a16="http://schemas.microsoft.com/office/drawing/2014/main" id="{41B52CAD-A531-4BC7-8608-038009DC976E}"/>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9119814" y="1716277"/>
                    <a:ext cx="1349736" cy="1349736"/>
                  </a:xfrm>
                  <a:prstGeom prst="rect">
                    <a:avLst/>
                  </a:prstGeom>
                  <a:effectLst>
                    <a:outerShdw blurRad="50800" dist="38100" dir="2700000" algn="tl" rotWithShape="0">
                      <a:prstClr val="black">
                        <a:alpha val="40000"/>
                      </a:prstClr>
                    </a:outerShdw>
                  </a:effectLst>
                </p:spPr>
              </p:pic>
            </p:grpSp>
            <p:grpSp>
              <p:nvGrpSpPr>
                <p:cNvPr id="254" name="Grupp 253">
                  <a:extLst>
                    <a:ext uri="{FF2B5EF4-FFF2-40B4-BE49-F238E27FC236}">
                      <a16:creationId xmlns:a16="http://schemas.microsoft.com/office/drawing/2014/main" id="{149990C1-D19A-4899-8C0E-7AE53391DDA4}"/>
                    </a:ext>
                  </a:extLst>
                </p:cNvPr>
                <p:cNvGrpSpPr/>
                <p:nvPr/>
              </p:nvGrpSpPr>
              <p:grpSpPr>
                <a:xfrm>
                  <a:off x="5811571" y="3862007"/>
                  <a:ext cx="2441414" cy="1891936"/>
                  <a:chOff x="8028136" y="1174077"/>
                  <a:chExt cx="2441414" cy="1891936"/>
                </a:xfrm>
              </p:grpSpPr>
              <p:pic>
                <p:nvPicPr>
                  <p:cNvPr id="255" name="Bild 254" descr="Kvinna">
                    <a:extLst>
                      <a:ext uri="{FF2B5EF4-FFF2-40B4-BE49-F238E27FC236}">
                        <a16:creationId xmlns:a16="http://schemas.microsoft.com/office/drawing/2014/main" id="{BE4CE3AB-7AD3-4549-8BB2-AE0BC401E82C}"/>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8028136" y="1174077"/>
                    <a:ext cx="1349736" cy="1349736"/>
                  </a:xfrm>
                  <a:prstGeom prst="rect">
                    <a:avLst/>
                  </a:prstGeom>
                  <a:effectLst>
                    <a:outerShdw blurRad="50800" dist="38100" dir="2700000" algn="tl" rotWithShape="0">
                      <a:prstClr val="black">
                        <a:alpha val="40000"/>
                      </a:prstClr>
                    </a:outerShdw>
                  </a:effectLst>
                </p:spPr>
              </p:pic>
              <p:pic>
                <p:nvPicPr>
                  <p:cNvPr id="256" name="Bild 255" descr="Man">
                    <a:extLst>
                      <a:ext uri="{FF2B5EF4-FFF2-40B4-BE49-F238E27FC236}">
                        <a16:creationId xmlns:a16="http://schemas.microsoft.com/office/drawing/2014/main" id="{F9FE1E45-A530-4323-A1C9-50F149A9A89A}"/>
                      </a:ext>
                    </a:extLst>
                  </p:cNvPr>
                  <p:cNvPicPr>
                    <a:picLocks noChangeAspect="1"/>
                  </p:cNvPicPr>
                  <p:nvPr/>
                </p:nvPicPr>
                <p:blipFill>
                  <a:blip r:embed="rId50" cstate="email">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8552419" y="1429827"/>
                    <a:ext cx="1349736" cy="1349736"/>
                  </a:xfrm>
                  <a:prstGeom prst="rect">
                    <a:avLst/>
                  </a:prstGeom>
                  <a:effectLst>
                    <a:outerShdw blurRad="50800" dist="38100" dir="2700000" algn="tl" rotWithShape="0">
                      <a:prstClr val="black">
                        <a:alpha val="40000"/>
                      </a:prstClr>
                    </a:outerShdw>
                  </a:effectLst>
                </p:spPr>
              </p:pic>
              <p:pic>
                <p:nvPicPr>
                  <p:cNvPr id="257" name="Bild 256" descr="Kvinna">
                    <a:extLst>
                      <a:ext uri="{FF2B5EF4-FFF2-40B4-BE49-F238E27FC236}">
                        <a16:creationId xmlns:a16="http://schemas.microsoft.com/office/drawing/2014/main" id="{2CFED6C7-B264-489E-9D00-CE781B434CE8}"/>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9119814" y="1716277"/>
                    <a:ext cx="1349736" cy="1349736"/>
                  </a:xfrm>
                  <a:prstGeom prst="rect">
                    <a:avLst/>
                  </a:prstGeom>
                  <a:effectLst>
                    <a:outerShdw blurRad="50800" dist="38100" dir="2700000" algn="tl" rotWithShape="0">
                      <a:prstClr val="black">
                        <a:alpha val="40000"/>
                      </a:prstClr>
                    </a:outerShdw>
                  </a:effectLst>
                </p:spPr>
              </p:pic>
            </p:grpSp>
            <p:grpSp>
              <p:nvGrpSpPr>
                <p:cNvPr id="262" name="Grupp 261">
                  <a:extLst>
                    <a:ext uri="{FF2B5EF4-FFF2-40B4-BE49-F238E27FC236}">
                      <a16:creationId xmlns:a16="http://schemas.microsoft.com/office/drawing/2014/main" id="{7F8926FA-2330-4F22-88FD-30C5A55ECEB4}"/>
                    </a:ext>
                  </a:extLst>
                </p:cNvPr>
                <p:cNvGrpSpPr/>
                <p:nvPr/>
              </p:nvGrpSpPr>
              <p:grpSpPr>
                <a:xfrm flipH="1">
                  <a:off x="7354298" y="3929525"/>
                  <a:ext cx="2441414" cy="1891936"/>
                  <a:chOff x="8808916" y="1121512"/>
                  <a:chExt cx="2441414" cy="1891936"/>
                </a:xfrm>
              </p:grpSpPr>
              <p:pic>
                <p:nvPicPr>
                  <p:cNvPr id="263" name="Bild 262" descr="Kvinna">
                    <a:extLst>
                      <a:ext uri="{FF2B5EF4-FFF2-40B4-BE49-F238E27FC236}">
                        <a16:creationId xmlns:a16="http://schemas.microsoft.com/office/drawing/2014/main" id="{E5A413C5-6BA4-415E-BAF3-6F23B9E1F491}"/>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808916" y="1121512"/>
                    <a:ext cx="1349736" cy="1349736"/>
                  </a:xfrm>
                  <a:prstGeom prst="rect">
                    <a:avLst/>
                  </a:prstGeom>
                  <a:effectLst>
                    <a:outerShdw blurRad="50800" dist="38100" dir="2700000" algn="tl" rotWithShape="0">
                      <a:prstClr val="black">
                        <a:alpha val="40000"/>
                      </a:prstClr>
                    </a:outerShdw>
                  </a:effectLst>
                </p:spPr>
              </p:pic>
              <p:pic>
                <p:nvPicPr>
                  <p:cNvPr id="264" name="Bild 263" descr="Man">
                    <a:extLst>
                      <a:ext uri="{FF2B5EF4-FFF2-40B4-BE49-F238E27FC236}">
                        <a16:creationId xmlns:a16="http://schemas.microsoft.com/office/drawing/2014/main" id="{5A26D293-A271-46AA-A58F-587B9854656D}"/>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334145" y="1375574"/>
                    <a:ext cx="1349736" cy="1349736"/>
                  </a:xfrm>
                  <a:prstGeom prst="rect">
                    <a:avLst/>
                  </a:prstGeom>
                  <a:effectLst>
                    <a:outerShdw blurRad="50800" dist="38100" dir="2700000" algn="tl" rotWithShape="0">
                      <a:prstClr val="black">
                        <a:alpha val="40000"/>
                      </a:prstClr>
                    </a:outerShdw>
                  </a:effectLst>
                </p:spPr>
              </p:pic>
              <p:pic>
                <p:nvPicPr>
                  <p:cNvPr id="265" name="Bild 264" descr="Kvinna">
                    <a:extLst>
                      <a:ext uri="{FF2B5EF4-FFF2-40B4-BE49-F238E27FC236}">
                        <a16:creationId xmlns:a16="http://schemas.microsoft.com/office/drawing/2014/main" id="{081A34B2-B547-4FD0-AAC7-99FD61F87274}"/>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900594" y="1663712"/>
                    <a:ext cx="1349736" cy="1349736"/>
                  </a:xfrm>
                  <a:prstGeom prst="rect">
                    <a:avLst/>
                  </a:prstGeom>
                  <a:effectLst>
                    <a:outerShdw blurRad="50800" dist="38100" dir="2700000" algn="tl" rotWithShape="0">
                      <a:prstClr val="black">
                        <a:alpha val="40000"/>
                      </a:prstClr>
                    </a:outerShdw>
                  </a:effectLst>
                </p:spPr>
              </p:pic>
            </p:grpSp>
            <p:grpSp>
              <p:nvGrpSpPr>
                <p:cNvPr id="266" name="Grupp 265">
                  <a:extLst>
                    <a:ext uri="{FF2B5EF4-FFF2-40B4-BE49-F238E27FC236}">
                      <a16:creationId xmlns:a16="http://schemas.microsoft.com/office/drawing/2014/main" id="{C0AC4C37-CE0F-4E10-8F89-7F69455E760F}"/>
                    </a:ext>
                  </a:extLst>
                </p:cNvPr>
                <p:cNvGrpSpPr/>
                <p:nvPr/>
              </p:nvGrpSpPr>
              <p:grpSpPr>
                <a:xfrm>
                  <a:off x="9255472" y="4476518"/>
                  <a:ext cx="2441414" cy="1891936"/>
                  <a:chOff x="8808916" y="1121512"/>
                  <a:chExt cx="2441414" cy="1891936"/>
                </a:xfrm>
              </p:grpSpPr>
              <p:pic>
                <p:nvPicPr>
                  <p:cNvPr id="267" name="Bild 266" descr="Kvinna">
                    <a:extLst>
                      <a:ext uri="{FF2B5EF4-FFF2-40B4-BE49-F238E27FC236}">
                        <a16:creationId xmlns:a16="http://schemas.microsoft.com/office/drawing/2014/main" id="{2CBA7F48-9776-46FA-B3B6-03E969F2975C}"/>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808916" y="1121512"/>
                    <a:ext cx="1349736" cy="1349736"/>
                  </a:xfrm>
                  <a:prstGeom prst="rect">
                    <a:avLst/>
                  </a:prstGeom>
                  <a:effectLst>
                    <a:outerShdw blurRad="50800" dist="38100" dir="2700000" algn="tl" rotWithShape="0">
                      <a:prstClr val="black">
                        <a:alpha val="40000"/>
                      </a:prstClr>
                    </a:outerShdw>
                  </a:effectLst>
                </p:spPr>
              </p:pic>
              <p:pic>
                <p:nvPicPr>
                  <p:cNvPr id="268" name="Bild 267" descr="Man">
                    <a:extLst>
                      <a:ext uri="{FF2B5EF4-FFF2-40B4-BE49-F238E27FC236}">
                        <a16:creationId xmlns:a16="http://schemas.microsoft.com/office/drawing/2014/main" id="{E1952870-9232-4F4E-A294-DF46E38D76FC}"/>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334145" y="1375574"/>
                    <a:ext cx="1349736" cy="1349736"/>
                  </a:xfrm>
                  <a:prstGeom prst="rect">
                    <a:avLst/>
                  </a:prstGeom>
                  <a:effectLst>
                    <a:outerShdw blurRad="50800" dist="38100" dir="2700000" algn="tl" rotWithShape="0">
                      <a:prstClr val="black">
                        <a:alpha val="40000"/>
                      </a:prstClr>
                    </a:outerShdw>
                  </a:effectLst>
                </p:spPr>
              </p:pic>
              <p:pic>
                <p:nvPicPr>
                  <p:cNvPr id="269" name="Bild 268" descr="Kvinna">
                    <a:extLst>
                      <a:ext uri="{FF2B5EF4-FFF2-40B4-BE49-F238E27FC236}">
                        <a16:creationId xmlns:a16="http://schemas.microsoft.com/office/drawing/2014/main" id="{46D4A568-AEDA-4014-A612-E16FA66F3D51}"/>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900594" y="1663712"/>
                    <a:ext cx="1349736" cy="1349736"/>
                  </a:xfrm>
                  <a:prstGeom prst="rect">
                    <a:avLst/>
                  </a:prstGeom>
                  <a:effectLst>
                    <a:outerShdw blurRad="50800" dist="38100" dir="2700000" algn="tl" rotWithShape="0">
                      <a:prstClr val="black">
                        <a:alpha val="40000"/>
                      </a:prstClr>
                    </a:outerShdw>
                  </a:effectLst>
                </p:spPr>
              </p:pic>
            </p:grpSp>
            <p:grpSp>
              <p:nvGrpSpPr>
                <p:cNvPr id="270" name="Grupp 269">
                  <a:extLst>
                    <a:ext uri="{FF2B5EF4-FFF2-40B4-BE49-F238E27FC236}">
                      <a16:creationId xmlns:a16="http://schemas.microsoft.com/office/drawing/2014/main" id="{510AF531-1493-42B6-A4ED-58E1888FD51D}"/>
                    </a:ext>
                  </a:extLst>
                </p:cNvPr>
                <p:cNvGrpSpPr/>
                <p:nvPr/>
              </p:nvGrpSpPr>
              <p:grpSpPr>
                <a:xfrm flipH="1">
                  <a:off x="6108786" y="4652533"/>
                  <a:ext cx="2441414" cy="1891936"/>
                  <a:chOff x="8808916" y="1121512"/>
                  <a:chExt cx="2441414" cy="1891936"/>
                </a:xfrm>
              </p:grpSpPr>
              <p:pic>
                <p:nvPicPr>
                  <p:cNvPr id="271" name="Bild 270" descr="Kvinna">
                    <a:extLst>
                      <a:ext uri="{FF2B5EF4-FFF2-40B4-BE49-F238E27FC236}">
                        <a16:creationId xmlns:a16="http://schemas.microsoft.com/office/drawing/2014/main" id="{031A4550-3D07-4EB8-A59E-B8B34CB9828B}"/>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808916" y="1121512"/>
                    <a:ext cx="1349736" cy="1349736"/>
                  </a:xfrm>
                  <a:prstGeom prst="rect">
                    <a:avLst/>
                  </a:prstGeom>
                  <a:effectLst>
                    <a:outerShdw blurRad="50800" dist="38100" dir="2700000" algn="tl" rotWithShape="0">
                      <a:prstClr val="black">
                        <a:alpha val="40000"/>
                      </a:prstClr>
                    </a:outerShdw>
                  </a:effectLst>
                </p:spPr>
              </p:pic>
              <p:pic>
                <p:nvPicPr>
                  <p:cNvPr id="272" name="Bild 271" descr="Man">
                    <a:extLst>
                      <a:ext uri="{FF2B5EF4-FFF2-40B4-BE49-F238E27FC236}">
                        <a16:creationId xmlns:a16="http://schemas.microsoft.com/office/drawing/2014/main" id="{D78BF63F-54B5-476B-AFED-B40C987DFFAC}"/>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334145" y="1375574"/>
                    <a:ext cx="1349736" cy="1349736"/>
                  </a:xfrm>
                  <a:prstGeom prst="rect">
                    <a:avLst/>
                  </a:prstGeom>
                  <a:effectLst>
                    <a:outerShdw blurRad="50800" dist="38100" dir="2700000" algn="tl" rotWithShape="0">
                      <a:prstClr val="black">
                        <a:alpha val="40000"/>
                      </a:prstClr>
                    </a:outerShdw>
                  </a:effectLst>
                </p:spPr>
              </p:pic>
              <p:pic>
                <p:nvPicPr>
                  <p:cNvPr id="273" name="Bild 272" descr="Kvinna">
                    <a:extLst>
                      <a:ext uri="{FF2B5EF4-FFF2-40B4-BE49-F238E27FC236}">
                        <a16:creationId xmlns:a16="http://schemas.microsoft.com/office/drawing/2014/main" id="{36DF642D-B326-4491-AC6F-340393A32892}"/>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900594" y="1663712"/>
                    <a:ext cx="1349736" cy="1349736"/>
                  </a:xfrm>
                  <a:prstGeom prst="rect">
                    <a:avLst/>
                  </a:prstGeom>
                  <a:effectLst>
                    <a:outerShdw blurRad="50800" dist="38100" dir="2700000" algn="tl" rotWithShape="0">
                      <a:prstClr val="black">
                        <a:alpha val="40000"/>
                      </a:prstClr>
                    </a:outerShdw>
                  </a:effectLst>
                </p:spPr>
              </p:pic>
            </p:grpSp>
            <p:grpSp>
              <p:nvGrpSpPr>
                <p:cNvPr id="7" name="Grupp 6">
                  <a:extLst>
                    <a:ext uri="{FF2B5EF4-FFF2-40B4-BE49-F238E27FC236}">
                      <a16:creationId xmlns:a16="http://schemas.microsoft.com/office/drawing/2014/main" id="{7024FB36-1FDC-4CA0-BC86-8A77F92004C2}"/>
                    </a:ext>
                  </a:extLst>
                </p:cNvPr>
                <p:cNvGrpSpPr/>
                <p:nvPr/>
              </p:nvGrpSpPr>
              <p:grpSpPr>
                <a:xfrm>
                  <a:off x="7346597" y="4950614"/>
                  <a:ext cx="2685593" cy="1434705"/>
                  <a:chOff x="7346597" y="4950614"/>
                  <a:chExt cx="2685593" cy="1434705"/>
                </a:xfrm>
              </p:grpSpPr>
              <p:pic>
                <p:nvPicPr>
                  <p:cNvPr id="275" name="Bild 274" descr="Kvinna">
                    <a:extLst>
                      <a:ext uri="{FF2B5EF4-FFF2-40B4-BE49-F238E27FC236}">
                        <a16:creationId xmlns:a16="http://schemas.microsoft.com/office/drawing/2014/main" id="{FE181CD8-4D97-423D-866C-E86B85E8CF97}"/>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014900" y="4950614"/>
                    <a:ext cx="1349736" cy="1349736"/>
                  </a:xfrm>
                  <a:prstGeom prst="rect">
                    <a:avLst/>
                  </a:prstGeom>
                  <a:effectLst>
                    <a:outerShdw blurRad="50800" dist="38100" dir="2700000" algn="tl" rotWithShape="0">
                      <a:prstClr val="black">
                        <a:alpha val="40000"/>
                      </a:prstClr>
                    </a:outerShdw>
                  </a:effectLst>
                </p:spPr>
              </p:pic>
              <p:pic>
                <p:nvPicPr>
                  <p:cNvPr id="276" name="Bild 275" descr="Man">
                    <a:extLst>
                      <a:ext uri="{FF2B5EF4-FFF2-40B4-BE49-F238E27FC236}">
                        <a16:creationId xmlns:a16="http://schemas.microsoft.com/office/drawing/2014/main" id="{49ABC0A8-6B26-4C33-906A-26399ACAA944}"/>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7346597" y="5005469"/>
                    <a:ext cx="1349736" cy="1349736"/>
                  </a:xfrm>
                  <a:prstGeom prst="rect">
                    <a:avLst/>
                  </a:prstGeom>
                  <a:effectLst>
                    <a:outerShdw blurRad="50800" dist="38100" dir="2700000" algn="tl" rotWithShape="0">
                      <a:prstClr val="black">
                        <a:alpha val="40000"/>
                      </a:prstClr>
                    </a:outerShdw>
                  </a:effectLst>
                </p:spPr>
              </p:pic>
              <p:pic>
                <p:nvPicPr>
                  <p:cNvPr id="277" name="Bild 276" descr="Kvinna">
                    <a:extLst>
                      <a:ext uri="{FF2B5EF4-FFF2-40B4-BE49-F238E27FC236}">
                        <a16:creationId xmlns:a16="http://schemas.microsoft.com/office/drawing/2014/main" id="{064A54E4-6247-41B2-93CE-9350C7F5E915}"/>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8682454" y="5035583"/>
                    <a:ext cx="1349736" cy="1349736"/>
                  </a:xfrm>
                  <a:prstGeom prst="rect">
                    <a:avLst/>
                  </a:prstGeom>
                  <a:effectLst>
                    <a:outerShdw blurRad="50800" dist="38100" dir="2700000" algn="tl" rotWithShape="0">
                      <a:prstClr val="black">
                        <a:alpha val="40000"/>
                      </a:prstClr>
                    </a:outerShdw>
                  </a:effectLst>
                </p:spPr>
              </p:pic>
            </p:grpSp>
          </p:grpSp>
          <p:grpSp>
            <p:nvGrpSpPr>
              <p:cNvPr id="195" name="Grupp 194">
                <a:extLst>
                  <a:ext uri="{FF2B5EF4-FFF2-40B4-BE49-F238E27FC236}">
                    <a16:creationId xmlns:a16="http://schemas.microsoft.com/office/drawing/2014/main" id="{9ADAE089-FFD4-457C-B833-4396E6C2F2EB}"/>
                  </a:ext>
                </a:extLst>
              </p:cNvPr>
              <p:cNvGrpSpPr/>
              <p:nvPr/>
            </p:nvGrpSpPr>
            <p:grpSpPr>
              <a:xfrm>
                <a:off x="5902478" y="688400"/>
                <a:ext cx="2441414" cy="1891936"/>
                <a:chOff x="8028136" y="1174077"/>
                <a:chExt cx="2441414" cy="1891936"/>
              </a:xfrm>
            </p:grpSpPr>
            <p:pic>
              <p:nvPicPr>
                <p:cNvPr id="205" name="Bild 204" descr="Kvinna">
                  <a:extLst>
                    <a:ext uri="{FF2B5EF4-FFF2-40B4-BE49-F238E27FC236}">
                      <a16:creationId xmlns:a16="http://schemas.microsoft.com/office/drawing/2014/main" id="{F92BD726-0DCC-47AB-8A8B-EA3C5BC2A2F4}"/>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8028136" y="1174077"/>
                  <a:ext cx="1349736" cy="1349736"/>
                </a:xfrm>
                <a:prstGeom prst="rect">
                  <a:avLst/>
                </a:prstGeom>
                <a:effectLst>
                  <a:outerShdw blurRad="50800" dist="38100" dir="2700000" algn="tl" rotWithShape="0">
                    <a:prstClr val="black">
                      <a:alpha val="40000"/>
                    </a:prstClr>
                  </a:outerShdw>
                </a:effectLst>
              </p:spPr>
            </p:pic>
            <p:pic>
              <p:nvPicPr>
                <p:cNvPr id="206" name="Bild 205" descr="Man">
                  <a:extLst>
                    <a:ext uri="{FF2B5EF4-FFF2-40B4-BE49-F238E27FC236}">
                      <a16:creationId xmlns:a16="http://schemas.microsoft.com/office/drawing/2014/main" id="{A1536CA0-3C80-4C2F-BB6C-73272538DE14}"/>
                    </a:ext>
                  </a:extLst>
                </p:cNvPr>
                <p:cNvPicPr>
                  <a:picLocks noChangeAspect="1"/>
                </p:cNvPicPr>
                <p:nvPr/>
              </p:nvPicPr>
              <p:blipFill>
                <a:blip r:embed="rId50" cstate="email">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8552419" y="1429827"/>
                  <a:ext cx="1349736" cy="1349736"/>
                </a:xfrm>
                <a:prstGeom prst="rect">
                  <a:avLst/>
                </a:prstGeom>
                <a:effectLst>
                  <a:outerShdw blurRad="50800" dist="38100" dir="2700000" algn="tl" rotWithShape="0">
                    <a:prstClr val="black">
                      <a:alpha val="40000"/>
                    </a:prstClr>
                  </a:outerShdw>
                </a:effectLst>
              </p:spPr>
            </p:pic>
            <p:pic>
              <p:nvPicPr>
                <p:cNvPr id="207" name="Bild 206" descr="Kvinna">
                  <a:extLst>
                    <a:ext uri="{FF2B5EF4-FFF2-40B4-BE49-F238E27FC236}">
                      <a16:creationId xmlns:a16="http://schemas.microsoft.com/office/drawing/2014/main" id="{A06DE1F7-5F95-4013-AFED-35A5EC43D033}"/>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9119814" y="1716277"/>
                  <a:ext cx="1349736" cy="1349736"/>
                </a:xfrm>
                <a:prstGeom prst="rect">
                  <a:avLst/>
                </a:prstGeom>
                <a:effectLst>
                  <a:outerShdw blurRad="50800" dist="38100" dir="2700000" algn="tl" rotWithShape="0">
                    <a:prstClr val="black">
                      <a:alpha val="40000"/>
                    </a:prstClr>
                  </a:outerShdw>
                </a:effectLst>
              </p:spPr>
            </p:pic>
          </p:grpSp>
          <p:grpSp>
            <p:nvGrpSpPr>
              <p:cNvPr id="208" name="Grupp 207">
                <a:extLst>
                  <a:ext uri="{FF2B5EF4-FFF2-40B4-BE49-F238E27FC236}">
                    <a16:creationId xmlns:a16="http://schemas.microsoft.com/office/drawing/2014/main" id="{F815EE20-43C7-482B-B0CC-A00AD5DB8A1C}"/>
                  </a:ext>
                </a:extLst>
              </p:cNvPr>
              <p:cNvGrpSpPr/>
              <p:nvPr/>
            </p:nvGrpSpPr>
            <p:grpSpPr>
              <a:xfrm>
                <a:off x="6776842" y="1552629"/>
                <a:ext cx="2441414" cy="1891936"/>
                <a:chOff x="8028136" y="1174077"/>
                <a:chExt cx="2441414" cy="1891936"/>
              </a:xfrm>
            </p:grpSpPr>
            <p:pic>
              <p:nvPicPr>
                <p:cNvPr id="209" name="Bild 208" descr="Kvinna">
                  <a:extLst>
                    <a:ext uri="{FF2B5EF4-FFF2-40B4-BE49-F238E27FC236}">
                      <a16:creationId xmlns:a16="http://schemas.microsoft.com/office/drawing/2014/main" id="{70586D33-DB8C-4515-82AD-4F77AD1BDA63}"/>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8028136" y="1174077"/>
                  <a:ext cx="1349736" cy="1349736"/>
                </a:xfrm>
                <a:prstGeom prst="rect">
                  <a:avLst/>
                </a:prstGeom>
                <a:effectLst>
                  <a:outerShdw blurRad="50800" dist="38100" dir="2700000" algn="tl" rotWithShape="0">
                    <a:prstClr val="black">
                      <a:alpha val="40000"/>
                    </a:prstClr>
                  </a:outerShdw>
                </a:effectLst>
              </p:spPr>
            </p:pic>
            <p:pic>
              <p:nvPicPr>
                <p:cNvPr id="224" name="Bild 223" descr="Man">
                  <a:extLst>
                    <a:ext uri="{FF2B5EF4-FFF2-40B4-BE49-F238E27FC236}">
                      <a16:creationId xmlns:a16="http://schemas.microsoft.com/office/drawing/2014/main" id="{4929AE6A-4724-4EDC-9C66-219CCD8E7F01}"/>
                    </a:ext>
                  </a:extLst>
                </p:cNvPr>
                <p:cNvPicPr>
                  <a:picLocks noChangeAspect="1"/>
                </p:cNvPicPr>
                <p:nvPr/>
              </p:nvPicPr>
              <p:blipFill>
                <a:blip r:embed="rId50" cstate="email">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8552419" y="1429827"/>
                  <a:ext cx="1349736" cy="1349736"/>
                </a:xfrm>
                <a:prstGeom prst="rect">
                  <a:avLst/>
                </a:prstGeom>
                <a:effectLst>
                  <a:outerShdw blurRad="50800" dist="38100" dir="2700000" algn="tl" rotWithShape="0">
                    <a:prstClr val="black">
                      <a:alpha val="40000"/>
                    </a:prstClr>
                  </a:outerShdw>
                </a:effectLst>
              </p:spPr>
            </p:pic>
            <p:pic>
              <p:nvPicPr>
                <p:cNvPr id="225" name="Bild 224" descr="Kvinna">
                  <a:extLst>
                    <a:ext uri="{FF2B5EF4-FFF2-40B4-BE49-F238E27FC236}">
                      <a16:creationId xmlns:a16="http://schemas.microsoft.com/office/drawing/2014/main" id="{BB279AB3-14CA-4E6F-92AD-9CE3417859E4}"/>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9119814" y="1716277"/>
                  <a:ext cx="1349736" cy="1349736"/>
                </a:xfrm>
                <a:prstGeom prst="rect">
                  <a:avLst/>
                </a:prstGeom>
                <a:effectLst>
                  <a:outerShdw blurRad="50800" dist="38100" dir="2700000" algn="tl" rotWithShape="0">
                    <a:prstClr val="black">
                      <a:alpha val="40000"/>
                    </a:prstClr>
                  </a:outerShdw>
                </a:effectLst>
              </p:spPr>
            </p:pic>
          </p:grpSp>
          <p:grpSp>
            <p:nvGrpSpPr>
              <p:cNvPr id="242" name="Grupp 241">
                <a:extLst>
                  <a:ext uri="{FF2B5EF4-FFF2-40B4-BE49-F238E27FC236}">
                    <a16:creationId xmlns:a16="http://schemas.microsoft.com/office/drawing/2014/main" id="{BDA56C2B-2BCD-41D4-AFA8-6100E0208F1A}"/>
                  </a:ext>
                </a:extLst>
              </p:cNvPr>
              <p:cNvGrpSpPr/>
              <p:nvPr/>
            </p:nvGrpSpPr>
            <p:grpSpPr>
              <a:xfrm>
                <a:off x="7460303" y="2177979"/>
                <a:ext cx="2441414" cy="1891936"/>
                <a:chOff x="8808916" y="1121512"/>
                <a:chExt cx="2441414" cy="1891936"/>
              </a:xfrm>
            </p:grpSpPr>
            <p:pic>
              <p:nvPicPr>
                <p:cNvPr id="243" name="Bild 242" descr="Kvinna">
                  <a:extLst>
                    <a:ext uri="{FF2B5EF4-FFF2-40B4-BE49-F238E27FC236}">
                      <a16:creationId xmlns:a16="http://schemas.microsoft.com/office/drawing/2014/main" id="{0F3A4997-BBAA-43BA-8FBA-648AFCB46181}"/>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808916" y="1121512"/>
                  <a:ext cx="1349736" cy="1349736"/>
                </a:xfrm>
                <a:prstGeom prst="rect">
                  <a:avLst/>
                </a:prstGeom>
                <a:effectLst>
                  <a:outerShdw blurRad="50800" dist="38100" dir="2700000" algn="tl" rotWithShape="0">
                    <a:prstClr val="black">
                      <a:alpha val="40000"/>
                    </a:prstClr>
                  </a:outerShdw>
                </a:effectLst>
              </p:spPr>
            </p:pic>
            <p:pic>
              <p:nvPicPr>
                <p:cNvPr id="244" name="Bild 243" descr="Man">
                  <a:extLst>
                    <a:ext uri="{FF2B5EF4-FFF2-40B4-BE49-F238E27FC236}">
                      <a16:creationId xmlns:a16="http://schemas.microsoft.com/office/drawing/2014/main" id="{95E3D68D-35B9-4320-B327-30DBF38CF2B3}"/>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334145" y="1375574"/>
                  <a:ext cx="1349736" cy="1349736"/>
                </a:xfrm>
                <a:prstGeom prst="rect">
                  <a:avLst/>
                </a:prstGeom>
                <a:effectLst>
                  <a:outerShdw blurRad="50800" dist="38100" dir="2700000" algn="tl" rotWithShape="0">
                    <a:prstClr val="black">
                      <a:alpha val="40000"/>
                    </a:prstClr>
                  </a:outerShdw>
                </a:effectLst>
              </p:spPr>
            </p:pic>
            <p:pic>
              <p:nvPicPr>
                <p:cNvPr id="245" name="Bild 244" descr="Kvinna">
                  <a:extLst>
                    <a:ext uri="{FF2B5EF4-FFF2-40B4-BE49-F238E27FC236}">
                      <a16:creationId xmlns:a16="http://schemas.microsoft.com/office/drawing/2014/main" id="{6E9CB4CF-EEAD-42BE-B0CF-7E5232EF1A5B}"/>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900594" y="1663712"/>
                  <a:ext cx="1349736" cy="1349736"/>
                </a:xfrm>
                <a:prstGeom prst="rect">
                  <a:avLst/>
                </a:prstGeom>
                <a:effectLst>
                  <a:outerShdw blurRad="50800" dist="38100" dir="2700000" algn="tl" rotWithShape="0">
                    <a:prstClr val="black">
                      <a:alpha val="40000"/>
                    </a:prstClr>
                  </a:outerShdw>
                </a:effectLst>
              </p:spPr>
            </p:pic>
          </p:grpSp>
          <p:grpSp>
            <p:nvGrpSpPr>
              <p:cNvPr id="258" name="Grupp 257">
                <a:extLst>
                  <a:ext uri="{FF2B5EF4-FFF2-40B4-BE49-F238E27FC236}">
                    <a16:creationId xmlns:a16="http://schemas.microsoft.com/office/drawing/2014/main" id="{538F0966-CCAC-4538-9F1E-B06B67B9D4A9}"/>
                  </a:ext>
                </a:extLst>
              </p:cNvPr>
              <p:cNvGrpSpPr/>
              <p:nvPr/>
            </p:nvGrpSpPr>
            <p:grpSpPr>
              <a:xfrm>
                <a:off x="8791875" y="3938790"/>
                <a:ext cx="2441414" cy="1891936"/>
                <a:chOff x="8028136" y="1174077"/>
                <a:chExt cx="2441414" cy="1891936"/>
              </a:xfrm>
            </p:grpSpPr>
            <p:pic>
              <p:nvPicPr>
                <p:cNvPr id="259" name="Bild 258" descr="Kvinna">
                  <a:extLst>
                    <a:ext uri="{FF2B5EF4-FFF2-40B4-BE49-F238E27FC236}">
                      <a16:creationId xmlns:a16="http://schemas.microsoft.com/office/drawing/2014/main" id="{12571132-CA64-4606-BF0A-4C20EDC4D9EB}"/>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8028136" y="1174077"/>
                  <a:ext cx="1349736" cy="1349736"/>
                </a:xfrm>
                <a:prstGeom prst="rect">
                  <a:avLst/>
                </a:prstGeom>
                <a:effectLst>
                  <a:outerShdw blurRad="50800" dist="38100" dir="2700000" algn="tl" rotWithShape="0">
                    <a:prstClr val="black">
                      <a:alpha val="40000"/>
                    </a:prstClr>
                  </a:outerShdw>
                </a:effectLst>
              </p:spPr>
            </p:pic>
            <p:pic>
              <p:nvPicPr>
                <p:cNvPr id="260" name="Bild 259" descr="Man">
                  <a:extLst>
                    <a:ext uri="{FF2B5EF4-FFF2-40B4-BE49-F238E27FC236}">
                      <a16:creationId xmlns:a16="http://schemas.microsoft.com/office/drawing/2014/main" id="{CBA7DCC2-8F54-48B3-A355-D089652A8DB5}"/>
                    </a:ext>
                  </a:extLst>
                </p:cNvPr>
                <p:cNvPicPr>
                  <a:picLocks noChangeAspect="1"/>
                </p:cNvPicPr>
                <p:nvPr/>
              </p:nvPicPr>
              <p:blipFill>
                <a:blip r:embed="rId50" cstate="email">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8552419" y="1429827"/>
                  <a:ext cx="1349736" cy="1349736"/>
                </a:xfrm>
                <a:prstGeom prst="rect">
                  <a:avLst/>
                </a:prstGeom>
                <a:effectLst>
                  <a:outerShdw blurRad="50800" dist="38100" dir="2700000" algn="tl" rotWithShape="0">
                    <a:prstClr val="black">
                      <a:alpha val="40000"/>
                    </a:prstClr>
                  </a:outerShdw>
                </a:effectLst>
              </p:spPr>
            </p:pic>
            <p:pic>
              <p:nvPicPr>
                <p:cNvPr id="261" name="Bild 260" descr="Kvinna">
                  <a:extLst>
                    <a:ext uri="{FF2B5EF4-FFF2-40B4-BE49-F238E27FC236}">
                      <a16:creationId xmlns:a16="http://schemas.microsoft.com/office/drawing/2014/main" id="{CB1C3BD2-8F90-4009-82D6-ACAF41577F84}"/>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9119814" y="1716277"/>
                  <a:ext cx="1349736" cy="1349736"/>
                </a:xfrm>
                <a:prstGeom prst="rect">
                  <a:avLst/>
                </a:prstGeom>
                <a:effectLst>
                  <a:outerShdw blurRad="50800" dist="38100" dir="2700000" algn="tl" rotWithShape="0">
                    <a:prstClr val="black">
                      <a:alpha val="40000"/>
                    </a:prstClr>
                  </a:outerShdw>
                </a:effectLst>
              </p:spPr>
            </p:pic>
          </p:grpSp>
        </p:grpSp>
        <p:grpSp>
          <p:nvGrpSpPr>
            <p:cNvPr id="172" name="Grupp 171">
              <a:extLst>
                <a:ext uri="{FF2B5EF4-FFF2-40B4-BE49-F238E27FC236}">
                  <a16:creationId xmlns:a16="http://schemas.microsoft.com/office/drawing/2014/main" id="{458B9380-4FDA-42CD-ABED-EF5408C70DDB}"/>
                </a:ext>
              </a:extLst>
            </p:cNvPr>
            <p:cNvGrpSpPr/>
            <p:nvPr/>
          </p:nvGrpSpPr>
          <p:grpSpPr>
            <a:xfrm>
              <a:off x="7902631" y="1073966"/>
              <a:ext cx="2441414" cy="1891936"/>
              <a:chOff x="8808916" y="1121512"/>
              <a:chExt cx="2441414" cy="1891936"/>
            </a:xfrm>
          </p:grpSpPr>
          <p:pic>
            <p:nvPicPr>
              <p:cNvPr id="173" name="Bild 172" descr="Kvinna">
                <a:extLst>
                  <a:ext uri="{FF2B5EF4-FFF2-40B4-BE49-F238E27FC236}">
                    <a16:creationId xmlns:a16="http://schemas.microsoft.com/office/drawing/2014/main" id="{BAC0C0A6-A1B7-4502-9F5F-4D4D28873B5D}"/>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8808916" y="1121512"/>
                <a:ext cx="1349736" cy="1349736"/>
              </a:xfrm>
              <a:prstGeom prst="rect">
                <a:avLst/>
              </a:prstGeom>
              <a:effectLst>
                <a:outerShdw blurRad="50800" dist="38100" dir="2700000" algn="tl" rotWithShape="0">
                  <a:prstClr val="black">
                    <a:alpha val="40000"/>
                  </a:prstClr>
                </a:outerShdw>
              </a:effectLst>
            </p:spPr>
          </p:pic>
          <p:pic>
            <p:nvPicPr>
              <p:cNvPr id="174" name="Bild 173" descr="Man">
                <a:extLst>
                  <a:ext uri="{FF2B5EF4-FFF2-40B4-BE49-F238E27FC236}">
                    <a16:creationId xmlns:a16="http://schemas.microsoft.com/office/drawing/2014/main" id="{C906AB6C-E8C1-4B67-9CE5-D70D13C3ACB2}"/>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334145" y="1375574"/>
                <a:ext cx="1349736" cy="1349736"/>
              </a:xfrm>
              <a:prstGeom prst="rect">
                <a:avLst/>
              </a:prstGeom>
              <a:effectLst>
                <a:outerShdw blurRad="50800" dist="38100" dir="2700000" algn="tl" rotWithShape="0">
                  <a:prstClr val="black">
                    <a:alpha val="40000"/>
                  </a:prstClr>
                </a:outerShdw>
              </a:effectLst>
            </p:spPr>
          </p:pic>
          <p:pic>
            <p:nvPicPr>
              <p:cNvPr id="176" name="Bild 175" descr="Kvinna">
                <a:extLst>
                  <a:ext uri="{FF2B5EF4-FFF2-40B4-BE49-F238E27FC236}">
                    <a16:creationId xmlns:a16="http://schemas.microsoft.com/office/drawing/2014/main" id="{33E82F15-2E64-4ABD-AC2C-261B9CA1DBBB}"/>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900594" y="1663712"/>
                <a:ext cx="1349736" cy="1349736"/>
              </a:xfrm>
              <a:prstGeom prst="rect">
                <a:avLst/>
              </a:prstGeom>
              <a:effectLst>
                <a:outerShdw blurRad="50800" dist="38100" dir="2700000" algn="tl" rotWithShape="0">
                  <a:prstClr val="black">
                    <a:alpha val="40000"/>
                  </a:prstClr>
                </a:outerShdw>
              </a:effectLst>
            </p:spPr>
          </p:pic>
        </p:grpSp>
        <p:grpSp>
          <p:nvGrpSpPr>
            <p:cNvPr id="226" name="Grupp 225">
              <a:extLst>
                <a:ext uri="{FF2B5EF4-FFF2-40B4-BE49-F238E27FC236}">
                  <a16:creationId xmlns:a16="http://schemas.microsoft.com/office/drawing/2014/main" id="{5C1F018E-FD22-4FE8-A88A-128FB1D9BB52}"/>
                </a:ext>
              </a:extLst>
            </p:cNvPr>
            <p:cNvGrpSpPr/>
            <p:nvPr/>
          </p:nvGrpSpPr>
          <p:grpSpPr>
            <a:xfrm flipH="1">
              <a:off x="9255472" y="1624903"/>
              <a:ext cx="2441414" cy="1891936"/>
              <a:chOff x="8028136" y="1174077"/>
              <a:chExt cx="2441414" cy="1891936"/>
            </a:xfrm>
          </p:grpSpPr>
          <p:pic>
            <p:nvPicPr>
              <p:cNvPr id="227" name="Bild 226" descr="Kvinna">
                <a:extLst>
                  <a:ext uri="{FF2B5EF4-FFF2-40B4-BE49-F238E27FC236}">
                    <a16:creationId xmlns:a16="http://schemas.microsoft.com/office/drawing/2014/main" id="{F3E6D4E5-C981-4712-A013-56E87E8CDD70}"/>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8028136" y="1174077"/>
                <a:ext cx="1349736" cy="1349736"/>
              </a:xfrm>
              <a:prstGeom prst="rect">
                <a:avLst/>
              </a:prstGeom>
              <a:effectLst>
                <a:outerShdw blurRad="50800" dist="38100" dir="2700000" algn="tl" rotWithShape="0">
                  <a:prstClr val="black">
                    <a:alpha val="40000"/>
                  </a:prstClr>
                </a:outerShdw>
              </a:effectLst>
            </p:spPr>
          </p:pic>
          <p:pic>
            <p:nvPicPr>
              <p:cNvPr id="228" name="Bild 227" descr="Man">
                <a:extLst>
                  <a:ext uri="{FF2B5EF4-FFF2-40B4-BE49-F238E27FC236}">
                    <a16:creationId xmlns:a16="http://schemas.microsoft.com/office/drawing/2014/main" id="{AEC8B134-381B-45A3-BC43-F1932045FC6B}"/>
                  </a:ext>
                </a:extLst>
              </p:cNvPr>
              <p:cNvPicPr>
                <a:picLocks noChangeAspect="1"/>
              </p:cNvPicPr>
              <p:nvPr/>
            </p:nvPicPr>
            <p:blipFill>
              <a:blip r:embed="rId50" cstate="email">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8552419" y="1429827"/>
                <a:ext cx="1349736" cy="1349736"/>
              </a:xfrm>
              <a:prstGeom prst="rect">
                <a:avLst/>
              </a:prstGeom>
              <a:effectLst>
                <a:outerShdw blurRad="50800" dist="38100" dir="2700000" algn="tl" rotWithShape="0">
                  <a:prstClr val="black">
                    <a:alpha val="40000"/>
                  </a:prstClr>
                </a:outerShdw>
              </a:effectLst>
            </p:spPr>
          </p:pic>
          <p:pic>
            <p:nvPicPr>
              <p:cNvPr id="229" name="Bild 228" descr="Kvinna">
                <a:extLst>
                  <a:ext uri="{FF2B5EF4-FFF2-40B4-BE49-F238E27FC236}">
                    <a16:creationId xmlns:a16="http://schemas.microsoft.com/office/drawing/2014/main" id="{9EF77755-9142-48B6-9223-5D6B6C03D7DD}"/>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9119814" y="1716277"/>
                <a:ext cx="1349736" cy="1349736"/>
              </a:xfrm>
              <a:prstGeom prst="rect">
                <a:avLst/>
              </a:prstGeom>
              <a:effectLst>
                <a:outerShdw blurRad="50800" dist="38100" dir="2700000" algn="tl" rotWithShape="0">
                  <a:prstClr val="black">
                    <a:alpha val="40000"/>
                  </a:prstClr>
                </a:outerShdw>
              </a:effectLst>
            </p:spPr>
          </p:pic>
        </p:grpSp>
      </p:grpSp>
      <p:grpSp>
        <p:nvGrpSpPr>
          <p:cNvPr id="278" name="Grupp 277">
            <a:extLst>
              <a:ext uri="{FF2B5EF4-FFF2-40B4-BE49-F238E27FC236}">
                <a16:creationId xmlns:a16="http://schemas.microsoft.com/office/drawing/2014/main" id="{63823A2B-8E31-4933-BFCF-19A8732CC73A}"/>
              </a:ext>
            </a:extLst>
          </p:cNvPr>
          <p:cNvGrpSpPr/>
          <p:nvPr/>
        </p:nvGrpSpPr>
        <p:grpSpPr>
          <a:xfrm>
            <a:off x="820512" y="1248777"/>
            <a:ext cx="1621871" cy="1233220"/>
            <a:chOff x="2136327" y="3077342"/>
            <a:chExt cx="1448221" cy="1101182"/>
          </a:xfrm>
        </p:grpSpPr>
        <p:grpSp>
          <p:nvGrpSpPr>
            <p:cNvPr id="279" name="Grupp 278">
              <a:extLst>
                <a:ext uri="{FF2B5EF4-FFF2-40B4-BE49-F238E27FC236}">
                  <a16:creationId xmlns:a16="http://schemas.microsoft.com/office/drawing/2014/main" id="{769B02C4-10CA-49CD-BA6C-1DCE6E0F63BD}"/>
                </a:ext>
              </a:extLst>
            </p:cNvPr>
            <p:cNvGrpSpPr/>
            <p:nvPr/>
          </p:nvGrpSpPr>
          <p:grpSpPr>
            <a:xfrm>
              <a:off x="2312427" y="3248903"/>
              <a:ext cx="1067443" cy="643748"/>
              <a:chOff x="4288821" y="5042834"/>
              <a:chExt cx="1067443" cy="643748"/>
            </a:xfrm>
            <a:solidFill>
              <a:schemeClr val="bg1"/>
            </a:solidFill>
          </p:grpSpPr>
          <p:sp>
            <p:nvSpPr>
              <p:cNvPr id="281" name="Romb 280">
                <a:extLst>
                  <a:ext uri="{FF2B5EF4-FFF2-40B4-BE49-F238E27FC236}">
                    <a16:creationId xmlns:a16="http://schemas.microsoft.com/office/drawing/2014/main" id="{995BE38F-13BA-4D8E-B3AB-C73117DF0D98}"/>
                  </a:ext>
                </a:extLst>
              </p:cNvPr>
              <p:cNvSpPr/>
              <p:nvPr/>
            </p:nvSpPr>
            <p:spPr bwMode="auto">
              <a:xfrm flipH="1">
                <a:off x="4288821" y="5042834"/>
                <a:ext cx="1067443" cy="455925"/>
              </a:xfrm>
              <a:prstGeom prst="diamond">
                <a:avLst/>
              </a:prstGeom>
              <a:grp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err="1">
                  <a:solidFill>
                    <a:srgbClr val="FFFFFF"/>
                  </a:solidFill>
                  <a:cs typeface="Arial"/>
                </a:endParaRPr>
              </a:p>
            </p:txBody>
          </p:sp>
          <p:sp>
            <p:nvSpPr>
              <p:cNvPr id="282" name="Romb 281">
                <a:extLst>
                  <a:ext uri="{FF2B5EF4-FFF2-40B4-BE49-F238E27FC236}">
                    <a16:creationId xmlns:a16="http://schemas.microsoft.com/office/drawing/2014/main" id="{EE7ADFB5-A5AE-4B5E-B353-B0A4051A2E54}"/>
                  </a:ext>
                </a:extLst>
              </p:cNvPr>
              <p:cNvSpPr/>
              <p:nvPr/>
            </p:nvSpPr>
            <p:spPr bwMode="auto">
              <a:xfrm flipH="1">
                <a:off x="4475621" y="5368872"/>
                <a:ext cx="693842" cy="317710"/>
              </a:xfrm>
              <a:prstGeom prst="diamond">
                <a:avLst/>
              </a:prstGeom>
              <a:grp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err="1">
                  <a:solidFill>
                    <a:srgbClr val="FFFFFF"/>
                  </a:solidFill>
                  <a:cs typeface="Arial"/>
                </a:endParaRPr>
              </a:p>
            </p:txBody>
          </p:sp>
          <p:sp>
            <p:nvSpPr>
              <p:cNvPr id="283" name="Rektangel 282">
                <a:extLst>
                  <a:ext uri="{FF2B5EF4-FFF2-40B4-BE49-F238E27FC236}">
                    <a16:creationId xmlns:a16="http://schemas.microsoft.com/office/drawing/2014/main" id="{37C09064-BEF2-4F72-B02C-64E3B784F43A}"/>
                  </a:ext>
                </a:extLst>
              </p:cNvPr>
              <p:cNvSpPr/>
              <p:nvPr/>
            </p:nvSpPr>
            <p:spPr bwMode="auto">
              <a:xfrm>
                <a:off x="4479307" y="5291792"/>
                <a:ext cx="686470" cy="231772"/>
              </a:xfrm>
              <a:prstGeom prst="rect">
                <a:avLst/>
              </a:prstGeom>
              <a:grp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err="1">
                  <a:solidFill>
                    <a:srgbClr val="FFFFFF"/>
                  </a:solidFill>
                  <a:cs typeface="Arial"/>
                </a:endParaRPr>
              </a:p>
            </p:txBody>
          </p:sp>
        </p:grpSp>
        <p:pic>
          <p:nvPicPr>
            <p:cNvPr id="280" name="Bildobjekt 279">
              <a:extLst>
                <a:ext uri="{FF2B5EF4-FFF2-40B4-BE49-F238E27FC236}">
                  <a16:creationId xmlns:a16="http://schemas.microsoft.com/office/drawing/2014/main" id="{08C0D629-F810-4DDA-A737-4D9290967442}"/>
                </a:ext>
              </a:extLst>
            </p:cNvPr>
            <p:cNvPicPr>
              <a:picLocks noChangeAspect="1"/>
            </p:cNvPicPr>
            <p:nvPr/>
          </p:nvPicPr>
          <p:blipFill>
            <a:blip r:embed="rId53"/>
            <a:stretch>
              <a:fillRect/>
            </a:stretch>
          </p:blipFill>
          <p:spPr>
            <a:xfrm>
              <a:off x="2136327" y="3077342"/>
              <a:ext cx="1448221" cy="1101182"/>
            </a:xfrm>
            <a:prstGeom prst="rect">
              <a:avLst/>
            </a:prstGeom>
          </p:spPr>
        </p:pic>
      </p:grpSp>
    </p:spTree>
    <p:extLst>
      <p:ext uri="{BB962C8B-B14F-4D97-AF65-F5344CB8AC3E}">
        <p14:creationId xmlns:p14="http://schemas.microsoft.com/office/powerpoint/2010/main" val="171179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9"/>
                                        </p:tgtEl>
                                        <p:attrNameLst>
                                          <p:attrName>style.visibility</p:attrName>
                                        </p:attrNameLst>
                                      </p:cBhvr>
                                      <p:to>
                                        <p:strVal val="visible"/>
                                      </p:to>
                                    </p:set>
                                  </p:childTnLst>
                                </p:cTn>
                              </p:par>
                            </p:childTnLst>
                          </p:cTn>
                        </p:par>
                        <p:par>
                          <p:cTn id="29" fill="hold">
                            <p:stCondLst>
                              <p:cond delay="0"/>
                            </p:stCondLst>
                            <p:childTnLst>
                              <p:par>
                                <p:cTn id="30" presetID="10" presetClass="exit" presetSubtype="0" fill="hold" nodeType="afterEffect">
                                  <p:stCondLst>
                                    <p:cond delay="750"/>
                                  </p:stCondLst>
                                  <p:childTnLst>
                                    <p:animEffect transition="out" filter="fade">
                                      <p:cBhvr>
                                        <p:cTn id="31" dur="1000"/>
                                        <p:tgtEl>
                                          <p:spTgt spid="15"/>
                                        </p:tgtEl>
                                      </p:cBhvr>
                                    </p:animEffect>
                                    <p:set>
                                      <p:cBhvr>
                                        <p:cTn id="32" dur="1" fill="hold">
                                          <p:stCondLst>
                                            <p:cond delay="9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29167E-6 4.44444E-6 L -0.19232 0.29467 " pathEditMode="relative" rAng="0" ptsTypes="AA">
                                      <p:cBhvr>
                                        <p:cTn id="36" dur="1000" fill="hold"/>
                                        <p:tgtEl>
                                          <p:spTgt spid="223"/>
                                        </p:tgtEl>
                                        <p:attrNameLst>
                                          <p:attrName>ppt_x</p:attrName>
                                          <p:attrName>ppt_y</p:attrName>
                                        </p:attrNameLst>
                                      </p:cBhvr>
                                      <p:rCtr x="-9622" y="14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 name="TextBox 5"/>
          <p:cNvSpPr txBox="1"/>
          <p:nvPr/>
        </p:nvSpPr>
        <p:spPr>
          <a:xfrm>
            <a:off x="2348" y="2124291"/>
            <a:ext cx="9144000" cy="784830"/>
          </a:xfrm>
          <a:prstGeom prst="rect">
            <a:avLst/>
          </a:prstGeom>
          <a:noFill/>
        </p:spPr>
        <p:txBody>
          <a:bodyPr wrap="square" rtlCol="0">
            <a:spAutoFit/>
          </a:bodyPr>
          <a:lstStyle/>
          <a:p>
            <a:pPr algn="ctr" defTabSz="342900" fontAlgn="base">
              <a:spcBef>
                <a:spcPct val="0"/>
              </a:spcBef>
              <a:spcAft>
                <a:spcPct val="0"/>
              </a:spcAft>
            </a:pPr>
            <a:r>
              <a:rPr lang="en-GB" sz="4500" b="1" dirty="0">
                <a:solidFill>
                  <a:srgbClr val="D43D21"/>
                </a:solidFill>
                <a:latin typeface="Arial" pitchFamily="-123" charset="0"/>
                <a:ea typeface="ＭＳ Ｐゴシック" pitchFamily="-123" charset="-128"/>
              </a:rPr>
              <a:t>We</a:t>
            </a:r>
            <a:r>
              <a:rPr lang="en-GB" sz="4500" b="1" dirty="0">
                <a:solidFill>
                  <a:srgbClr val="000000"/>
                </a:solidFill>
                <a:latin typeface="Arial" pitchFamily="-123" charset="0"/>
                <a:ea typeface="ＭＳ Ｐゴシック" pitchFamily="-123" charset="-128"/>
              </a:rPr>
              <a:t> choose our customers!</a:t>
            </a:r>
            <a:endParaRPr lang="en-US" sz="4500" b="1" dirty="0" err="1">
              <a:solidFill>
                <a:srgbClr val="000000"/>
              </a:solidFill>
              <a:latin typeface="Arial" pitchFamily="-123" charset="0"/>
              <a:ea typeface="ＭＳ Ｐゴシック" pitchFamily="-123" charset="-128"/>
            </a:endParaRPr>
          </a:p>
        </p:txBody>
      </p:sp>
      <p:sp>
        <p:nvSpPr>
          <p:cNvPr id="4" name="TextBox 5"/>
          <p:cNvSpPr txBox="1"/>
          <p:nvPr/>
        </p:nvSpPr>
        <p:spPr>
          <a:xfrm>
            <a:off x="2348" y="2720203"/>
            <a:ext cx="9144000" cy="784830"/>
          </a:xfrm>
          <a:prstGeom prst="rect">
            <a:avLst/>
          </a:prstGeom>
          <a:noFill/>
        </p:spPr>
        <p:txBody>
          <a:bodyPr wrap="square" rtlCol="0">
            <a:spAutoFit/>
          </a:bodyPr>
          <a:lstStyle/>
          <a:p>
            <a:pPr algn="ctr" defTabSz="342900" fontAlgn="base">
              <a:spcBef>
                <a:spcPct val="0"/>
              </a:spcBef>
              <a:spcAft>
                <a:spcPct val="0"/>
              </a:spcAft>
            </a:pPr>
            <a:r>
              <a:rPr lang="en-GB" sz="4500" b="1" dirty="0">
                <a:solidFill>
                  <a:srgbClr val="D43D21"/>
                </a:solidFill>
                <a:latin typeface="Arial" pitchFamily="-123" charset="0"/>
                <a:ea typeface="ＭＳ Ｐゴシック" pitchFamily="-123" charset="-128"/>
              </a:rPr>
              <a:t>We</a:t>
            </a:r>
            <a:r>
              <a:rPr lang="en-GB" sz="4500" b="1" dirty="0">
                <a:solidFill>
                  <a:srgbClr val="000000"/>
                </a:solidFill>
                <a:latin typeface="Arial" pitchFamily="-123" charset="0"/>
                <a:ea typeface="ＭＳ Ｐゴシック" pitchFamily="-123" charset="-128"/>
              </a:rPr>
              <a:t> choose our projects!</a:t>
            </a:r>
            <a:endParaRPr lang="en-US" sz="4500" b="1" dirty="0" err="1">
              <a:solidFill>
                <a:srgbClr val="000000"/>
              </a:solidFill>
              <a:latin typeface="Arial" pitchFamily="-123" charset="0"/>
              <a:ea typeface="ＭＳ Ｐゴシック" pitchFamily="-123" charset="-128"/>
            </a:endParaRPr>
          </a:p>
        </p:txBody>
      </p:sp>
    </p:spTree>
    <p:extLst>
      <p:ext uri="{BB962C8B-B14F-4D97-AF65-F5344CB8AC3E}">
        <p14:creationId xmlns:p14="http://schemas.microsoft.com/office/powerpoint/2010/main" val="212425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bwMode="auto">
          <a:xfrm>
            <a:off x="496303" y="1858878"/>
            <a:ext cx="5062287" cy="595563"/>
          </a:xfrm>
          <a:prstGeom prst="rect">
            <a:avLst/>
          </a:prstGeom>
          <a:solidFill>
            <a:schemeClr val="accent4"/>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r>
              <a:rPr lang="sv-SE" b="1" spc="75" dirty="0">
                <a:solidFill>
                  <a:srgbClr val="FFFFFF"/>
                </a:solidFill>
                <a:latin typeface="Arial"/>
                <a:cs typeface="Arial"/>
              </a:rPr>
              <a:t>60% EMS</a:t>
            </a:r>
            <a:endParaRPr lang="en-US" b="1" spc="75" dirty="0">
              <a:solidFill>
                <a:srgbClr val="FFFFFF"/>
              </a:solidFill>
              <a:latin typeface="Arial"/>
              <a:cs typeface="Arial"/>
            </a:endParaRPr>
          </a:p>
        </p:txBody>
      </p:sp>
      <p:sp>
        <p:nvSpPr>
          <p:cNvPr id="4" name="Rektangel 3"/>
          <p:cNvSpPr/>
          <p:nvPr/>
        </p:nvSpPr>
        <p:spPr bwMode="auto">
          <a:xfrm>
            <a:off x="496303" y="1109912"/>
            <a:ext cx="8103269" cy="595563"/>
          </a:xfrm>
          <a:prstGeom prst="rect">
            <a:avLst/>
          </a:prstGeom>
          <a:no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r>
              <a:rPr lang="sv-SE" b="1" spc="75" dirty="0">
                <a:solidFill>
                  <a:srgbClr val="E85127"/>
                </a:solidFill>
                <a:latin typeface="Arial"/>
                <a:cs typeface="Arial"/>
              </a:rPr>
              <a:t>OUR CUSTOMERS </a:t>
            </a:r>
            <a:endParaRPr lang="en-US" b="1" spc="75" dirty="0">
              <a:solidFill>
                <a:srgbClr val="E85127"/>
              </a:solidFill>
              <a:latin typeface="Arial"/>
              <a:cs typeface="Arial"/>
            </a:endParaRPr>
          </a:p>
        </p:txBody>
      </p:sp>
      <p:sp>
        <p:nvSpPr>
          <p:cNvPr id="5" name="Rektangel 4"/>
          <p:cNvSpPr/>
          <p:nvPr/>
        </p:nvSpPr>
        <p:spPr bwMode="auto">
          <a:xfrm>
            <a:off x="5558590" y="1858878"/>
            <a:ext cx="3040982" cy="595563"/>
          </a:xfrm>
          <a:prstGeom prst="rect">
            <a:avLst/>
          </a:prstGeom>
          <a:solidFill>
            <a:schemeClr val="accent1"/>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r>
              <a:rPr lang="sv-SE" b="1" spc="75" dirty="0">
                <a:solidFill>
                  <a:srgbClr val="FFFFFF"/>
                </a:solidFill>
                <a:latin typeface="Arial"/>
                <a:cs typeface="Arial"/>
              </a:rPr>
              <a:t>40% OEM</a:t>
            </a:r>
            <a:endParaRPr lang="en-US" b="1" spc="75" dirty="0">
              <a:solidFill>
                <a:srgbClr val="FFFFFF"/>
              </a:solidFill>
              <a:latin typeface="Arial"/>
              <a:cs typeface="Arial"/>
            </a:endParaRPr>
          </a:p>
        </p:txBody>
      </p:sp>
      <p:sp>
        <p:nvSpPr>
          <p:cNvPr id="18" name="Ned 17"/>
          <p:cNvSpPr/>
          <p:nvPr/>
        </p:nvSpPr>
        <p:spPr bwMode="auto">
          <a:xfrm rot="10800000">
            <a:off x="2765756" y="2607844"/>
            <a:ext cx="460209" cy="1001366"/>
          </a:xfrm>
          <a:prstGeom prst="downArrow">
            <a:avLst/>
          </a:prstGeom>
          <a:solidFill>
            <a:srgbClr val="5BAC26"/>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US" sz="900" b="1" spc="75" dirty="0">
              <a:solidFill>
                <a:srgbClr val="FFFFFF"/>
              </a:solidFill>
              <a:latin typeface="Arial"/>
              <a:cs typeface="Arial"/>
            </a:endParaRPr>
          </a:p>
        </p:txBody>
      </p:sp>
      <p:pic>
        <p:nvPicPr>
          <p:cNvPr id="19" name="Bildobjekt 18"/>
          <p:cNvPicPr>
            <a:picLocks noChangeAspect="1"/>
          </p:cNvPicPr>
          <p:nvPr/>
        </p:nvPicPr>
        <p:blipFill>
          <a:blip r:embed="rId2"/>
          <a:stretch>
            <a:fillRect/>
          </a:stretch>
        </p:blipFill>
        <p:spPr>
          <a:xfrm>
            <a:off x="2633111" y="3744829"/>
            <a:ext cx="788671" cy="955964"/>
          </a:xfrm>
          <a:prstGeom prst="rect">
            <a:avLst/>
          </a:prstGeom>
        </p:spPr>
      </p:pic>
    </p:spTree>
    <p:extLst>
      <p:ext uri="{BB962C8B-B14F-4D97-AF65-F5344CB8AC3E}">
        <p14:creationId xmlns:p14="http://schemas.microsoft.com/office/powerpoint/2010/main" val="304249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0811E7-1D34-43EE-B1FB-261809A43D5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p:cNvSpPr/>
          <p:nvPr/>
        </p:nvSpPr>
        <p:spPr>
          <a:xfrm>
            <a:off x="95138" y="1242645"/>
            <a:ext cx="2156400" cy="3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Understands the key elements and how to apply the Heed the Need-mindset throughout the sales process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 how to build strong customer relationships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Understands how different sales tools create professionalism and success, and how/when to use them (open questions, ABC, SPIN, ZOPA, BATNA, CHRIS, etc.)</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 the importance of calling the customer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Ability to understand &amp; argue for NCABs added values and USPs, and how NCAB differs from other suppliers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Ability to calculate healthy profits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Ability to identify high opportunity customers and projects (Conscious Quoting)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Ability to successfully follow up on high opportunity quotes, and agree on the next step</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 how &amp; why to use our systems efficiently in the sales process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Get clarity in daily processes and decisions, and the opportunities that exist</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Ability to use one’s Learning Mindset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 the importance of and ability to give feedback to colleagues </a:t>
            </a:r>
          </a:p>
        </p:txBody>
      </p:sp>
      <p:sp>
        <p:nvSpPr>
          <p:cNvPr id="13" name="Rectangle 12"/>
          <p:cNvSpPr/>
          <p:nvPr/>
        </p:nvSpPr>
        <p:spPr>
          <a:xfrm>
            <a:off x="2339070" y="1242643"/>
            <a:ext cx="2156400" cy="3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Calls the customer throughout the sales process, using the sales tools to Heed the Need and helping the customer</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Ensures long- and/or short term next steps in all customer contacts </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Sets prices adapted to the customer, and calculates &amp; ensures healthy profits on all quotes </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Validates all RFQs</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Performs quote analysis before quoting, ensuring a clear added value (Conscious Quoting)</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Sets &amp; follows an efficient quote follow-up routine, where high opportunity quotes are prioritized</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Uses our systems to streamline processes and take strategic decisions</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Actively negotiates with customer and factory </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Leans in to the customer when complaints occur </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Handles objections successfully and with confidence </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Continuously feedbacks colleagues to support their growth, being a role model</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Grows in security, confidence and boldness in the role</a:t>
            </a:r>
          </a:p>
        </p:txBody>
      </p:sp>
      <p:sp>
        <p:nvSpPr>
          <p:cNvPr id="16" name="Rectangle 15"/>
          <p:cNvSpPr/>
          <p:nvPr/>
        </p:nvSpPr>
        <p:spPr>
          <a:xfrm>
            <a:off x="4599230" y="1242643"/>
            <a:ext cx="2156400" cy="3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Increased number of “Strong Relationships”-customers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win-rate on high opportunity customers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Gross Margin and profit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order line value</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Team Efficiency Index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Increased Customer Satisfaction Index &amp; NPS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Increased number of part-numbers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Less quotes to low-opportunity customers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Less/stagnation of number of quotes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Less complaints / quality issues </a:t>
            </a:r>
          </a:p>
        </p:txBody>
      </p:sp>
      <p:sp>
        <p:nvSpPr>
          <p:cNvPr id="19" name="Rectangle 18"/>
          <p:cNvSpPr/>
          <p:nvPr/>
        </p:nvSpPr>
        <p:spPr>
          <a:xfrm>
            <a:off x="6850406" y="1242643"/>
            <a:ext cx="2156400" cy="3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Best Customer Service/Support in the industry</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Top-engaged employees in our industry</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Long-term growth</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 stable quality performance</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 stable delivery performance</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order intake</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revenue</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Increased global Customer Satisfaction Index and NPS</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 employee attraction rate among top talents in the industry </a:t>
            </a:r>
          </a:p>
        </p:txBody>
      </p:sp>
      <p:sp>
        <p:nvSpPr>
          <p:cNvPr id="21" name="Rectangle 20">
            <a:extLst>
              <a:ext uri="{FF2B5EF4-FFF2-40B4-BE49-F238E27FC236}">
                <a16:creationId xmlns:a16="http://schemas.microsoft.com/office/drawing/2014/main" id="{6178DE8A-EBD9-48AF-AF86-79AC8892A0E9}"/>
              </a:ext>
            </a:extLst>
          </p:cNvPr>
          <p:cNvSpPr/>
          <p:nvPr/>
        </p:nvSpPr>
        <p:spPr>
          <a:xfrm>
            <a:off x="6847356" y="607371"/>
            <a:ext cx="2156400" cy="635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0050" rtl="0" eaLnBrk="1" fontAlgn="auto" latinLnBrk="0" hangingPunct="1">
              <a:lnSpc>
                <a:spcPct val="90000"/>
              </a:lnSpc>
              <a:spcBef>
                <a:spcPct val="0"/>
              </a:spcBef>
              <a:spcAft>
                <a:spcPts val="300"/>
              </a:spcAft>
              <a:buClrTx/>
              <a:buSzTx/>
              <a:buFontTx/>
              <a:buNone/>
              <a:tabLst/>
              <a:defRPr/>
            </a:pPr>
            <a:r>
              <a:rPr kumimoji="0" lang="en-US" sz="1000" b="1" i="0" u="none" strike="noStrike" kern="1200" cap="none" spc="0" normalizeH="0" baseline="0" noProof="0" dirty="0">
                <a:ln>
                  <a:noFill/>
                </a:ln>
                <a:solidFill>
                  <a:srgbClr val="D53D20"/>
                </a:solidFill>
                <a:effectLst/>
                <a:uLnTx/>
                <a:uFillTx/>
                <a:latin typeface="Arial"/>
                <a:ea typeface="+mn-ea"/>
                <a:cs typeface="+mn-cs"/>
              </a:rPr>
              <a:t>BUSINESS RATIONALE</a:t>
            </a:r>
          </a:p>
          <a:p>
            <a:pPr marL="0" marR="0" lvl="0" indent="0" algn="ctr" defTabSz="400050" rtl="0" eaLnBrk="1" fontAlgn="auto" latinLnBrk="0" hangingPunct="1">
              <a:lnSpc>
                <a:spcPct val="90000"/>
              </a:lnSpc>
              <a:spcBef>
                <a:spcPct val="0"/>
              </a:spcBef>
              <a:spcAft>
                <a:spcPts val="800"/>
              </a:spcAft>
              <a:buClrTx/>
              <a:buSzTx/>
              <a:buFontTx/>
              <a:buNone/>
              <a:tabLst/>
              <a:defRPr/>
            </a:pPr>
            <a:r>
              <a:rPr kumimoji="0" lang="en-US" sz="780" b="0" i="1" u="none" strike="noStrike" kern="1200" cap="none" spc="0" normalizeH="0" baseline="0" noProof="0" dirty="0">
                <a:ln>
                  <a:noFill/>
                </a:ln>
                <a:solidFill>
                  <a:srgbClr val="000000"/>
                </a:solidFill>
                <a:effectLst/>
                <a:uLnTx/>
                <a:uFillTx/>
                <a:latin typeface="Arial"/>
                <a:ea typeface="+mn-ea"/>
                <a:cs typeface="+mn-cs"/>
              </a:rPr>
              <a:t>Why “Performance Outcomes” are important – the business/individual goals that “Performance Outcomes” contribute to</a:t>
            </a:r>
          </a:p>
        </p:txBody>
      </p:sp>
      <p:sp>
        <p:nvSpPr>
          <p:cNvPr id="15" name="Rectangle 14">
            <a:extLst>
              <a:ext uri="{FF2B5EF4-FFF2-40B4-BE49-F238E27FC236}">
                <a16:creationId xmlns:a16="http://schemas.microsoft.com/office/drawing/2014/main" id="{907EF258-CCB9-4513-88EF-F402B45A448F}"/>
              </a:ext>
            </a:extLst>
          </p:cNvPr>
          <p:cNvSpPr/>
          <p:nvPr/>
        </p:nvSpPr>
        <p:spPr>
          <a:xfrm>
            <a:off x="4599751" y="607371"/>
            <a:ext cx="2156400" cy="635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0050" rtl="0" eaLnBrk="1" fontAlgn="auto" latinLnBrk="0" hangingPunct="1">
              <a:lnSpc>
                <a:spcPct val="90000"/>
              </a:lnSpc>
              <a:spcBef>
                <a:spcPct val="0"/>
              </a:spcBef>
              <a:spcAft>
                <a:spcPts val="300"/>
              </a:spcAft>
              <a:buClrTx/>
              <a:buSzTx/>
              <a:buFontTx/>
              <a:buNone/>
              <a:tabLst/>
              <a:defRPr/>
            </a:pPr>
            <a:r>
              <a:rPr kumimoji="0" lang="en-US" sz="1000" b="1" i="0" u="none" strike="noStrike" kern="1200" cap="none" spc="0" normalizeH="0" baseline="0" noProof="0" dirty="0">
                <a:ln>
                  <a:noFill/>
                </a:ln>
                <a:solidFill>
                  <a:srgbClr val="D53D20"/>
                </a:solidFill>
                <a:effectLst/>
                <a:uLnTx/>
                <a:uFillTx/>
                <a:latin typeface="Arial"/>
                <a:ea typeface="+mn-ea"/>
                <a:cs typeface="+mn-cs"/>
              </a:rPr>
              <a:t>PERFORMANCE OUTCOMES</a:t>
            </a:r>
          </a:p>
          <a:p>
            <a:pPr marL="0" marR="0" lvl="0" indent="0" algn="ctr" defTabSz="400050" rtl="0" eaLnBrk="1" fontAlgn="auto" latinLnBrk="0" hangingPunct="1">
              <a:lnSpc>
                <a:spcPct val="90000"/>
              </a:lnSpc>
              <a:spcBef>
                <a:spcPct val="0"/>
              </a:spcBef>
              <a:spcAft>
                <a:spcPts val="800"/>
              </a:spcAft>
              <a:buClrTx/>
              <a:buSzTx/>
              <a:buFontTx/>
              <a:buNone/>
              <a:tabLst/>
              <a:defRPr/>
            </a:pPr>
            <a:r>
              <a:rPr kumimoji="0" lang="en-US" sz="780" b="0" i="1" u="none" strike="noStrike" kern="1200" cap="none" spc="0" normalizeH="0" baseline="0" noProof="0" dirty="0">
                <a:ln>
                  <a:noFill/>
                </a:ln>
                <a:solidFill>
                  <a:srgbClr val="000000"/>
                </a:solidFill>
                <a:effectLst/>
                <a:uLnTx/>
                <a:uFillTx/>
                <a:latin typeface="Arial"/>
                <a:ea typeface="+mn-ea"/>
                <a:cs typeface="+mn-cs"/>
              </a:rPr>
              <a:t>A result/achievement that an application of “Moments That Matters“ can give/create</a:t>
            </a:r>
          </a:p>
        </p:txBody>
      </p:sp>
      <p:sp>
        <p:nvSpPr>
          <p:cNvPr id="20" name="Isosceles Triangle 19">
            <a:extLst>
              <a:ext uri="{FF2B5EF4-FFF2-40B4-BE49-F238E27FC236}">
                <a16:creationId xmlns:a16="http://schemas.microsoft.com/office/drawing/2014/main" id="{E6641851-5DF7-48C6-B09C-00158ACF3997}"/>
              </a:ext>
            </a:extLst>
          </p:cNvPr>
          <p:cNvSpPr/>
          <p:nvPr/>
        </p:nvSpPr>
        <p:spPr>
          <a:xfrm rot="5400000">
            <a:off x="6488183" y="817785"/>
            <a:ext cx="508355" cy="210783"/>
          </a:xfrm>
          <a:prstGeom prst="triangle">
            <a:avLst>
              <a:gd name="adj" fmla="val 5115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75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1F3BC011-5529-4B5E-820A-986664FCB85F}"/>
              </a:ext>
            </a:extLst>
          </p:cNvPr>
          <p:cNvSpPr/>
          <p:nvPr/>
        </p:nvSpPr>
        <p:spPr>
          <a:xfrm>
            <a:off x="2340906" y="607371"/>
            <a:ext cx="2156400" cy="635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0050" rtl="0" eaLnBrk="1" fontAlgn="auto" latinLnBrk="0" hangingPunct="1">
              <a:lnSpc>
                <a:spcPct val="90000"/>
              </a:lnSpc>
              <a:spcBef>
                <a:spcPct val="0"/>
              </a:spcBef>
              <a:spcAft>
                <a:spcPts val="300"/>
              </a:spcAft>
              <a:buClrTx/>
              <a:buSzTx/>
              <a:buFontTx/>
              <a:buNone/>
              <a:tabLst/>
              <a:defRPr/>
            </a:pPr>
            <a:r>
              <a:rPr kumimoji="0" lang="en-US" sz="1000" b="1" i="0" u="none" strike="noStrike" kern="1200" cap="none" spc="0" normalizeH="0" baseline="0" noProof="0" dirty="0">
                <a:ln>
                  <a:noFill/>
                </a:ln>
                <a:solidFill>
                  <a:srgbClr val="D53D20"/>
                </a:solidFill>
                <a:effectLst/>
                <a:uLnTx/>
                <a:uFillTx/>
                <a:latin typeface="Arial"/>
                <a:ea typeface="+mn-ea"/>
                <a:cs typeface="+mn-cs"/>
              </a:rPr>
              <a:t>MOMENTS THAT MATTER</a:t>
            </a:r>
          </a:p>
          <a:p>
            <a:pPr marL="0" marR="0" lvl="0" indent="0" algn="ctr" defTabSz="400050" rtl="0" eaLnBrk="1" fontAlgn="auto" latinLnBrk="0" hangingPunct="1">
              <a:lnSpc>
                <a:spcPct val="90000"/>
              </a:lnSpc>
              <a:spcBef>
                <a:spcPct val="0"/>
              </a:spcBef>
              <a:spcAft>
                <a:spcPts val="800"/>
              </a:spcAft>
              <a:buClrTx/>
              <a:buSzTx/>
              <a:buFontTx/>
              <a:buNone/>
              <a:tabLst/>
              <a:defRPr/>
            </a:pPr>
            <a:r>
              <a:rPr kumimoji="0" lang="en-US" sz="780" b="0" i="1" u="none" strike="noStrike" kern="1200" cap="none" spc="0" normalizeH="0" baseline="0" noProof="0" dirty="0">
                <a:ln>
                  <a:noFill/>
                </a:ln>
                <a:solidFill>
                  <a:srgbClr val="000000"/>
                </a:solidFill>
                <a:effectLst/>
                <a:uLnTx/>
                <a:uFillTx/>
                <a:latin typeface="Arial"/>
                <a:ea typeface="+mn-ea"/>
                <a:cs typeface="+mn-cs"/>
              </a:rPr>
              <a:t>Scenarios where “Learning Outcomes” can be used to create a result (“Performance Outcomes”)</a:t>
            </a:r>
          </a:p>
        </p:txBody>
      </p:sp>
      <p:sp>
        <p:nvSpPr>
          <p:cNvPr id="12" name="Isosceles Triangle 11">
            <a:extLst>
              <a:ext uri="{FF2B5EF4-FFF2-40B4-BE49-F238E27FC236}">
                <a16:creationId xmlns:a16="http://schemas.microsoft.com/office/drawing/2014/main" id="{6CEA0B7B-8780-4EAC-98A7-372D0B1E7E84}"/>
              </a:ext>
            </a:extLst>
          </p:cNvPr>
          <p:cNvSpPr/>
          <p:nvPr/>
        </p:nvSpPr>
        <p:spPr>
          <a:xfrm rot="5400000">
            <a:off x="4257446" y="817785"/>
            <a:ext cx="508355" cy="210783"/>
          </a:xfrm>
          <a:prstGeom prst="triangle">
            <a:avLst>
              <a:gd name="adj" fmla="val 5115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750" b="0" i="0" u="none" strike="noStrike" kern="1200" cap="none" spc="0" normalizeH="0" baseline="0" noProof="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277DFFD9-AFAD-42CC-8A5A-04357199068A}"/>
              </a:ext>
            </a:extLst>
          </p:cNvPr>
          <p:cNvSpPr/>
          <p:nvPr/>
        </p:nvSpPr>
        <p:spPr>
          <a:xfrm>
            <a:off x="95348" y="607371"/>
            <a:ext cx="2157951" cy="635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0050" rtl="0" eaLnBrk="1" fontAlgn="auto" latinLnBrk="0" hangingPunct="1">
              <a:lnSpc>
                <a:spcPct val="90000"/>
              </a:lnSpc>
              <a:spcBef>
                <a:spcPct val="0"/>
              </a:spcBef>
              <a:spcAft>
                <a:spcPts val="300"/>
              </a:spcAft>
              <a:buClrTx/>
              <a:buSzTx/>
              <a:buFontTx/>
              <a:buNone/>
              <a:tabLst/>
              <a:defRPr/>
            </a:pPr>
            <a:r>
              <a:rPr kumimoji="0" lang="en-US" sz="1000" b="1" i="0" u="none" strike="noStrike" kern="1200" cap="none" spc="0" normalizeH="0" baseline="0" noProof="0" dirty="0">
                <a:ln>
                  <a:noFill/>
                </a:ln>
                <a:solidFill>
                  <a:srgbClr val="D53D20"/>
                </a:solidFill>
                <a:effectLst/>
                <a:uLnTx/>
                <a:uFillTx/>
                <a:latin typeface="Arial"/>
                <a:ea typeface="+mn-ea"/>
                <a:cs typeface="+mn-cs"/>
              </a:rPr>
              <a:t>LEARNING OUTCOMES</a:t>
            </a:r>
          </a:p>
          <a:p>
            <a:pPr marL="0" marR="0" lvl="0" indent="0" algn="ctr" defTabSz="400050" rtl="0" eaLnBrk="1" fontAlgn="auto" latinLnBrk="0" hangingPunct="1">
              <a:lnSpc>
                <a:spcPct val="90000"/>
              </a:lnSpc>
              <a:spcBef>
                <a:spcPct val="0"/>
              </a:spcBef>
              <a:spcAft>
                <a:spcPts val="800"/>
              </a:spcAft>
              <a:buClrTx/>
              <a:buSzTx/>
              <a:buFontTx/>
              <a:buNone/>
              <a:tabLst/>
              <a:defRPr/>
            </a:pPr>
            <a:r>
              <a:rPr kumimoji="0" lang="en-US" sz="780" b="0" i="1" u="none" strike="noStrike" kern="1200" cap="none" spc="0" normalizeH="0" baseline="0" noProof="0" dirty="0">
                <a:ln>
                  <a:noFill/>
                </a:ln>
                <a:solidFill>
                  <a:srgbClr val="000000"/>
                </a:solidFill>
                <a:effectLst/>
                <a:uLnTx/>
                <a:uFillTx/>
                <a:latin typeface="Arial"/>
                <a:ea typeface="+mn-ea"/>
                <a:cs typeface="+mn-cs"/>
              </a:rPr>
              <a:t>The knowledge/skills the program </a:t>
            </a:r>
            <a:br>
              <a:rPr kumimoji="0" lang="en-US" sz="780" b="0" i="1" u="none" strike="noStrike" kern="1200" cap="none" spc="0" normalizeH="0" baseline="0" noProof="0" dirty="0">
                <a:ln>
                  <a:noFill/>
                </a:ln>
                <a:solidFill>
                  <a:srgbClr val="000000"/>
                </a:solidFill>
                <a:effectLst/>
                <a:uLnTx/>
                <a:uFillTx/>
                <a:latin typeface="Arial"/>
                <a:ea typeface="+mn-ea"/>
                <a:cs typeface="+mn-cs"/>
              </a:rPr>
            </a:br>
            <a:r>
              <a:rPr kumimoji="0" lang="en-US" sz="780" b="0" i="1" u="none" strike="noStrike" kern="1200" cap="none" spc="0" normalizeH="0" baseline="0" noProof="0" dirty="0">
                <a:ln>
                  <a:noFill/>
                </a:ln>
                <a:solidFill>
                  <a:srgbClr val="000000"/>
                </a:solidFill>
                <a:effectLst/>
                <a:uLnTx/>
                <a:uFillTx/>
                <a:latin typeface="Arial"/>
                <a:ea typeface="+mn-ea"/>
                <a:cs typeface="+mn-cs"/>
              </a:rPr>
              <a:t>intends to create</a:t>
            </a:r>
          </a:p>
        </p:txBody>
      </p:sp>
      <p:sp>
        <p:nvSpPr>
          <p:cNvPr id="10" name="Isosceles Triangle 9"/>
          <p:cNvSpPr/>
          <p:nvPr/>
        </p:nvSpPr>
        <p:spPr>
          <a:xfrm rot="5400000">
            <a:off x="1985957" y="817785"/>
            <a:ext cx="508355" cy="210783"/>
          </a:xfrm>
          <a:prstGeom prst="triangle">
            <a:avLst>
              <a:gd name="adj" fmla="val 5115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750" b="0" i="0" u="none" strike="noStrike" kern="1200" cap="none" spc="0" normalizeH="0" baseline="0" noProof="0">
              <a:ln>
                <a:noFill/>
              </a:ln>
              <a:solidFill>
                <a:srgbClr val="000000"/>
              </a:solidFill>
              <a:effectLst/>
              <a:uLnTx/>
              <a:uFillTx/>
              <a:latin typeface="Arial"/>
              <a:ea typeface="+mn-ea"/>
              <a:cs typeface="+mn-cs"/>
            </a:endParaRPr>
          </a:p>
        </p:txBody>
      </p:sp>
      <p:sp>
        <p:nvSpPr>
          <p:cNvPr id="18" name="Title 1"/>
          <p:cNvSpPr>
            <a:spLocks noGrp="1"/>
          </p:cNvSpPr>
          <p:nvPr>
            <p:ph type="title"/>
          </p:nvPr>
        </p:nvSpPr>
        <p:spPr>
          <a:xfrm>
            <a:off x="95348" y="216343"/>
            <a:ext cx="8244000" cy="445729"/>
          </a:xfrm>
        </p:spPr>
        <p:txBody>
          <a:bodyPr>
            <a:normAutofit/>
          </a:bodyPr>
          <a:lstStyle/>
          <a:p>
            <a:r>
              <a:rPr lang="en-US" sz="1600" dirty="0"/>
              <a:t>Program Performance Path</a:t>
            </a:r>
          </a:p>
        </p:txBody>
      </p:sp>
    </p:spTree>
    <p:extLst>
      <p:ext uri="{BB962C8B-B14F-4D97-AF65-F5344CB8AC3E}">
        <p14:creationId xmlns:p14="http://schemas.microsoft.com/office/powerpoint/2010/main" val="281133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bwMode="auto">
          <a:xfrm>
            <a:off x="1850681" y="694833"/>
            <a:ext cx="496207" cy="3930795"/>
          </a:xfrm>
          <a:prstGeom prst="rect">
            <a:avLst/>
          </a:prstGeom>
          <a:solidFill>
            <a:schemeClr val="accent1"/>
          </a:solidFill>
          <a:ln w="25400">
            <a:noFill/>
          </a:ln>
          <a:effectLst>
            <a:outerShdw blurRad="76200" dir="18900000" sy="23000" kx="-1200000" algn="bl" rotWithShape="0">
              <a:prstClr val="black">
                <a:alpha val="2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GB" sz="900" b="1" spc="75" dirty="0" err="1">
              <a:solidFill>
                <a:srgbClr val="FFFFFF"/>
              </a:solidFill>
              <a:latin typeface="Arial"/>
              <a:cs typeface="Arial"/>
            </a:endParaRPr>
          </a:p>
        </p:txBody>
      </p:sp>
      <p:sp>
        <p:nvSpPr>
          <p:cNvPr id="2" name="Rektangel 1"/>
          <p:cNvSpPr/>
          <p:nvPr/>
        </p:nvSpPr>
        <p:spPr>
          <a:xfrm>
            <a:off x="2761091" y="527541"/>
            <a:ext cx="1992853" cy="369332"/>
          </a:xfrm>
          <a:prstGeom prst="rect">
            <a:avLst/>
          </a:prstGeom>
        </p:spPr>
        <p:txBody>
          <a:bodyPr wrap="none">
            <a:spAutoFit/>
          </a:bodyPr>
          <a:lstStyle/>
          <a:p>
            <a:pPr defTabSz="342900" fontAlgn="base">
              <a:spcBef>
                <a:spcPct val="0"/>
              </a:spcBef>
              <a:spcAft>
                <a:spcPct val="0"/>
              </a:spcAft>
            </a:pPr>
            <a:r>
              <a:rPr lang="en-GB" b="1" dirty="0">
                <a:solidFill>
                  <a:srgbClr val="D53D21"/>
                </a:solidFill>
                <a:latin typeface="Arial" pitchFamily="-123" charset="0"/>
                <a:ea typeface="ＭＳ Ｐゴシック" pitchFamily="-123" charset="-128"/>
              </a:rPr>
              <a:t>2600 </a:t>
            </a:r>
            <a:r>
              <a:rPr lang="en-GB" b="1" dirty="0">
                <a:solidFill>
                  <a:srgbClr val="000000"/>
                </a:solidFill>
                <a:latin typeface="Arial" pitchFamily="-123" charset="0"/>
                <a:ea typeface="ＭＳ Ｐゴシック" pitchFamily="-123" charset="-128"/>
              </a:rPr>
              <a:t>customers </a:t>
            </a:r>
          </a:p>
        </p:txBody>
      </p:sp>
      <p:sp>
        <p:nvSpPr>
          <p:cNvPr id="11" name="Höger 10"/>
          <p:cNvSpPr/>
          <p:nvPr/>
        </p:nvSpPr>
        <p:spPr bwMode="auto">
          <a:xfrm>
            <a:off x="2346887" y="2107062"/>
            <a:ext cx="3003948" cy="553169"/>
          </a:xfrm>
          <a:prstGeom prst="rightArrow">
            <a:avLst/>
          </a:prstGeom>
          <a:gradFill>
            <a:gsLst>
              <a:gs pos="0">
                <a:schemeClr val="tx1">
                  <a:lumMod val="75000"/>
                  <a:lumOff val="25000"/>
                </a:schemeClr>
              </a:gs>
              <a:gs pos="100000">
                <a:schemeClr val="bg1">
                  <a:lumMod val="50000"/>
                </a:schemeClr>
              </a:gs>
            </a:gsLst>
          </a:gradFill>
          <a:ln w="25400">
            <a:noFill/>
          </a:ln>
          <a:effectLst>
            <a:outerShdw blurRad="40000" dist="23000" dir="5400000" rotWithShape="0">
              <a:srgbClr val="000000">
                <a:alpha val="51000"/>
              </a:srgb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GB" sz="900" b="1" spc="75" dirty="0" err="1">
              <a:solidFill>
                <a:srgbClr val="FFFFFF"/>
              </a:solidFill>
              <a:latin typeface="Arial"/>
              <a:cs typeface="Arial"/>
            </a:endParaRPr>
          </a:p>
        </p:txBody>
      </p:sp>
      <p:sp>
        <p:nvSpPr>
          <p:cNvPr id="3" name="Rektangel 2"/>
          <p:cNvSpPr/>
          <p:nvPr/>
        </p:nvSpPr>
        <p:spPr>
          <a:xfrm>
            <a:off x="6255282" y="506185"/>
            <a:ext cx="2480166" cy="369332"/>
          </a:xfrm>
          <a:prstGeom prst="rect">
            <a:avLst/>
          </a:prstGeom>
        </p:spPr>
        <p:txBody>
          <a:bodyPr wrap="none">
            <a:spAutoFit/>
          </a:bodyPr>
          <a:lstStyle/>
          <a:p>
            <a:pPr defTabSz="342900" fontAlgn="base">
              <a:spcBef>
                <a:spcPct val="0"/>
              </a:spcBef>
              <a:spcAft>
                <a:spcPct val="0"/>
              </a:spcAft>
            </a:pPr>
            <a:r>
              <a:rPr lang="en-GB" b="1" dirty="0">
                <a:solidFill>
                  <a:srgbClr val="D53D21"/>
                </a:solidFill>
                <a:latin typeface="Arial" pitchFamily="-123" charset="0"/>
                <a:ea typeface="ＭＳ Ｐゴシック" pitchFamily="-123" charset="-128"/>
              </a:rPr>
              <a:t>$230M </a:t>
            </a:r>
            <a:r>
              <a:rPr lang="en-GB" b="1" dirty="0">
                <a:solidFill>
                  <a:srgbClr val="000000"/>
                </a:solidFill>
                <a:latin typeface="Arial" pitchFamily="-123" charset="0"/>
                <a:ea typeface="ＭＳ Ｐゴシック" pitchFamily="-123" charset="-128"/>
              </a:rPr>
              <a:t>order income </a:t>
            </a:r>
          </a:p>
        </p:txBody>
      </p:sp>
      <p:cxnSp>
        <p:nvCxnSpPr>
          <p:cNvPr id="5" name="Rak 4"/>
          <p:cNvCxnSpPr/>
          <p:nvPr/>
        </p:nvCxnSpPr>
        <p:spPr>
          <a:xfrm>
            <a:off x="1850681" y="691939"/>
            <a:ext cx="904447"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ktangel 7"/>
          <p:cNvSpPr/>
          <p:nvPr/>
        </p:nvSpPr>
        <p:spPr bwMode="auto">
          <a:xfrm>
            <a:off x="5350836" y="691939"/>
            <a:ext cx="496207" cy="3930795"/>
          </a:xfrm>
          <a:prstGeom prst="rect">
            <a:avLst/>
          </a:prstGeom>
          <a:solidFill>
            <a:schemeClr val="accent4"/>
          </a:solidFill>
          <a:ln w="25400">
            <a:noFill/>
          </a:ln>
          <a:effectLst>
            <a:outerShdw blurRad="76200" dir="18900000" sy="23000" kx="-1200000" algn="bl" rotWithShape="0">
              <a:prstClr val="black">
                <a:alpha val="2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GB" sz="900" b="1" spc="75" dirty="0" err="1">
              <a:solidFill>
                <a:srgbClr val="FFFFFF"/>
              </a:solidFill>
              <a:latin typeface="Arial"/>
              <a:cs typeface="Arial"/>
            </a:endParaRPr>
          </a:p>
        </p:txBody>
      </p:sp>
      <p:cxnSp>
        <p:nvCxnSpPr>
          <p:cNvPr id="9" name="Rak 8"/>
          <p:cNvCxnSpPr/>
          <p:nvPr/>
        </p:nvCxnSpPr>
        <p:spPr>
          <a:xfrm>
            <a:off x="5350836" y="687689"/>
            <a:ext cx="904447"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98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11" grpId="0" animBg="1"/>
      <p:bldP spid="3"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bwMode="auto">
          <a:xfrm>
            <a:off x="1850681" y="694833"/>
            <a:ext cx="496207" cy="3930795"/>
          </a:xfrm>
          <a:prstGeom prst="rect">
            <a:avLst/>
          </a:prstGeom>
          <a:solidFill>
            <a:schemeClr val="accent1"/>
          </a:solidFill>
          <a:ln w="25400">
            <a:noFill/>
          </a:ln>
          <a:effectLst>
            <a:outerShdw blurRad="76200" dir="18900000" sy="23000" kx="-1200000" algn="bl" rotWithShape="0">
              <a:prstClr val="black">
                <a:alpha val="2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GB" sz="900" b="1" spc="75" dirty="0" err="1">
              <a:solidFill>
                <a:srgbClr val="FFFFFF"/>
              </a:solidFill>
              <a:latin typeface="Arial"/>
              <a:cs typeface="Arial"/>
            </a:endParaRPr>
          </a:p>
        </p:txBody>
      </p:sp>
      <p:sp>
        <p:nvSpPr>
          <p:cNvPr id="2" name="Rektangel 1"/>
          <p:cNvSpPr/>
          <p:nvPr/>
        </p:nvSpPr>
        <p:spPr>
          <a:xfrm>
            <a:off x="2761091" y="527541"/>
            <a:ext cx="1992853" cy="369332"/>
          </a:xfrm>
          <a:prstGeom prst="rect">
            <a:avLst/>
          </a:prstGeom>
        </p:spPr>
        <p:txBody>
          <a:bodyPr wrap="none">
            <a:spAutoFit/>
          </a:bodyPr>
          <a:lstStyle/>
          <a:p>
            <a:pPr defTabSz="342900" fontAlgn="base">
              <a:spcBef>
                <a:spcPct val="0"/>
              </a:spcBef>
              <a:spcAft>
                <a:spcPct val="0"/>
              </a:spcAft>
            </a:pPr>
            <a:r>
              <a:rPr lang="en-GB" b="1" dirty="0">
                <a:solidFill>
                  <a:srgbClr val="D53D21"/>
                </a:solidFill>
                <a:latin typeface="Arial" pitchFamily="-123" charset="0"/>
                <a:ea typeface="ＭＳ Ｐゴシック" pitchFamily="-123" charset="-128"/>
              </a:rPr>
              <a:t>2600 </a:t>
            </a:r>
            <a:r>
              <a:rPr lang="en-GB" b="1" dirty="0">
                <a:solidFill>
                  <a:srgbClr val="000000"/>
                </a:solidFill>
                <a:latin typeface="Arial" pitchFamily="-123" charset="0"/>
                <a:ea typeface="ＭＳ Ｐゴシック" pitchFamily="-123" charset="-128"/>
              </a:rPr>
              <a:t>customers </a:t>
            </a:r>
          </a:p>
        </p:txBody>
      </p:sp>
      <p:sp>
        <p:nvSpPr>
          <p:cNvPr id="3" name="Rektangel 2"/>
          <p:cNvSpPr/>
          <p:nvPr/>
        </p:nvSpPr>
        <p:spPr>
          <a:xfrm>
            <a:off x="6255282" y="873790"/>
            <a:ext cx="2201413" cy="646331"/>
          </a:xfrm>
          <a:prstGeom prst="rect">
            <a:avLst/>
          </a:prstGeom>
        </p:spPr>
        <p:txBody>
          <a:bodyPr wrap="square">
            <a:spAutoFit/>
          </a:bodyPr>
          <a:lstStyle/>
          <a:p>
            <a:pPr defTabSz="342900" fontAlgn="base">
              <a:spcBef>
                <a:spcPct val="0"/>
              </a:spcBef>
              <a:spcAft>
                <a:spcPct val="0"/>
              </a:spcAft>
            </a:pPr>
            <a:r>
              <a:rPr lang="en-GB" b="1" dirty="0">
                <a:solidFill>
                  <a:srgbClr val="D53D21"/>
                </a:solidFill>
                <a:latin typeface="Arial" pitchFamily="-123" charset="0"/>
                <a:ea typeface="ＭＳ Ｐゴシック" pitchFamily="-123" charset="-128"/>
              </a:rPr>
              <a:t>90% </a:t>
            </a:r>
            <a:r>
              <a:rPr lang="en-GB" b="1" dirty="0">
                <a:solidFill>
                  <a:srgbClr val="000000"/>
                </a:solidFill>
                <a:latin typeface="Arial" pitchFamily="-123" charset="0"/>
                <a:ea typeface="ＭＳ Ｐゴシック" pitchFamily="-123" charset="-128"/>
              </a:rPr>
              <a:t>of our total </a:t>
            </a:r>
            <a:br>
              <a:rPr lang="en-GB" b="1" dirty="0">
                <a:solidFill>
                  <a:srgbClr val="D53D21"/>
                </a:solidFill>
                <a:latin typeface="Arial" pitchFamily="-123" charset="0"/>
                <a:ea typeface="ＭＳ Ｐゴシック" pitchFamily="-123" charset="-128"/>
              </a:rPr>
            </a:br>
            <a:r>
              <a:rPr lang="en-GB" b="1" dirty="0">
                <a:solidFill>
                  <a:srgbClr val="000000"/>
                </a:solidFill>
                <a:latin typeface="Arial" pitchFamily="-123" charset="0"/>
                <a:ea typeface="ＭＳ Ｐゴシック" pitchFamily="-123" charset="-128"/>
              </a:rPr>
              <a:t>order income </a:t>
            </a:r>
          </a:p>
        </p:txBody>
      </p:sp>
      <p:cxnSp>
        <p:nvCxnSpPr>
          <p:cNvPr id="5" name="Rak 4"/>
          <p:cNvCxnSpPr/>
          <p:nvPr/>
        </p:nvCxnSpPr>
        <p:spPr>
          <a:xfrm>
            <a:off x="1850681" y="691939"/>
            <a:ext cx="904447"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ktangel 7"/>
          <p:cNvSpPr/>
          <p:nvPr/>
        </p:nvSpPr>
        <p:spPr bwMode="auto">
          <a:xfrm>
            <a:off x="5350836" y="691939"/>
            <a:ext cx="496207" cy="3930795"/>
          </a:xfrm>
          <a:prstGeom prst="rect">
            <a:avLst/>
          </a:prstGeom>
          <a:solidFill>
            <a:schemeClr val="accent4"/>
          </a:solidFill>
          <a:ln w="25400">
            <a:noFill/>
          </a:ln>
          <a:effectLst>
            <a:outerShdw blurRad="76200" dir="18900000" sy="23000" kx="-1200000" algn="bl" rotWithShape="0">
              <a:prstClr val="black">
                <a:alpha val="2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GB" sz="900" b="1" spc="75" dirty="0" err="1">
              <a:solidFill>
                <a:srgbClr val="FFFFFF"/>
              </a:solidFill>
              <a:latin typeface="Arial"/>
              <a:cs typeface="Arial"/>
            </a:endParaRPr>
          </a:p>
        </p:txBody>
      </p:sp>
      <p:cxnSp>
        <p:nvCxnSpPr>
          <p:cNvPr id="9" name="Rak 8"/>
          <p:cNvCxnSpPr/>
          <p:nvPr/>
        </p:nvCxnSpPr>
        <p:spPr>
          <a:xfrm>
            <a:off x="5350836" y="1082852"/>
            <a:ext cx="904447"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ktangel 9"/>
          <p:cNvSpPr/>
          <p:nvPr/>
        </p:nvSpPr>
        <p:spPr bwMode="auto">
          <a:xfrm>
            <a:off x="1850680" y="4393407"/>
            <a:ext cx="496207" cy="232222"/>
          </a:xfrm>
          <a:prstGeom prst="rect">
            <a:avLst/>
          </a:prstGeom>
          <a:solidFill>
            <a:schemeClr val="accent5"/>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GB" sz="900" b="1" spc="75" dirty="0" err="1">
              <a:solidFill>
                <a:srgbClr val="FFFFFF"/>
              </a:solidFill>
              <a:latin typeface="Arial"/>
              <a:cs typeface="Arial"/>
            </a:endParaRPr>
          </a:p>
        </p:txBody>
      </p:sp>
      <p:sp>
        <p:nvSpPr>
          <p:cNvPr id="12" name="Rektangel 11"/>
          <p:cNvSpPr/>
          <p:nvPr/>
        </p:nvSpPr>
        <p:spPr>
          <a:xfrm>
            <a:off x="2767054" y="4225341"/>
            <a:ext cx="1864613" cy="369332"/>
          </a:xfrm>
          <a:prstGeom prst="rect">
            <a:avLst/>
          </a:prstGeom>
        </p:spPr>
        <p:txBody>
          <a:bodyPr wrap="none">
            <a:spAutoFit/>
          </a:bodyPr>
          <a:lstStyle/>
          <a:p>
            <a:pPr defTabSz="342900" fontAlgn="base">
              <a:spcBef>
                <a:spcPct val="0"/>
              </a:spcBef>
              <a:spcAft>
                <a:spcPct val="0"/>
              </a:spcAft>
            </a:pPr>
            <a:r>
              <a:rPr lang="en-GB" b="1" dirty="0">
                <a:solidFill>
                  <a:srgbClr val="D53D21"/>
                </a:solidFill>
                <a:latin typeface="Arial" pitchFamily="-123" charset="0"/>
                <a:ea typeface="ＭＳ Ｐゴシック" pitchFamily="-123" charset="-128"/>
              </a:rPr>
              <a:t>230 </a:t>
            </a:r>
            <a:r>
              <a:rPr lang="en-GB" b="1" dirty="0">
                <a:solidFill>
                  <a:srgbClr val="000000"/>
                </a:solidFill>
                <a:latin typeface="Arial" pitchFamily="-123" charset="0"/>
                <a:ea typeface="ＭＳ Ｐゴシック" pitchFamily="-123" charset="-128"/>
              </a:rPr>
              <a:t>customers </a:t>
            </a:r>
          </a:p>
        </p:txBody>
      </p:sp>
      <p:cxnSp>
        <p:nvCxnSpPr>
          <p:cNvPr id="13" name="Rak 12"/>
          <p:cNvCxnSpPr/>
          <p:nvPr/>
        </p:nvCxnSpPr>
        <p:spPr>
          <a:xfrm>
            <a:off x="1856644" y="4389739"/>
            <a:ext cx="904447"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Höger 13"/>
          <p:cNvSpPr/>
          <p:nvPr/>
        </p:nvSpPr>
        <p:spPr bwMode="auto">
          <a:xfrm>
            <a:off x="4506732" y="4225341"/>
            <a:ext cx="844103" cy="372467"/>
          </a:xfrm>
          <a:prstGeom prst="rightArrow">
            <a:avLst/>
          </a:prstGeom>
          <a:gradFill>
            <a:gsLst>
              <a:gs pos="0">
                <a:schemeClr val="tx1">
                  <a:lumMod val="75000"/>
                  <a:lumOff val="25000"/>
                </a:schemeClr>
              </a:gs>
              <a:gs pos="100000">
                <a:schemeClr val="bg1">
                  <a:lumMod val="50000"/>
                </a:schemeClr>
              </a:gs>
            </a:gsLst>
          </a:gradFill>
          <a:ln w="25400">
            <a:noFill/>
          </a:ln>
          <a:effectLst>
            <a:outerShdw blurRad="40000" dist="23000" dir="5400000" rotWithShape="0">
              <a:srgbClr val="000000">
                <a:alpha val="51000"/>
              </a:srgb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GB" sz="900" b="1" spc="75" dirty="0" err="1">
              <a:solidFill>
                <a:srgbClr val="FFFFFF"/>
              </a:solidFill>
              <a:latin typeface="Arial"/>
              <a:cs typeface="Arial"/>
            </a:endParaRPr>
          </a:p>
        </p:txBody>
      </p:sp>
      <p:sp>
        <p:nvSpPr>
          <p:cNvPr id="15" name="Rektangel 14"/>
          <p:cNvSpPr/>
          <p:nvPr/>
        </p:nvSpPr>
        <p:spPr bwMode="auto">
          <a:xfrm>
            <a:off x="5347884" y="1073819"/>
            <a:ext cx="491785" cy="3548915"/>
          </a:xfrm>
          <a:prstGeom prst="rect">
            <a:avLst/>
          </a:prstGeom>
          <a:solidFill>
            <a:schemeClr val="accent6"/>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defTabSz="342900" fontAlgn="base">
              <a:spcBef>
                <a:spcPct val="0"/>
              </a:spcBef>
              <a:spcAft>
                <a:spcPct val="0"/>
              </a:spcAft>
            </a:pPr>
            <a:endParaRPr lang="en-GB" sz="900" b="1" spc="75" dirty="0" err="1">
              <a:solidFill>
                <a:srgbClr val="FFFFFF"/>
              </a:solidFill>
              <a:latin typeface="Arial"/>
              <a:cs typeface="Arial"/>
            </a:endParaRPr>
          </a:p>
        </p:txBody>
      </p:sp>
      <p:sp>
        <p:nvSpPr>
          <p:cNvPr id="16" name="Rektangel 15"/>
          <p:cNvSpPr/>
          <p:nvPr/>
        </p:nvSpPr>
        <p:spPr>
          <a:xfrm>
            <a:off x="6255282" y="506185"/>
            <a:ext cx="2480166" cy="369332"/>
          </a:xfrm>
          <a:prstGeom prst="rect">
            <a:avLst/>
          </a:prstGeom>
        </p:spPr>
        <p:txBody>
          <a:bodyPr wrap="none">
            <a:spAutoFit/>
          </a:bodyPr>
          <a:lstStyle/>
          <a:p>
            <a:pPr defTabSz="342900" fontAlgn="base">
              <a:spcBef>
                <a:spcPct val="0"/>
              </a:spcBef>
              <a:spcAft>
                <a:spcPct val="0"/>
              </a:spcAft>
            </a:pPr>
            <a:r>
              <a:rPr lang="en-GB" b="1" dirty="0">
                <a:solidFill>
                  <a:srgbClr val="D53D21"/>
                </a:solidFill>
                <a:latin typeface="Arial" pitchFamily="-123" charset="0"/>
                <a:ea typeface="ＭＳ Ｐゴシック" pitchFamily="-123" charset="-128"/>
              </a:rPr>
              <a:t>$230M </a:t>
            </a:r>
            <a:r>
              <a:rPr lang="en-GB" b="1" dirty="0">
                <a:solidFill>
                  <a:srgbClr val="000000"/>
                </a:solidFill>
                <a:latin typeface="Arial" pitchFamily="-123" charset="0"/>
                <a:ea typeface="ＭＳ Ｐゴシック" pitchFamily="-123" charset="-128"/>
              </a:rPr>
              <a:t>order income </a:t>
            </a:r>
          </a:p>
        </p:txBody>
      </p:sp>
      <p:cxnSp>
        <p:nvCxnSpPr>
          <p:cNvPr id="17" name="Rak 16"/>
          <p:cNvCxnSpPr/>
          <p:nvPr/>
        </p:nvCxnSpPr>
        <p:spPr>
          <a:xfrm>
            <a:off x="5350836" y="694833"/>
            <a:ext cx="904447"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7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1000"/>
                                        <p:tgtEl>
                                          <p:spTgt spid="15"/>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48" y="2688444"/>
            <a:ext cx="9144000" cy="784830"/>
          </a:xfrm>
          <a:prstGeom prst="rect">
            <a:avLst/>
          </a:prstGeom>
          <a:noFill/>
        </p:spPr>
        <p:txBody>
          <a:bodyPr wrap="square" rtlCol="0">
            <a:spAutoFit/>
          </a:bodyPr>
          <a:lstStyle/>
          <a:p>
            <a:pPr algn="ctr" defTabSz="342900" fontAlgn="base">
              <a:spcBef>
                <a:spcPct val="0"/>
              </a:spcBef>
              <a:spcAft>
                <a:spcPct val="0"/>
              </a:spcAft>
            </a:pPr>
            <a:r>
              <a:rPr lang="en-GB" sz="4500" b="1" dirty="0">
                <a:solidFill>
                  <a:srgbClr val="D43D21"/>
                </a:solidFill>
                <a:latin typeface="Arial" pitchFamily="-123" charset="0"/>
                <a:ea typeface="ＭＳ Ｐゴシック" pitchFamily="-123" charset="-128"/>
              </a:rPr>
              <a:t>You </a:t>
            </a:r>
            <a:r>
              <a:rPr lang="en-GB" sz="4500" b="1" dirty="0">
                <a:solidFill>
                  <a:srgbClr val="000000"/>
                </a:solidFill>
                <a:latin typeface="Arial" pitchFamily="-123" charset="0"/>
                <a:ea typeface="ＭＳ Ｐゴシック" pitchFamily="-123" charset="-128"/>
              </a:rPr>
              <a:t>are the difference</a:t>
            </a:r>
            <a:endParaRPr lang="en-US" sz="4500" b="1" dirty="0" err="1">
              <a:solidFill>
                <a:srgbClr val="000000"/>
              </a:solidFill>
              <a:latin typeface="Arial" pitchFamily="-123" charset="0"/>
              <a:ea typeface="ＭＳ Ｐゴシック" pitchFamily="-123" charset="-128"/>
            </a:endParaRPr>
          </a:p>
        </p:txBody>
      </p:sp>
      <p:sp>
        <p:nvSpPr>
          <p:cNvPr id="5" name="TextBox 4"/>
          <p:cNvSpPr txBox="1"/>
          <p:nvPr/>
        </p:nvSpPr>
        <p:spPr>
          <a:xfrm>
            <a:off x="0" y="1347202"/>
            <a:ext cx="9144000" cy="784830"/>
          </a:xfrm>
          <a:prstGeom prst="rect">
            <a:avLst/>
          </a:prstGeom>
          <a:noFill/>
        </p:spPr>
        <p:txBody>
          <a:bodyPr wrap="square" rtlCol="0">
            <a:spAutoFit/>
          </a:bodyPr>
          <a:lstStyle/>
          <a:p>
            <a:pPr algn="ctr" defTabSz="342900" fontAlgn="base">
              <a:spcBef>
                <a:spcPct val="0"/>
              </a:spcBef>
              <a:spcAft>
                <a:spcPct val="0"/>
              </a:spcAft>
            </a:pPr>
            <a:r>
              <a:rPr lang="en-GB" sz="4500" b="1" dirty="0">
                <a:solidFill>
                  <a:srgbClr val="D43D21"/>
                </a:solidFill>
                <a:latin typeface="Arial" pitchFamily="-123" charset="0"/>
                <a:ea typeface="ＭＳ Ｐゴシック" pitchFamily="-123" charset="-128"/>
              </a:rPr>
              <a:t>We </a:t>
            </a:r>
            <a:r>
              <a:rPr lang="en-GB" sz="4500" b="1" dirty="0">
                <a:solidFill>
                  <a:srgbClr val="000000"/>
                </a:solidFill>
                <a:latin typeface="Arial" pitchFamily="-123" charset="0"/>
                <a:ea typeface="ＭＳ Ｐゴシック" pitchFamily="-123" charset="-128"/>
              </a:rPr>
              <a:t>are a people business</a:t>
            </a:r>
            <a:endParaRPr lang="en-US" sz="4500" b="1" dirty="0" err="1">
              <a:solidFill>
                <a:srgbClr val="000000"/>
              </a:solidFill>
              <a:latin typeface="Arial" pitchFamily="-123" charset="0"/>
              <a:ea typeface="ＭＳ Ｐゴシック" pitchFamily="-123" charset="-128"/>
            </a:endParaRPr>
          </a:p>
        </p:txBody>
      </p:sp>
    </p:spTree>
    <p:extLst>
      <p:ext uri="{BB962C8B-B14F-4D97-AF65-F5344CB8AC3E}">
        <p14:creationId xmlns:p14="http://schemas.microsoft.com/office/powerpoint/2010/main" val="70562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52916" y="1633835"/>
            <a:ext cx="6286159" cy="1569660"/>
          </a:xfrm>
          <a:prstGeom prst="rect">
            <a:avLst/>
          </a:prstGeom>
          <a:noFill/>
        </p:spPr>
        <p:txBody>
          <a:bodyPr wrap="square" lIns="91440" tIns="45720" rIns="91440" bIns="45720">
            <a:spAutoFit/>
          </a:bodyPr>
          <a:lstStyle/>
          <a:p>
            <a:pPr algn="ctr"/>
            <a:r>
              <a:rPr lang="en-US" sz="4800" b="1" cap="none" spc="0" dirty="0">
                <a:ln w="0"/>
                <a:solidFill>
                  <a:schemeClr val="accent6"/>
                </a:solidFill>
              </a:rPr>
              <a:t>What question/s do you have right now?</a:t>
            </a:r>
          </a:p>
        </p:txBody>
      </p:sp>
    </p:spTree>
    <p:extLst>
      <p:ext uri="{BB962C8B-B14F-4D97-AF65-F5344CB8AC3E}">
        <p14:creationId xmlns:p14="http://schemas.microsoft.com/office/powerpoint/2010/main" val="10820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normAutofit/>
          </a:bodyPr>
          <a:lstStyle/>
          <a:p>
            <a:r>
              <a:rPr lang="sv-SE" sz="1800" dirty="0"/>
              <a:t>Who’s there?</a:t>
            </a:r>
            <a:endParaRPr lang="en-US" sz="1800" dirty="0"/>
          </a:p>
        </p:txBody>
      </p:sp>
      <p:sp>
        <p:nvSpPr>
          <p:cNvPr id="3" name="Text Placeholder 2"/>
          <p:cNvSpPr>
            <a:spLocks noGrp="1"/>
          </p:cNvSpPr>
          <p:nvPr>
            <p:ph type="body" idx="11"/>
          </p:nvPr>
        </p:nvSpPr>
        <p:spPr/>
        <p:txBody>
          <a:bodyPr/>
          <a:lstStyle/>
          <a:p>
            <a:r>
              <a:rPr lang="sv-SE" dirty="0" err="1"/>
              <a:t>exercise</a:t>
            </a:r>
            <a:endParaRPr lang="en-US" dirty="0"/>
          </a:p>
        </p:txBody>
      </p:sp>
      <p:sp>
        <p:nvSpPr>
          <p:cNvPr id="4" name="Content Placeholder 3"/>
          <p:cNvSpPr>
            <a:spLocks noGrp="1"/>
          </p:cNvSpPr>
          <p:nvPr>
            <p:ph idx="1"/>
          </p:nvPr>
        </p:nvSpPr>
        <p:spPr>
          <a:xfrm>
            <a:off x="450005" y="1458002"/>
            <a:ext cx="8244001" cy="2778717"/>
          </a:xfrm>
        </p:spPr>
        <p:txBody>
          <a:bodyPr numCol="1" spcCol="180000">
            <a:noAutofit/>
          </a:bodyPr>
          <a:lstStyle/>
          <a:p>
            <a:pPr marL="457200" indent="-457200">
              <a:buFont typeface="+mj-lt"/>
              <a:buAutoNum type="arabicPeriod"/>
            </a:pPr>
            <a:r>
              <a:rPr lang="sv-SE" sz="2000" b="0" dirty="0"/>
              <a:t>Michael is a famous person. </a:t>
            </a:r>
          </a:p>
          <a:p>
            <a:pPr marL="457200" indent="-457200">
              <a:buFont typeface="+mj-lt"/>
              <a:buAutoNum type="arabicPeriod"/>
            </a:pPr>
            <a:r>
              <a:rPr lang="sv-SE" sz="2000" b="0" dirty="0"/>
              <a:t>Ask him </a:t>
            </a:r>
            <a:r>
              <a:rPr lang="sv-SE" sz="2000" dirty="0"/>
              <a:t>questions </a:t>
            </a:r>
            <a:r>
              <a:rPr lang="sv-SE" sz="2000" b="0" dirty="0"/>
              <a:t>to find out who he is. </a:t>
            </a:r>
            <a:br>
              <a:rPr lang="sv-SE" sz="2000" b="0" dirty="0"/>
            </a:br>
            <a:r>
              <a:rPr lang="sv-SE" sz="2000" b="0" dirty="0"/>
              <a:t>He will only answer questions where he can answer </a:t>
            </a:r>
            <a:r>
              <a:rPr lang="sv-SE" sz="2000" dirty="0">
                <a:solidFill>
                  <a:schemeClr val="accent6"/>
                </a:solidFill>
              </a:rPr>
              <a:t>yes/no</a:t>
            </a:r>
            <a:r>
              <a:rPr lang="sv-SE" sz="2000" b="0" dirty="0"/>
              <a:t>. </a:t>
            </a:r>
          </a:p>
          <a:p>
            <a:pPr marL="457200" indent="-457200">
              <a:buFont typeface="+mj-lt"/>
              <a:buAutoNum type="arabicPeriod"/>
            </a:pPr>
            <a:r>
              <a:rPr lang="sv-SE" sz="2000" dirty="0"/>
              <a:t>First person to guess </a:t>
            </a:r>
            <a:r>
              <a:rPr lang="sv-SE" sz="2000" dirty="0">
                <a:solidFill>
                  <a:schemeClr val="accent6"/>
                </a:solidFill>
              </a:rPr>
              <a:t>who it is </a:t>
            </a:r>
            <a:r>
              <a:rPr lang="sv-SE" sz="2000" dirty="0"/>
              <a:t>wins</a:t>
            </a:r>
            <a:r>
              <a:rPr lang="sv-SE" sz="2000" b="0" dirty="0"/>
              <a:t>! </a:t>
            </a:r>
          </a:p>
          <a:p>
            <a:pPr marL="0" indent="0">
              <a:buNone/>
            </a:pPr>
            <a:r>
              <a:rPr lang="sv-SE" sz="2000" b="0" dirty="0"/>
              <a:t>How many questions will you need? </a:t>
            </a:r>
          </a:p>
          <a:p>
            <a:pPr marL="0" indent="0">
              <a:buNone/>
            </a:pPr>
            <a:r>
              <a:rPr lang="sv-SE" sz="2000" b="0" dirty="0"/>
              <a:t>You have 2,5 min!</a:t>
            </a:r>
          </a:p>
        </p:txBody>
      </p:sp>
    </p:spTree>
    <p:extLst>
      <p:ext uri="{BB962C8B-B14F-4D97-AF65-F5344CB8AC3E}">
        <p14:creationId xmlns:p14="http://schemas.microsoft.com/office/powerpoint/2010/main" val="32167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normAutofit/>
          </a:bodyPr>
          <a:lstStyle/>
          <a:p>
            <a:r>
              <a:rPr lang="sv-SE" sz="1800" dirty="0"/>
              <a:t>Who’s there? – PART 2  </a:t>
            </a:r>
            <a:endParaRPr lang="en-US" sz="1800" dirty="0"/>
          </a:p>
        </p:txBody>
      </p:sp>
      <p:sp>
        <p:nvSpPr>
          <p:cNvPr id="3" name="Text Placeholder 2"/>
          <p:cNvSpPr>
            <a:spLocks noGrp="1"/>
          </p:cNvSpPr>
          <p:nvPr>
            <p:ph type="body" idx="11"/>
          </p:nvPr>
        </p:nvSpPr>
        <p:spPr/>
        <p:txBody>
          <a:bodyPr/>
          <a:lstStyle/>
          <a:p>
            <a:r>
              <a:rPr lang="sv-SE" dirty="0" err="1"/>
              <a:t>exercise</a:t>
            </a:r>
            <a:endParaRPr lang="en-US" dirty="0"/>
          </a:p>
        </p:txBody>
      </p:sp>
      <p:sp>
        <p:nvSpPr>
          <p:cNvPr id="4" name="Content Placeholder 3"/>
          <p:cNvSpPr>
            <a:spLocks noGrp="1"/>
          </p:cNvSpPr>
          <p:nvPr>
            <p:ph idx="1"/>
          </p:nvPr>
        </p:nvSpPr>
        <p:spPr>
          <a:xfrm>
            <a:off x="450005" y="1458003"/>
            <a:ext cx="8244001" cy="2361522"/>
          </a:xfrm>
        </p:spPr>
        <p:txBody>
          <a:bodyPr numCol="1" spcCol="180000">
            <a:noAutofit/>
          </a:bodyPr>
          <a:lstStyle/>
          <a:p>
            <a:pPr marL="457200" indent="-457200">
              <a:buFont typeface="+mj-lt"/>
              <a:buAutoNum type="arabicPeriod"/>
            </a:pPr>
            <a:r>
              <a:rPr lang="sv-SE" sz="2000" b="0" dirty="0"/>
              <a:t>Michael is now a new famous person. </a:t>
            </a:r>
          </a:p>
          <a:p>
            <a:pPr marL="457200" indent="-457200">
              <a:buFont typeface="+mj-lt"/>
              <a:buAutoNum type="arabicPeriod"/>
            </a:pPr>
            <a:r>
              <a:rPr lang="sv-SE" sz="2000" b="0" dirty="0"/>
              <a:t>Ask him </a:t>
            </a:r>
            <a:r>
              <a:rPr lang="sv-SE" sz="2000" dirty="0">
                <a:solidFill>
                  <a:schemeClr val="accent6"/>
                </a:solidFill>
              </a:rPr>
              <a:t>any</a:t>
            </a:r>
            <a:r>
              <a:rPr lang="sv-SE" sz="2000" dirty="0"/>
              <a:t> questions </a:t>
            </a:r>
            <a:r>
              <a:rPr lang="sv-SE" sz="2000" b="0" dirty="0"/>
              <a:t>to find out who he is. </a:t>
            </a:r>
          </a:p>
          <a:p>
            <a:pPr marL="457200" indent="-457200">
              <a:buFont typeface="+mj-lt"/>
              <a:buAutoNum type="arabicPeriod"/>
            </a:pPr>
            <a:r>
              <a:rPr lang="sv-SE" sz="2000" dirty="0"/>
              <a:t>First person to guess who it is </a:t>
            </a:r>
            <a:r>
              <a:rPr lang="sv-SE" sz="2000" dirty="0">
                <a:solidFill>
                  <a:schemeClr val="accent6"/>
                </a:solidFill>
              </a:rPr>
              <a:t>wins</a:t>
            </a:r>
            <a:r>
              <a:rPr lang="sv-SE" sz="2000" dirty="0"/>
              <a:t>! </a:t>
            </a:r>
          </a:p>
          <a:p>
            <a:pPr marL="0" indent="0">
              <a:buNone/>
            </a:pPr>
            <a:r>
              <a:rPr lang="sv-SE" sz="2000" b="0" dirty="0"/>
              <a:t>How many questions will you need? </a:t>
            </a:r>
          </a:p>
          <a:p>
            <a:pPr marL="0" indent="0">
              <a:buNone/>
            </a:pPr>
            <a:r>
              <a:rPr lang="sv-SE" sz="2000" b="0" dirty="0"/>
              <a:t>You have 2,5 min! </a:t>
            </a:r>
          </a:p>
        </p:txBody>
      </p:sp>
    </p:spTree>
    <p:extLst>
      <p:ext uri="{BB962C8B-B14F-4D97-AF65-F5344CB8AC3E}">
        <p14:creationId xmlns:p14="http://schemas.microsoft.com/office/powerpoint/2010/main" val="34749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1800" dirty="0"/>
              <a:t>Open / Closed questions </a:t>
            </a:r>
            <a:br>
              <a:rPr lang="sv-SE" sz="1800" dirty="0"/>
            </a:br>
            <a:r>
              <a:rPr lang="sv-SE" sz="1400" b="0" i="1" dirty="0">
                <a:solidFill>
                  <a:schemeClr val="tx1"/>
                </a:solidFill>
              </a:rPr>
              <a:t>Easy to understand – harder to re-wire</a:t>
            </a:r>
            <a:endParaRPr lang="en-US" sz="1800" b="0" i="1" dirty="0">
              <a:solidFill>
                <a:schemeClr val="tx1"/>
              </a:solidFill>
            </a:endParaRPr>
          </a:p>
        </p:txBody>
      </p:sp>
      <p:sp>
        <p:nvSpPr>
          <p:cNvPr id="3" name="Text Placeholder 2"/>
          <p:cNvSpPr>
            <a:spLocks noGrp="1"/>
          </p:cNvSpPr>
          <p:nvPr>
            <p:ph type="body" idx="11"/>
          </p:nvPr>
        </p:nvSpPr>
        <p:spPr/>
        <p:txBody>
          <a:bodyPr/>
          <a:lstStyle/>
          <a:p>
            <a:endParaRPr lang="en-US"/>
          </a:p>
        </p:txBody>
      </p:sp>
      <p:pic>
        <p:nvPicPr>
          <p:cNvPr id="12" name="Picture 11"/>
          <p:cNvPicPr>
            <a:picLocks noChangeAspect="1"/>
          </p:cNvPicPr>
          <p:nvPr/>
        </p:nvPicPr>
        <p:blipFill>
          <a:blip r:embed="rId2"/>
          <a:stretch>
            <a:fillRect/>
          </a:stretch>
        </p:blipFill>
        <p:spPr>
          <a:xfrm>
            <a:off x="5660746" y="1440550"/>
            <a:ext cx="1411842" cy="1876718"/>
          </a:xfrm>
          <a:prstGeom prst="rect">
            <a:avLst/>
          </a:prstGeom>
        </p:spPr>
      </p:pic>
      <p:pic>
        <p:nvPicPr>
          <p:cNvPr id="13" name="Picture 12"/>
          <p:cNvPicPr>
            <a:picLocks noChangeAspect="1"/>
          </p:cNvPicPr>
          <p:nvPr/>
        </p:nvPicPr>
        <p:blipFill>
          <a:blip r:embed="rId3"/>
          <a:stretch>
            <a:fillRect/>
          </a:stretch>
        </p:blipFill>
        <p:spPr>
          <a:xfrm>
            <a:off x="2042439" y="1400935"/>
            <a:ext cx="1872335" cy="1916333"/>
          </a:xfrm>
          <a:prstGeom prst="rect">
            <a:avLst/>
          </a:prstGeom>
        </p:spPr>
      </p:pic>
      <p:sp>
        <p:nvSpPr>
          <p:cNvPr id="14" name="Content Placeholder 3"/>
          <p:cNvSpPr txBox="1">
            <a:spLocks/>
          </p:cNvSpPr>
          <p:nvPr/>
        </p:nvSpPr>
        <p:spPr>
          <a:xfrm>
            <a:off x="1203359" y="3395558"/>
            <a:ext cx="3550494" cy="1682420"/>
          </a:xfrm>
          <a:prstGeom prst="rect">
            <a:avLst/>
          </a:prstGeom>
        </p:spPr>
        <p:txBody>
          <a:bodyPr vert="horz" lIns="91440" tIns="45720" rIns="91440" bIns="45720" rtlCol="0">
            <a:noAutofit/>
          </a:bodyPr>
          <a:lstStyle>
            <a:lvl1pPr marL="342892" indent="-342892" algn="l" defTabSz="685783" rtl="0" eaLnBrk="1" latinLnBrk="0" hangingPunct="1">
              <a:lnSpc>
                <a:spcPct val="120000"/>
              </a:lnSpc>
              <a:spcBef>
                <a:spcPts val="0"/>
              </a:spcBef>
              <a:spcAft>
                <a:spcPts val="900"/>
              </a:spcAft>
              <a:buFontTx/>
              <a:buBlip>
                <a:blip r:embed="rId4"/>
              </a:buBlip>
              <a:defRPr sz="2400" b="1" kern="1200">
                <a:solidFill>
                  <a:schemeClr val="tx1"/>
                </a:solidFill>
                <a:latin typeface="+mn-lt"/>
                <a:ea typeface="+mn-ea"/>
                <a:cs typeface="+mn-cs"/>
              </a:defRPr>
            </a:lvl1pPr>
            <a:lvl2pPr marL="477888" marR="0" indent="-342892" algn="l" defTabSz="685783" rtl="0" eaLnBrk="1" fontAlgn="auto" latinLnBrk="0" hangingPunct="1">
              <a:lnSpc>
                <a:spcPct val="120000"/>
              </a:lnSpc>
              <a:spcBef>
                <a:spcPts val="0"/>
              </a:spcBef>
              <a:spcAft>
                <a:spcPts val="750"/>
              </a:spcAft>
              <a:buClrTx/>
              <a:buSzTx/>
              <a:buFontTx/>
              <a:buBlip>
                <a:blip r:embed="rId4"/>
              </a:buBlip>
              <a:tabLst/>
              <a:defRPr sz="2400" b="1" kern="1200">
                <a:solidFill>
                  <a:schemeClr val="tx1"/>
                </a:solidFill>
                <a:latin typeface="+mn-lt"/>
                <a:ea typeface="+mn-ea"/>
                <a:cs typeface="+mn-cs"/>
              </a:defRPr>
            </a:lvl2pPr>
            <a:lvl3pPr marL="527162" indent="-257168" algn="l" defTabSz="685783" rtl="0" eaLnBrk="1" latinLnBrk="0" hangingPunct="1">
              <a:lnSpc>
                <a:spcPct val="120000"/>
              </a:lnSpc>
              <a:spcBef>
                <a:spcPts val="0"/>
              </a:spcBef>
              <a:spcAft>
                <a:spcPts val="600"/>
              </a:spcAft>
              <a:buFontTx/>
              <a:buBlip>
                <a:blip r:embed="rId4"/>
              </a:buBlip>
              <a:defRPr sz="2000" b="1" kern="1200">
                <a:solidFill>
                  <a:schemeClr val="tx1"/>
                </a:solidFill>
                <a:latin typeface="+mn-lt"/>
                <a:ea typeface="+mn-ea"/>
                <a:cs typeface="+mn-cs"/>
              </a:defRPr>
            </a:lvl3pPr>
            <a:lvl4pPr marL="662159" indent="-257168" algn="l" defTabSz="685783" rtl="0" eaLnBrk="1" latinLnBrk="0" hangingPunct="1">
              <a:lnSpc>
                <a:spcPct val="120000"/>
              </a:lnSpc>
              <a:spcBef>
                <a:spcPts val="0"/>
              </a:spcBef>
              <a:spcAft>
                <a:spcPts val="525"/>
              </a:spcAft>
              <a:buFont typeface="Arial" panose="020B0604020202020204" pitchFamily="34" charset="0"/>
              <a:buChar char="•"/>
              <a:defRPr sz="1500" b="1" kern="1200">
                <a:solidFill>
                  <a:schemeClr val="tx1"/>
                </a:solidFill>
                <a:latin typeface="+mn-lt"/>
                <a:ea typeface="+mn-ea"/>
                <a:cs typeface="+mn-cs"/>
              </a:defRPr>
            </a:lvl4pPr>
            <a:lvl5pPr marL="797155" indent="-257168" algn="l" defTabSz="685783" rtl="0" eaLnBrk="1" latinLnBrk="0" hangingPunct="1">
              <a:lnSpc>
                <a:spcPct val="12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5pPr>
            <a:lvl6pPr marL="932152"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6pPr>
            <a:lvl7pPr marL="1067148"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7pPr>
            <a:lvl8pPr marL="1202145"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8pPr>
            <a:lvl9pPr marL="1337141"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sv-SE" sz="1800" dirty="0">
                <a:solidFill>
                  <a:schemeClr val="accent6"/>
                </a:solidFill>
              </a:rPr>
              <a:t>CLOSED</a:t>
            </a:r>
          </a:p>
          <a:p>
            <a:pPr marL="0" indent="0" algn="ctr">
              <a:buNone/>
            </a:pPr>
            <a:r>
              <a:rPr lang="sv-SE" sz="1800" dirty="0"/>
              <a:t>What is a </a:t>
            </a:r>
            <a:r>
              <a:rPr lang="sv-SE" sz="1800" dirty="0">
                <a:solidFill>
                  <a:schemeClr val="accent6"/>
                </a:solidFill>
              </a:rPr>
              <a:t>closed</a:t>
            </a:r>
            <a:r>
              <a:rPr lang="sv-SE" sz="1800" dirty="0"/>
              <a:t> question? </a:t>
            </a:r>
            <a:br>
              <a:rPr lang="sv-SE" sz="1800" dirty="0"/>
            </a:br>
            <a:r>
              <a:rPr lang="sv-SE" sz="1800" dirty="0"/>
              <a:t>What are they good for? </a:t>
            </a:r>
            <a:endParaRPr lang="sv-SE" sz="1800" b="0" dirty="0"/>
          </a:p>
        </p:txBody>
      </p:sp>
      <p:sp>
        <p:nvSpPr>
          <p:cNvPr id="15" name="Content Placeholder 3"/>
          <p:cNvSpPr txBox="1">
            <a:spLocks/>
          </p:cNvSpPr>
          <p:nvPr/>
        </p:nvSpPr>
        <p:spPr>
          <a:xfrm>
            <a:off x="4806438" y="3395558"/>
            <a:ext cx="3550494" cy="1682420"/>
          </a:xfrm>
          <a:prstGeom prst="rect">
            <a:avLst/>
          </a:prstGeom>
        </p:spPr>
        <p:txBody>
          <a:bodyPr vert="horz" lIns="91440" tIns="45720" rIns="91440" bIns="45720" rtlCol="0">
            <a:noAutofit/>
          </a:bodyPr>
          <a:lstStyle>
            <a:lvl1pPr marL="342892" indent="-342892" algn="l" defTabSz="685783" rtl="0" eaLnBrk="1" latinLnBrk="0" hangingPunct="1">
              <a:lnSpc>
                <a:spcPct val="120000"/>
              </a:lnSpc>
              <a:spcBef>
                <a:spcPts val="0"/>
              </a:spcBef>
              <a:spcAft>
                <a:spcPts val="900"/>
              </a:spcAft>
              <a:buFontTx/>
              <a:buBlip>
                <a:blip r:embed="rId4"/>
              </a:buBlip>
              <a:defRPr sz="2400" b="1" kern="1200">
                <a:solidFill>
                  <a:schemeClr val="tx1"/>
                </a:solidFill>
                <a:latin typeface="+mn-lt"/>
                <a:ea typeface="+mn-ea"/>
                <a:cs typeface="+mn-cs"/>
              </a:defRPr>
            </a:lvl1pPr>
            <a:lvl2pPr marL="477888" marR="0" indent="-342892" algn="l" defTabSz="685783" rtl="0" eaLnBrk="1" fontAlgn="auto" latinLnBrk="0" hangingPunct="1">
              <a:lnSpc>
                <a:spcPct val="120000"/>
              </a:lnSpc>
              <a:spcBef>
                <a:spcPts val="0"/>
              </a:spcBef>
              <a:spcAft>
                <a:spcPts val="750"/>
              </a:spcAft>
              <a:buClrTx/>
              <a:buSzTx/>
              <a:buFontTx/>
              <a:buBlip>
                <a:blip r:embed="rId4"/>
              </a:buBlip>
              <a:tabLst/>
              <a:defRPr sz="2400" b="1" kern="1200">
                <a:solidFill>
                  <a:schemeClr val="tx1"/>
                </a:solidFill>
                <a:latin typeface="+mn-lt"/>
                <a:ea typeface="+mn-ea"/>
                <a:cs typeface="+mn-cs"/>
              </a:defRPr>
            </a:lvl2pPr>
            <a:lvl3pPr marL="527162" indent="-257168" algn="l" defTabSz="685783" rtl="0" eaLnBrk="1" latinLnBrk="0" hangingPunct="1">
              <a:lnSpc>
                <a:spcPct val="120000"/>
              </a:lnSpc>
              <a:spcBef>
                <a:spcPts val="0"/>
              </a:spcBef>
              <a:spcAft>
                <a:spcPts val="600"/>
              </a:spcAft>
              <a:buFontTx/>
              <a:buBlip>
                <a:blip r:embed="rId4"/>
              </a:buBlip>
              <a:defRPr sz="2000" b="1" kern="1200">
                <a:solidFill>
                  <a:schemeClr val="tx1"/>
                </a:solidFill>
                <a:latin typeface="+mn-lt"/>
                <a:ea typeface="+mn-ea"/>
                <a:cs typeface="+mn-cs"/>
              </a:defRPr>
            </a:lvl3pPr>
            <a:lvl4pPr marL="662159" indent="-257168" algn="l" defTabSz="685783" rtl="0" eaLnBrk="1" latinLnBrk="0" hangingPunct="1">
              <a:lnSpc>
                <a:spcPct val="120000"/>
              </a:lnSpc>
              <a:spcBef>
                <a:spcPts val="0"/>
              </a:spcBef>
              <a:spcAft>
                <a:spcPts val="525"/>
              </a:spcAft>
              <a:buFont typeface="Arial" panose="020B0604020202020204" pitchFamily="34" charset="0"/>
              <a:buChar char="•"/>
              <a:defRPr sz="1500" b="1" kern="1200">
                <a:solidFill>
                  <a:schemeClr val="tx1"/>
                </a:solidFill>
                <a:latin typeface="+mn-lt"/>
                <a:ea typeface="+mn-ea"/>
                <a:cs typeface="+mn-cs"/>
              </a:defRPr>
            </a:lvl4pPr>
            <a:lvl5pPr marL="797155" indent="-257168" algn="l" defTabSz="685783" rtl="0" eaLnBrk="1" latinLnBrk="0" hangingPunct="1">
              <a:lnSpc>
                <a:spcPct val="12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5pPr>
            <a:lvl6pPr marL="932152"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6pPr>
            <a:lvl7pPr marL="1067148"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7pPr>
            <a:lvl8pPr marL="1202145"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8pPr>
            <a:lvl9pPr marL="1337141"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sv-SE" sz="1800" dirty="0">
                <a:solidFill>
                  <a:schemeClr val="accent6"/>
                </a:solidFill>
              </a:rPr>
              <a:t>OPEN</a:t>
            </a:r>
          </a:p>
          <a:p>
            <a:pPr marL="0" indent="0" algn="ctr">
              <a:buNone/>
            </a:pPr>
            <a:r>
              <a:rPr lang="sv-SE" sz="1800" dirty="0"/>
              <a:t>What is an </a:t>
            </a:r>
            <a:r>
              <a:rPr lang="sv-SE" sz="1800" dirty="0">
                <a:solidFill>
                  <a:schemeClr val="accent6"/>
                </a:solidFill>
              </a:rPr>
              <a:t>open</a:t>
            </a:r>
            <a:r>
              <a:rPr lang="sv-SE" sz="1800" dirty="0"/>
              <a:t> question? </a:t>
            </a:r>
            <a:br>
              <a:rPr lang="sv-SE" sz="1800" dirty="0"/>
            </a:br>
            <a:r>
              <a:rPr lang="sv-SE" sz="1800" dirty="0"/>
              <a:t>What are they good for? </a:t>
            </a:r>
            <a:endParaRPr lang="sv-SE" sz="1800" b="0" dirty="0"/>
          </a:p>
        </p:txBody>
      </p:sp>
      <p:grpSp>
        <p:nvGrpSpPr>
          <p:cNvPr id="18" name="Grupp 138">
            <a:extLst>
              <a:ext uri="{FF2B5EF4-FFF2-40B4-BE49-F238E27FC236}">
                <a16:creationId xmlns:a16="http://schemas.microsoft.com/office/drawing/2014/main" id="{FACE4B23-0F4E-4B9A-9DAF-92380E2B7CB3}"/>
              </a:ext>
            </a:extLst>
          </p:cNvPr>
          <p:cNvGrpSpPr/>
          <p:nvPr/>
        </p:nvGrpSpPr>
        <p:grpSpPr>
          <a:xfrm>
            <a:off x="4022535" y="1934181"/>
            <a:ext cx="1206693" cy="948155"/>
            <a:chOff x="1731996" y="10886"/>
            <a:chExt cx="8728008" cy="6858000"/>
          </a:xfrm>
        </p:grpSpPr>
        <p:pic>
          <p:nvPicPr>
            <p:cNvPr id="19" name="Bildobjekt 139" descr="En bild som visar elektronik, krets&#10;&#10;Automatiskt genererad beskrivning">
              <a:extLst>
                <a:ext uri="{FF2B5EF4-FFF2-40B4-BE49-F238E27FC236}">
                  <a16:creationId xmlns:a16="http://schemas.microsoft.com/office/drawing/2014/main" id="{3E154582-FF03-4477-A97A-180D04F85EA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31996" y="10886"/>
              <a:ext cx="8728008" cy="6858000"/>
            </a:xfrm>
            <a:custGeom>
              <a:avLst/>
              <a:gdLst/>
              <a:ahLst/>
              <a:cxnLst/>
              <a:rect l="l" t="t" r="r" b="b"/>
              <a:pathLst>
                <a:path w="8728008" h="6858000">
                  <a:moveTo>
                    <a:pt x="0" y="0"/>
                  </a:moveTo>
                  <a:lnTo>
                    <a:pt x="8728008" y="0"/>
                  </a:lnTo>
                  <a:lnTo>
                    <a:pt x="8728008" y="6858000"/>
                  </a:lnTo>
                  <a:lnTo>
                    <a:pt x="0" y="6858000"/>
                  </a:lnTo>
                  <a:lnTo>
                    <a:pt x="0" y="0"/>
                  </a:lnTo>
                  <a:close/>
                  <a:moveTo>
                    <a:pt x="1040502" y="696350"/>
                  </a:moveTo>
                  <a:lnTo>
                    <a:pt x="1040502" y="2503170"/>
                  </a:lnTo>
                  <a:lnTo>
                    <a:pt x="1405317" y="2503170"/>
                  </a:lnTo>
                  <a:lnTo>
                    <a:pt x="1405317" y="1713149"/>
                  </a:lnTo>
                  <a:lnTo>
                    <a:pt x="2120157" y="1713149"/>
                  </a:lnTo>
                  <a:lnTo>
                    <a:pt x="2120157" y="2503170"/>
                  </a:lnTo>
                  <a:lnTo>
                    <a:pt x="2484972" y="2503170"/>
                  </a:lnTo>
                  <a:lnTo>
                    <a:pt x="2484972" y="696350"/>
                  </a:lnTo>
                  <a:lnTo>
                    <a:pt x="2120157" y="696350"/>
                  </a:lnTo>
                  <a:lnTo>
                    <a:pt x="2120157" y="1407493"/>
                  </a:lnTo>
                  <a:lnTo>
                    <a:pt x="1405317" y="1407493"/>
                  </a:lnTo>
                  <a:lnTo>
                    <a:pt x="1405317" y="696350"/>
                  </a:lnTo>
                  <a:lnTo>
                    <a:pt x="1040502" y="696350"/>
                  </a:lnTo>
                  <a:close/>
                  <a:moveTo>
                    <a:pt x="2858545" y="696350"/>
                  </a:moveTo>
                  <a:lnTo>
                    <a:pt x="2858545" y="2503170"/>
                  </a:lnTo>
                  <a:lnTo>
                    <a:pt x="4232763" y="2503170"/>
                  </a:lnTo>
                  <a:lnTo>
                    <a:pt x="4232763" y="2198747"/>
                  </a:lnTo>
                  <a:lnTo>
                    <a:pt x="3223360" y="2198747"/>
                  </a:lnTo>
                  <a:lnTo>
                    <a:pt x="3223360" y="1706986"/>
                  </a:lnTo>
                  <a:lnTo>
                    <a:pt x="4130467" y="1706986"/>
                  </a:lnTo>
                  <a:lnTo>
                    <a:pt x="4130467" y="1402563"/>
                  </a:lnTo>
                  <a:lnTo>
                    <a:pt x="3223360" y="1402563"/>
                  </a:lnTo>
                  <a:lnTo>
                    <a:pt x="3223360" y="1002006"/>
                  </a:lnTo>
                  <a:lnTo>
                    <a:pt x="4198254" y="1002006"/>
                  </a:lnTo>
                  <a:lnTo>
                    <a:pt x="4198254" y="696350"/>
                  </a:lnTo>
                  <a:lnTo>
                    <a:pt x="2858545" y="696350"/>
                  </a:lnTo>
                  <a:close/>
                  <a:moveTo>
                    <a:pt x="4544470" y="696350"/>
                  </a:moveTo>
                  <a:lnTo>
                    <a:pt x="4544470" y="2503170"/>
                  </a:lnTo>
                  <a:lnTo>
                    <a:pt x="5918688" y="2503170"/>
                  </a:lnTo>
                  <a:lnTo>
                    <a:pt x="5918688" y="2198747"/>
                  </a:lnTo>
                  <a:lnTo>
                    <a:pt x="4909285" y="2198747"/>
                  </a:lnTo>
                  <a:lnTo>
                    <a:pt x="4909285" y="1706986"/>
                  </a:lnTo>
                  <a:lnTo>
                    <a:pt x="5816392" y="1706986"/>
                  </a:lnTo>
                  <a:lnTo>
                    <a:pt x="5816392" y="1402563"/>
                  </a:lnTo>
                  <a:lnTo>
                    <a:pt x="4909285" y="1402563"/>
                  </a:lnTo>
                  <a:lnTo>
                    <a:pt x="4909285" y="1002006"/>
                  </a:lnTo>
                  <a:lnTo>
                    <a:pt x="5884178" y="1002006"/>
                  </a:lnTo>
                  <a:lnTo>
                    <a:pt x="5884178" y="696350"/>
                  </a:lnTo>
                  <a:lnTo>
                    <a:pt x="4544470" y="696350"/>
                  </a:lnTo>
                  <a:close/>
                  <a:moveTo>
                    <a:pt x="6229162" y="696350"/>
                  </a:moveTo>
                  <a:lnTo>
                    <a:pt x="6229162" y="2503170"/>
                  </a:lnTo>
                  <a:lnTo>
                    <a:pt x="6915654" y="2503170"/>
                  </a:lnTo>
                  <a:cubicBezTo>
                    <a:pt x="7050406" y="2503170"/>
                    <a:pt x="7158044" y="2490434"/>
                    <a:pt x="7238565" y="2464963"/>
                  </a:cubicBezTo>
                  <a:cubicBezTo>
                    <a:pt x="7346202" y="2430454"/>
                    <a:pt x="7431654" y="2382387"/>
                    <a:pt x="7494922" y="2320763"/>
                  </a:cubicBezTo>
                  <a:cubicBezTo>
                    <a:pt x="7578730" y="2239419"/>
                    <a:pt x="7643230" y="2133014"/>
                    <a:pt x="7688422" y="2001550"/>
                  </a:cubicBezTo>
                  <a:cubicBezTo>
                    <a:pt x="7725396" y="1893913"/>
                    <a:pt x="7743883" y="1765734"/>
                    <a:pt x="7743883" y="1617015"/>
                  </a:cubicBezTo>
                  <a:cubicBezTo>
                    <a:pt x="7743883" y="1447754"/>
                    <a:pt x="7724164" y="1305402"/>
                    <a:pt x="7684724" y="1189960"/>
                  </a:cubicBezTo>
                  <a:cubicBezTo>
                    <a:pt x="7645284" y="1074517"/>
                    <a:pt x="7587769" y="976945"/>
                    <a:pt x="7512176" y="897245"/>
                  </a:cubicBezTo>
                  <a:cubicBezTo>
                    <a:pt x="7436584" y="817544"/>
                    <a:pt x="7345791" y="762083"/>
                    <a:pt x="7239798" y="730860"/>
                  </a:cubicBezTo>
                  <a:cubicBezTo>
                    <a:pt x="7160919" y="707853"/>
                    <a:pt x="7046298" y="696350"/>
                    <a:pt x="6895935" y="696350"/>
                  </a:cubicBezTo>
                  <a:lnTo>
                    <a:pt x="6229162" y="696350"/>
                  </a:lnTo>
                  <a:close/>
                  <a:moveTo>
                    <a:pt x="3631419" y="2692336"/>
                  </a:moveTo>
                  <a:lnTo>
                    <a:pt x="3631419" y="4199156"/>
                  </a:lnTo>
                  <a:lnTo>
                    <a:pt x="3920244" y="4199156"/>
                  </a:lnTo>
                  <a:lnTo>
                    <a:pt x="3920244" y="3652343"/>
                  </a:lnTo>
                  <a:cubicBezTo>
                    <a:pt x="3920244" y="3560522"/>
                    <a:pt x="3928980" y="3491143"/>
                    <a:pt x="3946454" y="3444205"/>
                  </a:cubicBezTo>
                  <a:cubicBezTo>
                    <a:pt x="3963927" y="3397266"/>
                    <a:pt x="3991508" y="3362148"/>
                    <a:pt x="4029195" y="3338851"/>
                  </a:cubicBezTo>
                  <a:cubicBezTo>
                    <a:pt x="4066883" y="3315553"/>
                    <a:pt x="4109710" y="3303904"/>
                    <a:pt x="4157676" y="3303904"/>
                  </a:cubicBezTo>
                  <a:cubicBezTo>
                    <a:pt x="4199475" y="3303904"/>
                    <a:pt x="4234250" y="3312983"/>
                    <a:pt x="4262002" y="3331142"/>
                  </a:cubicBezTo>
                  <a:cubicBezTo>
                    <a:pt x="4289754" y="3349300"/>
                    <a:pt x="4309111" y="3373797"/>
                    <a:pt x="4320075" y="3404633"/>
                  </a:cubicBezTo>
                  <a:cubicBezTo>
                    <a:pt x="4331039" y="3435468"/>
                    <a:pt x="4336521" y="3508102"/>
                    <a:pt x="4336521" y="3622536"/>
                  </a:cubicBezTo>
                  <a:lnTo>
                    <a:pt x="4336521" y="4199156"/>
                  </a:lnTo>
                  <a:lnTo>
                    <a:pt x="4625345" y="4199156"/>
                  </a:lnTo>
                  <a:lnTo>
                    <a:pt x="4625345" y="3558809"/>
                  </a:lnTo>
                  <a:cubicBezTo>
                    <a:pt x="4625345" y="3460821"/>
                    <a:pt x="4620377" y="3388530"/>
                    <a:pt x="4610441" y="3341934"/>
                  </a:cubicBezTo>
                  <a:cubicBezTo>
                    <a:pt x="4600505" y="3295339"/>
                    <a:pt x="4582004" y="3252854"/>
                    <a:pt x="4554938" y="3214481"/>
                  </a:cubicBezTo>
                  <a:cubicBezTo>
                    <a:pt x="4527871" y="3176109"/>
                    <a:pt x="4487614" y="3144588"/>
                    <a:pt x="4434166" y="3119920"/>
                  </a:cubicBezTo>
                  <a:cubicBezTo>
                    <a:pt x="4380718" y="3095251"/>
                    <a:pt x="4320760" y="3082917"/>
                    <a:pt x="4254293" y="3082917"/>
                  </a:cubicBezTo>
                  <a:cubicBezTo>
                    <a:pt x="4124785" y="3082917"/>
                    <a:pt x="4013435" y="3137393"/>
                    <a:pt x="3920244" y="3246345"/>
                  </a:cubicBezTo>
                  <a:lnTo>
                    <a:pt x="3920244" y="2692336"/>
                  </a:lnTo>
                  <a:lnTo>
                    <a:pt x="3631419" y="2692336"/>
                  </a:lnTo>
                  <a:close/>
                  <a:moveTo>
                    <a:pt x="5334599" y="3082917"/>
                  </a:moveTo>
                  <a:cubicBezTo>
                    <a:pt x="5190016" y="3082917"/>
                    <a:pt x="5070443" y="3134138"/>
                    <a:pt x="4975882" y="3236580"/>
                  </a:cubicBezTo>
                  <a:cubicBezTo>
                    <a:pt x="4881320" y="3339022"/>
                    <a:pt x="4834039" y="3480693"/>
                    <a:pt x="4834039" y="3661594"/>
                  </a:cubicBezTo>
                  <a:cubicBezTo>
                    <a:pt x="4834039" y="3813029"/>
                    <a:pt x="4870014" y="3938426"/>
                    <a:pt x="4941963" y="4037785"/>
                  </a:cubicBezTo>
                  <a:cubicBezTo>
                    <a:pt x="5033098" y="4161811"/>
                    <a:pt x="5173570" y="4223824"/>
                    <a:pt x="5363379" y="4223824"/>
                  </a:cubicBezTo>
                  <a:cubicBezTo>
                    <a:pt x="5483294" y="4223824"/>
                    <a:pt x="5583166" y="4196244"/>
                    <a:pt x="5662995" y="4141083"/>
                  </a:cubicBezTo>
                  <a:cubicBezTo>
                    <a:pt x="5742825" y="4085922"/>
                    <a:pt x="5801240" y="4005579"/>
                    <a:pt x="5838243" y="3900054"/>
                  </a:cubicBezTo>
                  <a:lnTo>
                    <a:pt x="5550446" y="3851745"/>
                  </a:lnTo>
                  <a:cubicBezTo>
                    <a:pt x="5534686" y="3906563"/>
                    <a:pt x="5511388" y="3946307"/>
                    <a:pt x="5480553" y="3970975"/>
                  </a:cubicBezTo>
                  <a:cubicBezTo>
                    <a:pt x="5449718" y="3995643"/>
                    <a:pt x="5411688" y="4007977"/>
                    <a:pt x="5366462" y="4007977"/>
                  </a:cubicBezTo>
                  <a:cubicBezTo>
                    <a:pt x="5299995" y="4007977"/>
                    <a:pt x="5244491" y="3984165"/>
                    <a:pt x="5199952" y="3936542"/>
                  </a:cubicBezTo>
                  <a:cubicBezTo>
                    <a:pt x="5155412" y="3888918"/>
                    <a:pt x="5132114" y="3822280"/>
                    <a:pt x="5130058" y="3736626"/>
                  </a:cubicBezTo>
                  <a:lnTo>
                    <a:pt x="5853661" y="3736626"/>
                  </a:lnTo>
                  <a:cubicBezTo>
                    <a:pt x="5857772" y="3515297"/>
                    <a:pt x="5812889" y="3351013"/>
                    <a:pt x="5719013" y="3243775"/>
                  </a:cubicBezTo>
                  <a:cubicBezTo>
                    <a:pt x="5625137" y="3136537"/>
                    <a:pt x="5496999" y="3082917"/>
                    <a:pt x="5334599" y="3082917"/>
                  </a:cubicBezTo>
                  <a:close/>
                  <a:moveTo>
                    <a:pt x="3230811" y="2722144"/>
                  </a:moveTo>
                  <a:lnTo>
                    <a:pt x="2940959" y="2890710"/>
                  </a:lnTo>
                  <a:lnTo>
                    <a:pt x="2940959" y="3107586"/>
                  </a:lnTo>
                  <a:lnTo>
                    <a:pt x="2808367" y="3107586"/>
                  </a:lnTo>
                  <a:lnTo>
                    <a:pt x="2808367" y="3337823"/>
                  </a:lnTo>
                  <a:lnTo>
                    <a:pt x="2940959" y="3337823"/>
                  </a:lnTo>
                  <a:lnTo>
                    <a:pt x="2940959" y="3813715"/>
                  </a:lnTo>
                  <a:cubicBezTo>
                    <a:pt x="2940959" y="3915814"/>
                    <a:pt x="2944043" y="3983651"/>
                    <a:pt x="2950210" y="4017228"/>
                  </a:cubicBezTo>
                  <a:cubicBezTo>
                    <a:pt x="2957747" y="4064509"/>
                    <a:pt x="2971281" y="4102025"/>
                    <a:pt x="2990810" y="4129777"/>
                  </a:cubicBezTo>
                  <a:cubicBezTo>
                    <a:pt x="3010339" y="4157529"/>
                    <a:pt x="3041003" y="4180141"/>
                    <a:pt x="3082802" y="4197614"/>
                  </a:cubicBezTo>
                  <a:cubicBezTo>
                    <a:pt x="3124601" y="4215088"/>
                    <a:pt x="3171539" y="4223824"/>
                    <a:pt x="3223617" y="4223824"/>
                  </a:cubicBezTo>
                  <a:cubicBezTo>
                    <a:pt x="3308585" y="4223824"/>
                    <a:pt x="3384645" y="4209435"/>
                    <a:pt x="3451798" y="4180655"/>
                  </a:cubicBezTo>
                  <a:lnTo>
                    <a:pt x="3427130" y="3956585"/>
                  </a:lnTo>
                  <a:cubicBezTo>
                    <a:pt x="3376423" y="3975086"/>
                    <a:pt x="3337707" y="3984337"/>
                    <a:pt x="3310983" y="3984337"/>
                  </a:cubicBezTo>
                  <a:cubicBezTo>
                    <a:pt x="3291797" y="3984337"/>
                    <a:pt x="3275523" y="3979540"/>
                    <a:pt x="3262161" y="3969947"/>
                  </a:cubicBezTo>
                  <a:cubicBezTo>
                    <a:pt x="3248799" y="3960354"/>
                    <a:pt x="3240233" y="3948191"/>
                    <a:pt x="3236465" y="3933458"/>
                  </a:cubicBezTo>
                  <a:cubicBezTo>
                    <a:pt x="3232696" y="3918726"/>
                    <a:pt x="3230811" y="3866820"/>
                    <a:pt x="3230811" y="3777740"/>
                  </a:cubicBezTo>
                  <a:lnTo>
                    <a:pt x="3230811" y="3337823"/>
                  </a:lnTo>
                  <a:lnTo>
                    <a:pt x="3428157" y="3337823"/>
                  </a:lnTo>
                  <a:lnTo>
                    <a:pt x="3428157" y="3107586"/>
                  </a:lnTo>
                  <a:lnTo>
                    <a:pt x="3230811" y="3107586"/>
                  </a:lnTo>
                  <a:lnTo>
                    <a:pt x="3230811" y="2722144"/>
                  </a:lnTo>
                  <a:close/>
                  <a:moveTo>
                    <a:pt x="1042967" y="4399640"/>
                  </a:moveTo>
                  <a:lnTo>
                    <a:pt x="1042967" y="6206460"/>
                  </a:lnTo>
                  <a:lnTo>
                    <a:pt x="1381900" y="6206460"/>
                  </a:lnTo>
                  <a:lnTo>
                    <a:pt x="1381900" y="5028207"/>
                  </a:lnTo>
                  <a:lnTo>
                    <a:pt x="2110297" y="6206460"/>
                  </a:lnTo>
                  <a:lnTo>
                    <a:pt x="2476345" y="6206460"/>
                  </a:lnTo>
                  <a:lnTo>
                    <a:pt x="2476345" y="4399640"/>
                  </a:lnTo>
                  <a:lnTo>
                    <a:pt x="2137412" y="4399640"/>
                  </a:lnTo>
                  <a:lnTo>
                    <a:pt x="2137412" y="5606241"/>
                  </a:lnTo>
                  <a:lnTo>
                    <a:pt x="1397922" y="4399640"/>
                  </a:lnTo>
                  <a:lnTo>
                    <a:pt x="1042967" y="4399640"/>
                  </a:lnTo>
                  <a:close/>
                  <a:moveTo>
                    <a:pt x="2858545" y="4399640"/>
                  </a:moveTo>
                  <a:lnTo>
                    <a:pt x="2858545" y="6206460"/>
                  </a:lnTo>
                  <a:lnTo>
                    <a:pt x="4232763" y="6206460"/>
                  </a:lnTo>
                  <a:lnTo>
                    <a:pt x="4232763" y="5902037"/>
                  </a:lnTo>
                  <a:lnTo>
                    <a:pt x="3223360" y="5902037"/>
                  </a:lnTo>
                  <a:lnTo>
                    <a:pt x="3223360" y="5410276"/>
                  </a:lnTo>
                  <a:lnTo>
                    <a:pt x="4130467" y="5410276"/>
                  </a:lnTo>
                  <a:lnTo>
                    <a:pt x="4130467" y="5105853"/>
                  </a:lnTo>
                  <a:lnTo>
                    <a:pt x="3223360" y="5105853"/>
                  </a:lnTo>
                  <a:lnTo>
                    <a:pt x="3223360" y="4705296"/>
                  </a:lnTo>
                  <a:lnTo>
                    <a:pt x="4198254" y="4705296"/>
                  </a:lnTo>
                  <a:lnTo>
                    <a:pt x="4198254" y="4399640"/>
                  </a:lnTo>
                  <a:lnTo>
                    <a:pt x="2858545" y="4399640"/>
                  </a:lnTo>
                  <a:close/>
                  <a:moveTo>
                    <a:pt x="4544470" y="4399640"/>
                  </a:moveTo>
                  <a:lnTo>
                    <a:pt x="4544470" y="6206460"/>
                  </a:lnTo>
                  <a:lnTo>
                    <a:pt x="5918688" y="6206460"/>
                  </a:lnTo>
                  <a:lnTo>
                    <a:pt x="5918688" y="5902037"/>
                  </a:lnTo>
                  <a:lnTo>
                    <a:pt x="4909285" y="5902037"/>
                  </a:lnTo>
                  <a:lnTo>
                    <a:pt x="4909285" y="5410276"/>
                  </a:lnTo>
                  <a:lnTo>
                    <a:pt x="5816392" y="5410276"/>
                  </a:lnTo>
                  <a:lnTo>
                    <a:pt x="5816392" y="5105853"/>
                  </a:lnTo>
                  <a:lnTo>
                    <a:pt x="4909285" y="5105853"/>
                  </a:lnTo>
                  <a:lnTo>
                    <a:pt x="4909285" y="4705296"/>
                  </a:lnTo>
                  <a:lnTo>
                    <a:pt x="5884178" y="4705296"/>
                  </a:lnTo>
                  <a:lnTo>
                    <a:pt x="5884178" y="4399640"/>
                  </a:lnTo>
                  <a:lnTo>
                    <a:pt x="4544470" y="4399640"/>
                  </a:lnTo>
                  <a:close/>
                  <a:moveTo>
                    <a:pt x="6229162" y="4399640"/>
                  </a:moveTo>
                  <a:lnTo>
                    <a:pt x="6229162" y="6206460"/>
                  </a:lnTo>
                  <a:lnTo>
                    <a:pt x="6915654" y="6206460"/>
                  </a:lnTo>
                  <a:cubicBezTo>
                    <a:pt x="7050406" y="6206460"/>
                    <a:pt x="7158044" y="6193724"/>
                    <a:pt x="7238565" y="6168253"/>
                  </a:cubicBezTo>
                  <a:cubicBezTo>
                    <a:pt x="7346202" y="6133744"/>
                    <a:pt x="7431654" y="6085677"/>
                    <a:pt x="7494922" y="6024053"/>
                  </a:cubicBezTo>
                  <a:cubicBezTo>
                    <a:pt x="7578730" y="5942709"/>
                    <a:pt x="7643230" y="5836304"/>
                    <a:pt x="7688422" y="5704840"/>
                  </a:cubicBezTo>
                  <a:cubicBezTo>
                    <a:pt x="7725396" y="5597203"/>
                    <a:pt x="7743883" y="5469025"/>
                    <a:pt x="7743883" y="5320305"/>
                  </a:cubicBezTo>
                  <a:cubicBezTo>
                    <a:pt x="7743883" y="5151044"/>
                    <a:pt x="7724164" y="5008692"/>
                    <a:pt x="7684724" y="4893250"/>
                  </a:cubicBezTo>
                  <a:cubicBezTo>
                    <a:pt x="7645284" y="4777807"/>
                    <a:pt x="7587769" y="4680236"/>
                    <a:pt x="7512176" y="4600535"/>
                  </a:cubicBezTo>
                  <a:cubicBezTo>
                    <a:pt x="7436584" y="4520835"/>
                    <a:pt x="7345791" y="4465373"/>
                    <a:pt x="7239798" y="4434150"/>
                  </a:cubicBezTo>
                  <a:cubicBezTo>
                    <a:pt x="7160919" y="4411144"/>
                    <a:pt x="7046298" y="4399640"/>
                    <a:pt x="6895935" y="4399640"/>
                  </a:cubicBezTo>
                  <a:lnTo>
                    <a:pt x="6229162" y="4399640"/>
                  </a:lnTo>
                  <a:close/>
                </a:path>
              </a:pathLst>
            </a:custGeom>
          </p:spPr>
        </p:pic>
        <p:pic>
          <p:nvPicPr>
            <p:cNvPr id="20" name="Bildobjekt 140" descr="En bild som visar elektronik, krets&#10;&#10;Automatiskt genererad beskrivning">
              <a:extLst>
                <a:ext uri="{FF2B5EF4-FFF2-40B4-BE49-F238E27FC236}">
                  <a16:creationId xmlns:a16="http://schemas.microsoft.com/office/drawing/2014/main" id="{A67BF335-15E0-4520-9E77-E4BB4430976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325974" y="1002007"/>
              <a:ext cx="772767" cy="1196741"/>
            </a:xfrm>
            <a:custGeom>
              <a:avLst/>
              <a:gdLst/>
              <a:ahLst/>
              <a:cxnLst/>
              <a:rect l="l" t="t" r="r" b="b"/>
              <a:pathLst>
                <a:path w="772767" h="1196741">
                  <a:moveTo>
                    <a:pt x="0" y="0"/>
                  </a:moveTo>
                  <a:lnTo>
                    <a:pt x="163920" y="0"/>
                  </a:lnTo>
                  <a:cubicBezTo>
                    <a:pt x="312640" y="0"/>
                    <a:pt x="412471" y="5751"/>
                    <a:pt x="463413" y="17255"/>
                  </a:cubicBezTo>
                  <a:cubicBezTo>
                    <a:pt x="531611" y="32044"/>
                    <a:pt x="587894" y="60392"/>
                    <a:pt x="632263" y="102296"/>
                  </a:cubicBezTo>
                  <a:cubicBezTo>
                    <a:pt x="676633" y="144200"/>
                    <a:pt x="711143" y="202538"/>
                    <a:pt x="735792" y="277309"/>
                  </a:cubicBezTo>
                  <a:cubicBezTo>
                    <a:pt x="760441" y="352079"/>
                    <a:pt x="772767" y="459305"/>
                    <a:pt x="772767" y="598987"/>
                  </a:cubicBezTo>
                  <a:cubicBezTo>
                    <a:pt x="772767" y="738668"/>
                    <a:pt x="760441" y="848975"/>
                    <a:pt x="735792" y="929908"/>
                  </a:cubicBezTo>
                  <a:cubicBezTo>
                    <a:pt x="711143" y="1010841"/>
                    <a:pt x="679303" y="1068973"/>
                    <a:pt x="640275" y="1104305"/>
                  </a:cubicBezTo>
                  <a:cubicBezTo>
                    <a:pt x="601246" y="1139636"/>
                    <a:pt x="552152" y="1164696"/>
                    <a:pt x="492993" y="1179486"/>
                  </a:cubicBezTo>
                  <a:cubicBezTo>
                    <a:pt x="447802" y="1190989"/>
                    <a:pt x="374264" y="1196741"/>
                    <a:pt x="272379" y="1196741"/>
                  </a:cubicBezTo>
                  <a:lnTo>
                    <a:pt x="0" y="1196741"/>
                  </a:lnTo>
                  <a:lnTo>
                    <a:pt x="0" y="0"/>
                  </a:lnTo>
                  <a:close/>
                </a:path>
              </a:pathLst>
            </a:custGeom>
          </p:spPr>
        </p:pic>
        <p:pic>
          <p:nvPicPr>
            <p:cNvPr id="21" name="Bildobjekt 141" descr="En bild som visar elektronik, krets&#10;&#10;Automatiskt genererad beskrivning">
              <a:extLst>
                <a:ext uri="{FF2B5EF4-FFF2-40B4-BE49-F238E27FC236}">
                  <a16:creationId xmlns:a16="http://schemas.microsoft.com/office/drawing/2014/main" id="{76C2DD74-3EE8-4DB5-AF3E-426BEA4ECA06}"/>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867176" y="3303905"/>
              <a:ext cx="431712" cy="255933"/>
            </a:xfrm>
            <a:custGeom>
              <a:avLst/>
              <a:gdLst/>
              <a:ahLst/>
              <a:cxnLst/>
              <a:rect l="l" t="t" r="r" b="b"/>
              <a:pathLst>
                <a:path w="431712" h="255933">
                  <a:moveTo>
                    <a:pt x="216893" y="0"/>
                  </a:moveTo>
                  <a:cubicBezTo>
                    <a:pt x="275822" y="0"/>
                    <a:pt x="325844" y="21756"/>
                    <a:pt x="366958" y="65268"/>
                  </a:cubicBezTo>
                  <a:cubicBezTo>
                    <a:pt x="408072" y="108780"/>
                    <a:pt x="429656" y="172335"/>
                    <a:pt x="431712" y="255933"/>
                  </a:cubicBezTo>
                  <a:lnTo>
                    <a:pt x="17" y="255933"/>
                  </a:lnTo>
                  <a:cubicBezTo>
                    <a:pt x="-668" y="177132"/>
                    <a:pt x="19546" y="114776"/>
                    <a:pt x="60660" y="68865"/>
                  </a:cubicBezTo>
                  <a:cubicBezTo>
                    <a:pt x="101774" y="22955"/>
                    <a:pt x="153852" y="0"/>
                    <a:pt x="216893" y="0"/>
                  </a:cubicBezTo>
                  <a:close/>
                </a:path>
              </a:pathLst>
            </a:custGeom>
          </p:spPr>
        </p:pic>
        <p:pic>
          <p:nvPicPr>
            <p:cNvPr id="22" name="Bildobjekt 142" descr="En bild som visar elektronik, krets&#10;&#10;Automatiskt genererad beskrivning">
              <a:extLst>
                <a:ext uri="{FF2B5EF4-FFF2-40B4-BE49-F238E27FC236}">
                  <a16:creationId xmlns:a16="http://schemas.microsoft.com/office/drawing/2014/main" id="{C5B67F56-AC9F-4E1E-9112-10588A6FEC9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325974" y="4705297"/>
              <a:ext cx="772767" cy="1196741"/>
            </a:xfrm>
            <a:custGeom>
              <a:avLst/>
              <a:gdLst/>
              <a:ahLst/>
              <a:cxnLst/>
              <a:rect l="l" t="t" r="r" b="b"/>
              <a:pathLst>
                <a:path w="772767" h="1196741">
                  <a:moveTo>
                    <a:pt x="0" y="0"/>
                  </a:moveTo>
                  <a:lnTo>
                    <a:pt x="163920" y="0"/>
                  </a:lnTo>
                  <a:cubicBezTo>
                    <a:pt x="312640" y="0"/>
                    <a:pt x="412471" y="5752"/>
                    <a:pt x="463413" y="17255"/>
                  </a:cubicBezTo>
                  <a:cubicBezTo>
                    <a:pt x="531611" y="32045"/>
                    <a:pt x="587894" y="60392"/>
                    <a:pt x="632263" y="102296"/>
                  </a:cubicBezTo>
                  <a:cubicBezTo>
                    <a:pt x="676633" y="144201"/>
                    <a:pt x="711143" y="202538"/>
                    <a:pt x="735792" y="277309"/>
                  </a:cubicBezTo>
                  <a:cubicBezTo>
                    <a:pt x="760441" y="352079"/>
                    <a:pt x="772767" y="459305"/>
                    <a:pt x="772767" y="598987"/>
                  </a:cubicBezTo>
                  <a:cubicBezTo>
                    <a:pt x="772767" y="738668"/>
                    <a:pt x="760441" y="848975"/>
                    <a:pt x="735792" y="929908"/>
                  </a:cubicBezTo>
                  <a:cubicBezTo>
                    <a:pt x="711143" y="1010841"/>
                    <a:pt x="679303" y="1068974"/>
                    <a:pt x="640275" y="1104305"/>
                  </a:cubicBezTo>
                  <a:cubicBezTo>
                    <a:pt x="601246" y="1139636"/>
                    <a:pt x="552152" y="1164696"/>
                    <a:pt x="492993" y="1179486"/>
                  </a:cubicBezTo>
                  <a:cubicBezTo>
                    <a:pt x="447802" y="1190989"/>
                    <a:pt x="374264" y="1196741"/>
                    <a:pt x="272379" y="1196741"/>
                  </a:cubicBezTo>
                  <a:lnTo>
                    <a:pt x="0" y="1196741"/>
                  </a:lnTo>
                  <a:lnTo>
                    <a:pt x="0" y="0"/>
                  </a:lnTo>
                  <a:close/>
                </a:path>
              </a:pathLst>
            </a:custGeom>
          </p:spPr>
        </p:pic>
      </p:grpSp>
    </p:spTree>
    <p:extLst>
      <p:ext uri="{BB962C8B-B14F-4D97-AF65-F5344CB8AC3E}">
        <p14:creationId xmlns:p14="http://schemas.microsoft.com/office/powerpoint/2010/main" val="40959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84623" y="1457531"/>
            <a:ext cx="4219616" cy="584775"/>
          </a:xfrm>
          <a:prstGeom prst="rect">
            <a:avLst/>
          </a:prstGeom>
        </p:spPr>
        <p:txBody>
          <a:bodyPr wrap="square">
            <a:spAutoFit/>
          </a:bodyPr>
          <a:lstStyle/>
          <a:p>
            <a:r>
              <a:rPr lang="sv-SE" sz="3200" dirty="0"/>
              <a:t>= </a:t>
            </a:r>
            <a:r>
              <a:rPr lang="sv-SE" sz="3200" dirty="0" err="1"/>
              <a:t>What’s</a:t>
            </a:r>
            <a:r>
              <a:rPr lang="sv-SE" sz="3200" dirty="0"/>
              <a:t> on </a:t>
            </a:r>
            <a:r>
              <a:rPr lang="sv-SE" sz="3200" b="1" dirty="0"/>
              <a:t>my</a:t>
            </a:r>
            <a:r>
              <a:rPr lang="sv-SE" sz="3200" dirty="0"/>
              <a:t> mind</a:t>
            </a:r>
          </a:p>
        </p:txBody>
      </p:sp>
      <p:sp>
        <p:nvSpPr>
          <p:cNvPr id="8" name="Rectangle 7"/>
          <p:cNvSpPr/>
          <p:nvPr/>
        </p:nvSpPr>
        <p:spPr>
          <a:xfrm>
            <a:off x="3884623" y="2940701"/>
            <a:ext cx="4710578" cy="584775"/>
          </a:xfrm>
          <a:prstGeom prst="rect">
            <a:avLst/>
          </a:prstGeom>
        </p:spPr>
        <p:txBody>
          <a:bodyPr wrap="square">
            <a:spAutoFit/>
          </a:bodyPr>
          <a:lstStyle/>
          <a:p>
            <a:r>
              <a:rPr lang="sv-SE" sz="3200" dirty="0"/>
              <a:t>= </a:t>
            </a:r>
            <a:r>
              <a:rPr lang="sv-SE" sz="3200" dirty="0" err="1"/>
              <a:t>What’s</a:t>
            </a:r>
            <a:r>
              <a:rPr lang="sv-SE" sz="3200" dirty="0"/>
              <a:t> on </a:t>
            </a:r>
            <a:r>
              <a:rPr lang="sv-SE" sz="3200" b="1" dirty="0" err="1"/>
              <a:t>their</a:t>
            </a:r>
            <a:r>
              <a:rPr lang="sv-SE" sz="3200" dirty="0"/>
              <a:t> mind</a:t>
            </a:r>
            <a:endParaRPr lang="en-US" sz="3200" dirty="0"/>
          </a:p>
        </p:txBody>
      </p:sp>
      <p:pic>
        <p:nvPicPr>
          <p:cNvPr id="4" name="Picture 3"/>
          <p:cNvPicPr>
            <a:picLocks noChangeAspect="1"/>
          </p:cNvPicPr>
          <p:nvPr/>
        </p:nvPicPr>
        <p:blipFill>
          <a:blip r:embed="rId2"/>
          <a:stretch>
            <a:fillRect/>
          </a:stretch>
        </p:blipFill>
        <p:spPr>
          <a:xfrm>
            <a:off x="2057400" y="867549"/>
            <a:ext cx="1501867" cy="1537159"/>
          </a:xfrm>
          <a:prstGeom prst="rect">
            <a:avLst/>
          </a:prstGeom>
        </p:spPr>
      </p:pic>
      <p:pic>
        <p:nvPicPr>
          <p:cNvPr id="5" name="Picture 4"/>
          <p:cNvPicPr>
            <a:picLocks noChangeAspect="1"/>
          </p:cNvPicPr>
          <p:nvPr/>
        </p:nvPicPr>
        <p:blipFill>
          <a:blip r:embed="rId3"/>
          <a:stretch>
            <a:fillRect/>
          </a:stretch>
        </p:blipFill>
        <p:spPr>
          <a:xfrm>
            <a:off x="2153019" y="2571750"/>
            <a:ext cx="1156395" cy="1537159"/>
          </a:xfrm>
          <a:prstGeom prst="rect">
            <a:avLst/>
          </a:prstGeom>
        </p:spPr>
      </p:pic>
    </p:spTree>
    <p:extLst>
      <p:ext uri="{BB962C8B-B14F-4D97-AF65-F5344CB8AC3E}">
        <p14:creationId xmlns:p14="http://schemas.microsoft.com/office/powerpoint/2010/main" val="271768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371108" y="648000"/>
            <a:ext cx="7322892" cy="621000"/>
          </a:xfrm>
        </p:spPr>
        <p:txBody>
          <a:bodyPr>
            <a:noAutofit/>
          </a:bodyPr>
          <a:lstStyle/>
          <a:p>
            <a:r>
              <a:rPr lang="sv-SE" sz="1800" dirty="0"/>
              <a:t>Breakout room: Turn closed questions to open  </a:t>
            </a:r>
            <a:endParaRPr lang="en-US" sz="1800" b="0" i="1" dirty="0"/>
          </a:p>
        </p:txBody>
      </p:sp>
      <p:sp>
        <p:nvSpPr>
          <p:cNvPr id="3" name="Text Placeholder 2"/>
          <p:cNvSpPr>
            <a:spLocks noGrp="1"/>
          </p:cNvSpPr>
          <p:nvPr>
            <p:ph type="body" idx="11"/>
          </p:nvPr>
        </p:nvSpPr>
        <p:spPr/>
        <p:txBody>
          <a:bodyPr/>
          <a:lstStyle/>
          <a:p>
            <a:r>
              <a:rPr lang="sv-SE" dirty="0" err="1"/>
              <a:t>instruction</a:t>
            </a:r>
            <a:endParaRPr lang="en-US" dirty="0"/>
          </a:p>
        </p:txBody>
      </p:sp>
      <p:sp>
        <p:nvSpPr>
          <p:cNvPr id="4" name="Content Placeholder 3"/>
          <p:cNvSpPr>
            <a:spLocks noGrp="1"/>
          </p:cNvSpPr>
          <p:nvPr>
            <p:ph idx="1"/>
          </p:nvPr>
        </p:nvSpPr>
        <p:spPr>
          <a:xfrm>
            <a:off x="450005" y="1458003"/>
            <a:ext cx="8012925" cy="3357346"/>
          </a:xfrm>
        </p:spPr>
        <p:txBody>
          <a:bodyPr>
            <a:normAutofit/>
          </a:bodyPr>
          <a:lstStyle/>
          <a:p>
            <a:pPr marL="0" indent="0">
              <a:buNone/>
            </a:pPr>
            <a:r>
              <a:rPr lang="sv-SE" sz="1800" b="0" dirty="0" err="1"/>
              <a:t>You</a:t>
            </a:r>
            <a:r>
              <a:rPr lang="sv-SE" sz="1800" b="0" dirty="0"/>
              <a:t> </a:t>
            </a:r>
            <a:r>
              <a:rPr lang="sv-SE" sz="1800" b="0" dirty="0" err="1"/>
              <a:t>will</a:t>
            </a:r>
            <a:r>
              <a:rPr lang="sv-SE" sz="1800" b="0" dirty="0"/>
              <a:t> </a:t>
            </a:r>
            <a:r>
              <a:rPr lang="sv-SE" sz="1800" b="0" dirty="0" err="1"/>
              <a:t>soon</a:t>
            </a:r>
            <a:r>
              <a:rPr lang="sv-SE" sz="1800" b="0" dirty="0"/>
              <a:t> </a:t>
            </a:r>
            <a:r>
              <a:rPr lang="sv-SE" sz="1800" b="0" dirty="0" err="1"/>
              <a:t>see</a:t>
            </a:r>
            <a:r>
              <a:rPr lang="sv-SE" sz="1800" b="0" dirty="0"/>
              <a:t> </a:t>
            </a:r>
            <a:r>
              <a:rPr lang="sv-SE" sz="1800" b="0" dirty="0" err="1"/>
              <a:t>some</a:t>
            </a:r>
            <a:r>
              <a:rPr lang="sv-SE" sz="1800" b="0" dirty="0"/>
              <a:t> </a:t>
            </a:r>
            <a:r>
              <a:rPr lang="sv-SE" sz="1800" b="0" dirty="0" err="1"/>
              <a:t>commonly</a:t>
            </a:r>
            <a:r>
              <a:rPr lang="sv-SE" sz="1800" b="0" dirty="0"/>
              <a:t> </a:t>
            </a:r>
            <a:r>
              <a:rPr lang="sv-SE" sz="1800" b="0" dirty="0" err="1"/>
              <a:t>used</a:t>
            </a:r>
            <a:r>
              <a:rPr lang="sv-SE" sz="1800" b="0" dirty="0"/>
              <a:t> </a:t>
            </a:r>
            <a:r>
              <a:rPr lang="sv-SE" sz="1800" b="0" dirty="0" err="1"/>
              <a:t>closed</a:t>
            </a:r>
            <a:r>
              <a:rPr lang="sv-SE" sz="1800" b="0" dirty="0"/>
              <a:t> </a:t>
            </a:r>
            <a:r>
              <a:rPr lang="sv-SE" sz="1800" b="0" dirty="0" err="1"/>
              <a:t>questions</a:t>
            </a:r>
            <a:r>
              <a:rPr lang="sv-SE" sz="1800" b="0" dirty="0"/>
              <a:t>. </a:t>
            </a:r>
          </a:p>
          <a:p>
            <a:pPr marL="0" indent="0">
              <a:buNone/>
            </a:pPr>
            <a:r>
              <a:rPr lang="sv-SE" sz="1800" dirty="0"/>
              <a:t>Turn them into </a:t>
            </a:r>
            <a:r>
              <a:rPr lang="sv-SE" sz="1800" dirty="0">
                <a:solidFill>
                  <a:schemeClr val="accent6"/>
                </a:solidFill>
              </a:rPr>
              <a:t>open</a:t>
            </a:r>
            <a:r>
              <a:rPr lang="sv-SE" sz="1800" dirty="0"/>
              <a:t> questions </a:t>
            </a:r>
            <a:r>
              <a:rPr lang="sv-SE" sz="1800" b="0" dirty="0"/>
              <a:t>together in your breakout rooms. </a:t>
            </a:r>
          </a:p>
          <a:p>
            <a:pPr marL="0" indent="0">
              <a:buNone/>
            </a:pPr>
            <a:r>
              <a:rPr lang="sv-SE" sz="1800" b="0" dirty="0"/>
              <a:t>Give </a:t>
            </a:r>
            <a:r>
              <a:rPr lang="sv-SE" sz="1800" dirty="0"/>
              <a:t>feedback</a:t>
            </a:r>
            <a:r>
              <a:rPr lang="sv-SE" sz="1800" b="0" dirty="0"/>
              <a:t> &amp; dare to </a:t>
            </a:r>
            <a:r>
              <a:rPr lang="sv-SE" sz="1800" dirty="0"/>
              <a:t>discuss</a:t>
            </a:r>
            <a:r>
              <a:rPr lang="sv-SE" sz="1800" b="0" dirty="0"/>
              <a:t> if you don’t agree! </a:t>
            </a:r>
          </a:p>
          <a:p>
            <a:pPr marL="0" indent="0">
              <a:buNone/>
            </a:pPr>
            <a:r>
              <a:rPr lang="sv-SE" sz="1800" b="0" dirty="0"/>
              <a:t>You have 7 min. </a:t>
            </a:r>
          </a:p>
        </p:txBody>
      </p:sp>
      <p:pic>
        <p:nvPicPr>
          <p:cNvPr id="8" name="Picture 7"/>
          <p:cNvPicPr>
            <a:picLocks noChangeAspect="1"/>
          </p:cNvPicPr>
          <p:nvPr/>
        </p:nvPicPr>
        <p:blipFill>
          <a:blip r:embed="rId2"/>
          <a:stretch>
            <a:fillRect/>
          </a:stretch>
        </p:blipFill>
        <p:spPr>
          <a:xfrm>
            <a:off x="450000" y="680105"/>
            <a:ext cx="921108" cy="470413"/>
          </a:xfrm>
          <a:prstGeom prst="rect">
            <a:avLst/>
          </a:prstGeom>
        </p:spPr>
      </p:pic>
      <p:sp>
        <p:nvSpPr>
          <p:cNvPr id="9" name="Oval Callout 8"/>
          <p:cNvSpPr/>
          <p:nvPr/>
        </p:nvSpPr>
        <p:spPr>
          <a:xfrm>
            <a:off x="3276648" y="3808869"/>
            <a:ext cx="1225372" cy="840752"/>
          </a:xfrm>
          <a:prstGeom prst="wedgeEllipseCallout">
            <a:avLst>
              <a:gd name="adj1" fmla="val -65577"/>
              <a:gd name="adj2" fmla="val 473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t>Are</a:t>
            </a:r>
            <a:r>
              <a:rPr lang="sv-SE" sz="1400" dirty="0"/>
              <a:t> </a:t>
            </a:r>
            <a:r>
              <a:rPr lang="sv-SE" sz="1400" dirty="0" err="1"/>
              <a:t>you</a:t>
            </a:r>
            <a:r>
              <a:rPr lang="sv-SE" sz="1400" dirty="0"/>
              <a:t> happy?</a:t>
            </a:r>
            <a:endParaRPr lang="en-US" sz="1400" dirty="0"/>
          </a:p>
        </p:txBody>
      </p:sp>
      <p:sp>
        <p:nvSpPr>
          <p:cNvPr id="10" name="Oval Callout 9"/>
          <p:cNvSpPr/>
          <p:nvPr/>
        </p:nvSpPr>
        <p:spPr>
          <a:xfrm>
            <a:off x="4158030" y="3808869"/>
            <a:ext cx="1225372" cy="840752"/>
          </a:xfrm>
          <a:prstGeom prst="wedgeEllipseCallout">
            <a:avLst>
              <a:gd name="adj1" fmla="val 59216"/>
              <a:gd name="adj2" fmla="val 580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t>How</a:t>
            </a:r>
            <a:r>
              <a:rPr lang="sv-SE" sz="1400" dirty="0"/>
              <a:t> </a:t>
            </a:r>
            <a:r>
              <a:rPr lang="sv-SE" sz="1400" dirty="0" err="1"/>
              <a:t>are</a:t>
            </a:r>
            <a:r>
              <a:rPr lang="sv-SE" sz="1400" dirty="0"/>
              <a:t> </a:t>
            </a:r>
            <a:r>
              <a:rPr lang="sv-SE" sz="1400" dirty="0" err="1"/>
              <a:t>you</a:t>
            </a:r>
            <a:r>
              <a:rPr lang="sv-SE" sz="1400" dirty="0"/>
              <a:t>? </a:t>
            </a:r>
            <a:endParaRPr lang="en-US" sz="1400" dirty="0"/>
          </a:p>
        </p:txBody>
      </p:sp>
      <p:sp>
        <p:nvSpPr>
          <p:cNvPr id="11" name="Oval Callout 10"/>
          <p:cNvSpPr/>
          <p:nvPr/>
        </p:nvSpPr>
        <p:spPr>
          <a:xfrm>
            <a:off x="6199142" y="3808869"/>
            <a:ext cx="1225372" cy="840752"/>
          </a:xfrm>
          <a:prstGeom prst="wedgeEllipseCallout">
            <a:avLst>
              <a:gd name="adj1" fmla="val -65577"/>
              <a:gd name="adj2" fmla="val 473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err="1"/>
              <a:t>Have</a:t>
            </a:r>
            <a:r>
              <a:rPr lang="sv-SE" sz="1100" dirty="0"/>
              <a:t> </a:t>
            </a:r>
            <a:r>
              <a:rPr lang="sv-SE" sz="1100" dirty="0" err="1"/>
              <a:t>you</a:t>
            </a:r>
            <a:r>
              <a:rPr lang="sv-SE" sz="1100" dirty="0"/>
              <a:t> </a:t>
            </a:r>
            <a:r>
              <a:rPr lang="sv-SE" sz="1100" dirty="0" err="1"/>
              <a:t>thought</a:t>
            </a:r>
            <a:r>
              <a:rPr lang="sv-SE" sz="1100" dirty="0"/>
              <a:t> </a:t>
            </a:r>
            <a:r>
              <a:rPr lang="sv-SE" sz="1100" dirty="0" err="1"/>
              <a:t>about</a:t>
            </a:r>
            <a:r>
              <a:rPr lang="sv-SE" sz="1100" dirty="0"/>
              <a:t> </a:t>
            </a:r>
            <a:r>
              <a:rPr lang="sv-SE" sz="1100" dirty="0" err="1"/>
              <a:t>this</a:t>
            </a:r>
            <a:r>
              <a:rPr lang="sv-SE" sz="1100" dirty="0"/>
              <a:t>?</a:t>
            </a:r>
            <a:endParaRPr lang="en-US" sz="1100" dirty="0"/>
          </a:p>
        </p:txBody>
      </p:sp>
      <p:sp>
        <p:nvSpPr>
          <p:cNvPr id="12" name="Oval Callout 11"/>
          <p:cNvSpPr/>
          <p:nvPr/>
        </p:nvSpPr>
        <p:spPr>
          <a:xfrm>
            <a:off x="7080524" y="3808869"/>
            <a:ext cx="1225372" cy="840752"/>
          </a:xfrm>
          <a:prstGeom prst="wedgeEllipseCallout">
            <a:avLst>
              <a:gd name="adj1" fmla="val 59216"/>
              <a:gd name="adj2" fmla="val 580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err="1"/>
              <a:t>What</a:t>
            </a:r>
            <a:r>
              <a:rPr lang="sv-SE" sz="1100" dirty="0"/>
              <a:t> </a:t>
            </a:r>
            <a:r>
              <a:rPr lang="sv-SE" sz="1100" dirty="0" err="1"/>
              <a:t>are</a:t>
            </a:r>
            <a:r>
              <a:rPr lang="sv-SE" sz="1100" dirty="0"/>
              <a:t> </a:t>
            </a:r>
            <a:r>
              <a:rPr lang="sv-SE" sz="1100" dirty="0" err="1"/>
              <a:t>your</a:t>
            </a:r>
            <a:r>
              <a:rPr lang="sv-SE" sz="1100" dirty="0"/>
              <a:t> </a:t>
            </a:r>
            <a:r>
              <a:rPr lang="sv-SE" sz="1100" dirty="0" err="1"/>
              <a:t>thoughts</a:t>
            </a:r>
            <a:r>
              <a:rPr lang="sv-SE" sz="1100" dirty="0"/>
              <a:t> </a:t>
            </a:r>
            <a:r>
              <a:rPr lang="sv-SE" sz="1100" dirty="0" err="1"/>
              <a:t>about</a:t>
            </a:r>
            <a:r>
              <a:rPr lang="sv-SE" sz="1100" dirty="0"/>
              <a:t> </a:t>
            </a:r>
            <a:r>
              <a:rPr lang="sv-SE" sz="1100" dirty="0" err="1"/>
              <a:t>this</a:t>
            </a:r>
            <a:r>
              <a:rPr lang="sv-SE" sz="1100" dirty="0"/>
              <a:t>?</a:t>
            </a:r>
            <a:endParaRPr lang="en-US" sz="1100" dirty="0"/>
          </a:p>
        </p:txBody>
      </p:sp>
      <p:pic>
        <p:nvPicPr>
          <p:cNvPr id="13" name="Picture 12"/>
          <p:cNvPicPr>
            <a:picLocks noChangeAspect="1"/>
          </p:cNvPicPr>
          <p:nvPr/>
        </p:nvPicPr>
        <p:blipFill>
          <a:blip r:embed="rId3"/>
          <a:stretch>
            <a:fillRect/>
          </a:stretch>
        </p:blipFill>
        <p:spPr>
          <a:xfrm>
            <a:off x="3497214" y="2960796"/>
            <a:ext cx="784239" cy="802668"/>
          </a:xfrm>
          <a:prstGeom prst="rect">
            <a:avLst/>
          </a:prstGeom>
        </p:spPr>
      </p:pic>
      <p:pic>
        <p:nvPicPr>
          <p:cNvPr id="14" name="Picture 13"/>
          <p:cNvPicPr>
            <a:picLocks noChangeAspect="1"/>
          </p:cNvPicPr>
          <p:nvPr/>
        </p:nvPicPr>
        <p:blipFill>
          <a:blip r:embed="rId3"/>
          <a:stretch>
            <a:fillRect/>
          </a:stretch>
        </p:blipFill>
        <p:spPr>
          <a:xfrm>
            <a:off x="6419708" y="2942784"/>
            <a:ext cx="784239" cy="802668"/>
          </a:xfrm>
          <a:prstGeom prst="rect">
            <a:avLst/>
          </a:prstGeom>
        </p:spPr>
      </p:pic>
      <p:pic>
        <p:nvPicPr>
          <p:cNvPr id="15" name="Picture 14"/>
          <p:cNvPicPr>
            <a:picLocks noChangeAspect="1"/>
          </p:cNvPicPr>
          <p:nvPr/>
        </p:nvPicPr>
        <p:blipFill>
          <a:blip r:embed="rId4"/>
          <a:stretch>
            <a:fillRect/>
          </a:stretch>
        </p:blipFill>
        <p:spPr>
          <a:xfrm>
            <a:off x="4579315" y="3109669"/>
            <a:ext cx="434928" cy="578136"/>
          </a:xfrm>
          <a:prstGeom prst="rect">
            <a:avLst/>
          </a:prstGeom>
        </p:spPr>
      </p:pic>
      <p:pic>
        <p:nvPicPr>
          <p:cNvPr id="16" name="Picture 15"/>
          <p:cNvPicPr>
            <a:picLocks noChangeAspect="1"/>
          </p:cNvPicPr>
          <p:nvPr/>
        </p:nvPicPr>
        <p:blipFill>
          <a:blip r:embed="rId4"/>
          <a:stretch>
            <a:fillRect/>
          </a:stretch>
        </p:blipFill>
        <p:spPr>
          <a:xfrm>
            <a:off x="7475746" y="3089456"/>
            <a:ext cx="434928" cy="578136"/>
          </a:xfrm>
          <a:prstGeom prst="rect">
            <a:avLst/>
          </a:prstGeom>
        </p:spPr>
      </p:pic>
    </p:spTree>
    <p:extLst>
      <p:ext uri="{BB962C8B-B14F-4D97-AF65-F5344CB8AC3E}">
        <p14:creationId xmlns:p14="http://schemas.microsoft.com/office/powerpoint/2010/main" val="17188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50000" y="414263"/>
            <a:ext cx="8244000" cy="621000"/>
          </a:xfrm>
        </p:spPr>
        <p:txBody>
          <a:bodyPr>
            <a:normAutofit/>
          </a:bodyPr>
          <a:lstStyle/>
          <a:p>
            <a:r>
              <a:rPr lang="sv-SE" sz="1800" dirty="0"/>
              <a:t>Turn these closed questions to open questions together! (7 min) </a:t>
            </a:r>
            <a:endParaRPr lang="en-US" sz="1800" dirty="0"/>
          </a:p>
        </p:txBody>
      </p:sp>
      <p:sp>
        <p:nvSpPr>
          <p:cNvPr id="4" name="Content Placeholder 3"/>
          <p:cNvSpPr>
            <a:spLocks noGrp="1"/>
          </p:cNvSpPr>
          <p:nvPr>
            <p:ph idx="1"/>
          </p:nvPr>
        </p:nvSpPr>
        <p:spPr>
          <a:xfrm>
            <a:off x="450005" y="839971"/>
            <a:ext cx="7145237" cy="4211351"/>
          </a:xfrm>
        </p:spPr>
        <p:txBody>
          <a:bodyPr numCol="2">
            <a:noAutofit/>
          </a:bodyPr>
          <a:lstStyle/>
          <a:p>
            <a:pPr>
              <a:spcAft>
                <a:spcPts val="600"/>
              </a:spcAft>
            </a:pPr>
            <a:r>
              <a:rPr lang="sv-SE" sz="1400" dirty="0" err="1"/>
              <a:t>Can</a:t>
            </a:r>
            <a:r>
              <a:rPr lang="sv-SE" sz="1400" dirty="0"/>
              <a:t> I call </a:t>
            </a:r>
            <a:r>
              <a:rPr lang="sv-SE" sz="1400" dirty="0" err="1"/>
              <a:t>you</a:t>
            </a:r>
            <a:r>
              <a:rPr lang="sv-SE" sz="1400" dirty="0"/>
              <a:t> back </a:t>
            </a:r>
            <a:r>
              <a:rPr lang="sv-SE" sz="1400" dirty="0" err="1"/>
              <a:t>tomorrow</a:t>
            </a:r>
            <a:r>
              <a:rPr lang="sv-SE" sz="1400" dirty="0"/>
              <a:t>? </a:t>
            </a:r>
          </a:p>
          <a:p>
            <a:pPr>
              <a:spcAft>
                <a:spcPts val="600"/>
              </a:spcAft>
            </a:pPr>
            <a:r>
              <a:rPr lang="sv-SE" sz="1400" dirty="0"/>
              <a:t>Is </a:t>
            </a:r>
            <a:r>
              <a:rPr lang="sv-SE" sz="1400" dirty="0" err="1"/>
              <a:t>your</a:t>
            </a:r>
            <a:r>
              <a:rPr lang="sv-SE" sz="1400" dirty="0"/>
              <a:t> </a:t>
            </a:r>
            <a:r>
              <a:rPr lang="sv-SE" sz="1400" dirty="0" err="1"/>
              <a:t>poject</a:t>
            </a:r>
            <a:r>
              <a:rPr lang="sv-SE" sz="1400" dirty="0"/>
              <a:t> going </a:t>
            </a:r>
            <a:r>
              <a:rPr lang="sv-SE" sz="1400" dirty="0" err="1"/>
              <a:t>well</a:t>
            </a:r>
            <a:r>
              <a:rPr lang="sv-SE" sz="1400" dirty="0"/>
              <a:t>? </a:t>
            </a:r>
          </a:p>
          <a:p>
            <a:pPr>
              <a:spcAft>
                <a:spcPts val="600"/>
              </a:spcAft>
            </a:pPr>
            <a:r>
              <a:rPr lang="sv-SE" sz="1400" dirty="0"/>
              <a:t>Do you have a moment to speak to me? </a:t>
            </a:r>
          </a:p>
          <a:p>
            <a:pPr>
              <a:spcAft>
                <a:spcPts val="600"/>
              </a:spcAft>
            </a:pPr>
            <a:r>
              <a:rPr lang="sv-SE" sz="1400" dirty="0"/>
              <a:t>Is sustainability important to you?</a:t>
            </a:r>
          </a:p>
          <a:p>
            <a:pPr>
              <a:spcAft>
                <a:spcPts val="600"/>
              </a:spcAft>
            </a:pPr>
            <a:r>
              <a:rPr lang="sv-SE" sz="1400" dirty="0" err="1"/>
              <a:t>Are</a:t>
            </a:r>
            <a:r>
              <a:rPr lang="sv-SE" sz="1400" dirty="0"/>
              <a:t> </a:t>
            </a:r>
            <a:r>
              <a:rPr lang="sv-SE" sz="1400" dirty="0" err="1"/>
              <a:t>you</a:t>
            </a:r>
            <a:r>
              <a:rPr lang="sv-SE" sz="1400" dirty="0"/>
              <a:t> </a:t>
            </a:r>
            <a:r>
              <a:rPr lang="sv-SE" sz="1400" dirty="0" err="1"/>
              <a:t>stressed</a:t>
            </a:r>
            <a:r>
              <a:rPr lang="sv-SE" sz="1400" dirty="0"/>
              <a:t>? </a:t>
            </a:r>
          </a:p>
          <a:p>
            <a:pPr>
              <a:spcAft>
                <a:spcPts val="600"/>
              </a:spcAft>
            </a:pPr>
            <a:r>
              <a:rPr lang="sv-SE" sz="1400" dirty="0"/>
              <a:t>Do </a:t>
            </a:r>
            <a:r>
              <a:rPr lang="sv-SE" sz="1400" dirty="0" err="1"/>
              <a:t>you</a:t>
            </a:r>
            <a:r>
              <a:rPr lang="sv-SE" sz="1400" dirty="0"/>
              <a:t> </a:t>
            </a:r>
            <a:r>
              <a:rPr lang="sv-SE" sz="1400" dirty="0" err="1"/>
              <a:t>think</a:t>
            </a:r>
            <a:r>
              <a:rPr lang="sv-SE" sz="1400" dirty="0"/>
              <a:t> </a:t>
            </a:r>
            <a:r>
              <a:rPr lang="sv-SE" sz="1400" dirty="0" err="1"/>
              <a:t>it’s</a:t>
            </a:r>
            <a:r>
              <a:rPr lang="sv-SE" sz="1400" dirty="0"/>
              <a:t> </a:t>
            </a:r>
            <a:r>
              <a:rPr lang="sv-SE" sz="1400" dirty="0" err="1"/>
              <a:t>too</a:t>
            </a:r>
            <a:r>
              <a:rPr lang="sv-SE" sz="1400" dirty="0"/>
              <a:t> </a:t>
            </a:r>
            <a:r>
              <a:rPr lang="sv-SE" sz="1400" dirty="0" err="1"/>
              <a:t>expensive</a:t>
            </a:r>
            <a:r>
              <a:rPr lang="sv-SE" sz="1400" dirty="0"/>
              <a:t>? </a:t>
            </a:r>
          </a:p>
          <a:p>
            <a:pPr>
              <a:spcAft>
                <a:spcPts val="600"/>
              </a:spcAft>
            </a:pPr>
            <a:r>
              <a:rPr lang="sv-SE" sz="1400" dirty="0"/>
              <a:t>Is Suntak a PCB </a:t>
            </a:r>
            <a:r>
              <a:rPr lang="sv-SE" sz="1400" dirty="0" err="1"/>
              <a:t>supplier</a:t>
            </a:r>
            <a:r>
              <a:rPr lang="sv-SE" sz="1400" dirty="0"/>
              <a:t> to </a:t>
            </a:r>
            <a:r>
              <a:rPr lang="sv-SE" sz="1400" dirty="0" err="1"/>
              <a:t>you</a:t>
            </a:r>
            <a:r>
              <a:rPr lang="sv-SE" sz="1400" dirty="0"/>
              <a:t>? </a:t>
            </a:r>
          </a:p>
          <a:p>
            <a:pPr>
              <a:spcAft>
                <a:spcPts val="600"/>
              </a:spcAft>
            </a:pPr>
            <a:r>
              <a:rPr lang="sv-SE" sz="1400" dirty="0"/>
              <a:t>Do </a:t>
            </a:r>
            <a:r>
              <a:rPr lang="sv-SE" sz="1400" dirty="0" err="1"/>
              <a:t>you</a:t>
            </a:r>
            <a:r>
              <a:rPr lang="sv-SE" sz="1400" dirty="0"/>
              <a:t> </a:t>
            </a:r>
            <a:r>
              <a:rPr lang="sv-SE" sz="1400" dirty="0" err="1"/>
              <a:t>have</a:t>
            </a:r>
            <a:r>
              <a:rPr lang="sv-SE" sz="1400" dirty="0"/>
              <a:t> </a:t>
            </a:r>
            <a:r>
              <a:rPr lang="sv-SE" sz="1400" dirty="0" err="1"/>
              <a:t>any</a:t>
            </a:r>
            <a:r>
              <a:rPr lang="sv-SE" sz="1400" dirty="0"/>
              <a:t> </a:t>
            </a:r>
            <a:r>
              <a:rPr lang="sv-SE" sz="1400" dirty="0" err="1"/>
              <a:t>other</a:t>
            </a:r>
            <a:r>
              <a:rPr lang="sv-SE" sz="1400" dirty="0"/>
              <a:t> </a:t>
            </a:r>
            <a:r>
              <a:rPr lang="sv-SE" sz="1400" dirty="0" err="1"/>
              <a:t>projects</a:t>
            </a:r>
            <a:r>
              <a:rPr lang="sv-SE" sz="1400" dirty="0"/>
              <a:t> at the moment </a:t>
            </a:r>
            <a:r>
              <a:rPr lang="sv-SE" sz="1400" dirty="0" err="1"/>
              <a:t>that</a:t>
            </a:r>
            <a:r>
              <a:rPr lang="sv-SE" sz="1400" dirty="0"/>
              <a:t> I </a:t>
            </a:r>
            <a:r>
              <a:rPr lang="sv-SE" sz="1400" dirty="0" err="1"/>
              <a:t>can</a:t>
            </a:r>
            <a:r>
              <a:rPr lang="sv-SE" sz="1400" dirty="0"/>
              <a:t> </a:t>
            </a:r>
            <a:r>
              <a:rPr lang="sv-SE" sz="1400" dirty="0" err="1"/>
              <a:t>help</a:t>
            </a:r>
            <a:r>
              <a:rPr lang="sv-SE" sz="1400" dirty="0"/>
              <a:t> </a:t>
            </a:r>
            <a:r>
              <a:rPr lang="sv-SE" sz="1400" dirty="0" err="1"/>
              <a:t>you</a:t>
            </a:r>
            <a:r>
              <a:rPr lang="sv-SE" sz="1400" dirty="0"/>
              <a:t> </a:t>
            </a:r>
            <a:r>
              <a:rPr lang="sv-SE" sz="1400" dirty="0" err="1"/>
              <a:t>with</a:t>
            </a:r>
            <a:r>
              <a:rPr lang="sv-SE" sz="1400" dirty="0"/>
              <a:t>? </a:t>
            </a:r>
          </a:p>
          <a:p>
            <a:pPr>
              <a:spcAft>
                <a:spcPts val="600"/>
              </a:spcAft>
            </a:pPr>
            <a:r>
              <a:rPr lang="en-US" sz="1400" dirty="0"/>
              <a:t>Is your process moving along as planned?</a:t>
            </a:r>
          </a:p>
          <a:p>
            <a:pPr>
              <a:spcAft>
                <a:spcPts val="600"/>
              </a:spcAft>
            </a:pPr>
            <a:r>
              <a:rPr lang="sv-SE" sz="1400" dirty="0"/>
              <a:t>Did you like our quote? </a:t>
            </a:r>
          </a:p>
          <a:p>
            <a:pPr>
              <a:spcAft>
                <a:spcPts val="600"/>
              </a:spcAft>
            </a:pPr>
            <a:r>
              <a:rPr lang="sv-SE" sz="1400" dirty="0" err="1"/>
              <a:t>Did</a:t>
            </a:r>
            <a:r>
              <a:rPr lang="sv-SE" sz="1400" dirty="0"/>
              <a:t> my offer </a:t>
            </a:r>
            <a:r>
              <a:rPr lang="sv-SE" sz="1400" dirty="0" err="1"/>
              <a:t>meet</a:t>
            </a:r>
            <a:r>
              <a:rPr lang="sv-SE" sz="1400" dirty="0"/>
              <a:t> </a:t>
            </a:r>
            <a:r>
              <a:rPr lang="sv-SE" sz="1400" dirty="0" err="1"/>
              <a:t>your</a:t>
            </a:r>
            <a:r>
              <a:rPr lang="sv-SE" sz="1400" dirty="0"/>
              <a:t> </a:t>
            </a:r>
            <a:r>
              <a:rPr lang="sv-SE" sz="1400" dirty="0" err="1"/>
              <a:t>expectations</a:t>
            </a:r>
            <a:r>
              <a:rPr lang="sv-SE" sz="1400" dirty="0"/>
              <a:t>? </a:t>
            </a:r>
          </a:p>
          <a:p>
            <a:pPr>
              <a:spcAft>
                <a:spcPts val="600"/>
              </a:spcAft>
            </a:pPr>
            <a:r>
              <a:rPr lang="sv-SE" sz="1400" dirty="0"/>
              <a:t>Are you happy? </a:t>
            </a:r>
          </a:p>
          <a:p>
            <a:pPr>
              <a:spcAft>
                <a:spcPts val="600"/>
              </a:spcAft>
            </a:pPr>
            <a:r>
              <a:rPr lang="sv-SE" sz="1400" dirty="0"/>
              <a:t>Do </a:t>
            </a:r>
            <a:r>
              <a:rPr lang="sv-SE" sz="1400" dirty="0" err="1"/>
              <a:t>you</a:t>
            </a:r>
            <a:r>
              <a:rPr lang="sv-SE" sz="1400" dirty="0"/>
              <a:t> </a:t>
            </a:r>
            <a:r>
              <a:rPr lang="sv-SE" sz="1400" dirty="0" err="1"/>
              <a:t>have</a:t>
            </a:r>
            <a:r>
              <a:rPr lang="sv-SE" sz="1400" dirty="0"/>
              <a:t> </a:t>
            </a:r>
            <a:r>
              <a:rPr lang="sv-SE" sz="1400" dirty="0" err="1"/>
              <a:t>any</a:t>
            </a:r>
            <a:r>
              <a:rPr lang="sv-SE" sz="1400" dirty="0"/>
              <a:t> </a:t>
            </a:r>
            <a:r>
              <a:rPr lang="sv-SE" sz="1400" dirty="0" err="1"/>
              <a:t>questions</a:t>
            </a:r>
            <a:r>
              <a:rPr lang="sv-SE" sz="1400" dirty="0"/>
              <a:t>? </a:t>
            </a:r>
          </a:p>
          <a:p>
            <a:pPr>
              <a:spcAft>
                <a:spcPts val="600"/>
              </a:spcAft>
            </a:pPr>
            <a:r>
              <a:rPr lang="sv-SE" sz="1400" dirty="0"/>
              <a:t>Will </a:t>
            </a:r>
            <a:r>
              <a:rPr lang="sv-SE" sz="1400" dirty="0" err="1"/>
              <a:t>you</a:t>
            </a:r>
            <a:r>
              <a:rPr lang="sv-SE" sz="1400" dirty="0"/>
              <a:t> call </a:t>
            </a:r>
            <a:r>
              <a:rPr lang="sv-SE" sz="1400" dirty="0" err="1"/>
              <a:t>me</a:t>
            </a:r>
            <a:r>
              <a:rPr lang="sv-SE" sz="1400" dirty="0"/>
              <a:t> back? </a:t>
            </a:r>
          </a:p>
          <a:p>
            <a:pPr>
              <a:spcAft>
                <a:spcPts val="600"/>
              </a:spcAft>
            </a:pPr>
            <a:r>
              <a:rPr lang="sv-SE" sz="1400" dirty="0"/>
              <a:t>Do </a:t>
            </a:r>
            <a:r>
              <a:rPr lang="sv-SE" sz="1400" dirty="0" err="1"/>
              <a:t>you</a:t>
            </a:r>
            <a:r>
              <a:rPr lang="sv-SE" sz="1400" dirty="0"/>
              <a:t> </a:t>
            </a:r>
            <a:r>
              <a:rPr lang="sv-SE" sz="1400" dirty="0" err="1"/>
              <a:t>agree</a:t>
            </a:r>
            <a:r>
              <a:rPr lang="sv-SE" sz="1400" dirty="0"/>
              <a:t>?</a:t>
            </a:r>
          </a:p>
          <a:p>
            <a:pPr>
              <a:spcAft>
                <a:spcPts val="600"/>
              </a:spcAft>
            </a:pPr>
            <a:r>
              <a:rPr lang="sv-SE" sz="1400" dirty="0"/>
              <a:t>Is </a:t>
            </a:r>
            <a:r>
              <a:rPr lang="sv-SE" sz="1400" dirty="0" err="1"/>
              <a:t>there</a:t>
            </a:r>
            <a:r>
              <a:rPr lang="sv-SE" sz="1400" dirty="0"/>
              <a:t> </a:t>
            </a:r>
            <a:r>
              <a:rPr lang="sv-SE" sz="1400" dirty="0" err="1"/>
              <a:t>something</a:t>
            </a:r>
            <a:r>
              <a:rPr lang="sv-SE" sz="1400" dirty="0"/>
              <a:t> </a:t>
            </a:r>
            <a:r>
              <a:rPr lang="sv-SE" sz="1400" dirty="0" err="1"/>
              <a:t>wrong</a:t>
            </a:r>
            <a:r>
              <a:rPr lang="sv-SE" sz="1400" dirty="0"/>
              <a:t>?  </a:t>
            </a:r>
          </a:p>
          <a:p>
            <a:pPr>
              <a:spcAft>
                <a:spcPts val="600"/>
              </a:spcAft>
            </a:pPr>
            <a:r>
              <a:rPr lang="sv-SE" sz="1400" dirty="0" err="1"/>
              <a:t>Did</a:t>
            </a:r>
            <a:r>
              <a:rPr lang="sv-SE" sz="1400" dirty="0"/>
              <a:t> </a:t>
            </a:r>
            <a:r>
              <a:rPr lang="sv-SE" sz="1400" dirty="0" err="1"/>
              <a:t>you</a:t>
            </a:r>
            <a:r>
              <a:rPr lang="sv-SE" sz="1400" dirty="0"/>
              <a:t> </a:t>
            </a:r>
            <a:r>
              <a:rPr lang="sv-SE" sz="1400" dirty="0" err="1"/>
              <a:t>have</a:t>
            </a:r>
            <a:r>
              <a:rPr lang="sv-SE" sz="1400" dirty="0"/>
              <a:t> a </a:t>
            </a:r>
            <a:r>
              <a:rPr lang="sv-SE" sz="1400" dirty="0" err="1"/>
              <a:t>nice</a:t>
            </a:r>
            <a:r>
              <a:rPr lang="sv-SE" sz="1400" dirty="0"/>
              <a:t> weekend?</a:t>
            </a:r>
          </a:p>
          <a:p>
            <a:pPr>
              <a:spcAft>
                <a:spcPts val="600"/>
              </a:spcAft>
            </a:pPr>
            <a:r>
              <a:rPr lang="en-US" sz="1400" dirty="0"/>
              <a:t>Did their offer include freight?</a:t>
            </a:r>
          </a:p>
          <a:p>
            <a:pPr>
              <a:spcAft>
                <a:spcPts val="600"/>
              </a:spcAft>
            </a:pPr>
            <a:r>
              <a:rPr lang="en-US" sz="1400" dirty="0"/>
              <a:t>Can I do something to help you?</a:t>
            </a:r>
          </a:p>
          <a:p>
            <a:pPr>
              <a:spcAft>
                <a:spcPts val="600"/>
              </a:spcAft>
            </a:pPr>
            <a:r>
              <a:rPr lang="en-US" sz="1400" dirty="0"/>
              <a:t>Do you know when you will decide?</a:t>
            </a:r>
          </a:p>
          <a:p>
            <a:pPr>
              <a:spcAft>
                <a:spcPts val="600"/>
              </a:spcAft>
            </a:pPr>
            <a:r>
              <a:rPr lang="sv-SE" sz="1400" dirty="0" err="1"/>
              <a:t>Any</a:t>
            </a:r>
            <a:r>
              <a:rPr lang="sv-SE" sz="1400" dirty="0"/>
              <a:t> feedback for </a:t>
            </a:r>
            <a:r>
              <a:rPr lang="sv-SE" sz="1400" dirty="0" err="1"/>
              <a:t>me</a:t>
            </a:r>
            <a:r>
              <a:rPr lang="sv-SE" sz="1400" dirty="0"/>
              <a:t>?</a:t>
            </a:r>
          </a:p>
        </p:txBody>
      </p:sp>
      <p:sp>
        <p:nvSpPr>
          <p:cNvPr id="6" name="Rectangle 5"/>
          <p:cNvSpPr/>
          <p:nvPr/>
        </p:nvSpPr>
        <p:spPr>
          <a:xfrm>
            <a:off x="7425814" y="1347718"/>
            <a:ext cx="1511710" cy="2448063"/>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OPEN QUESTION CHECKLIST</a:t>
            </a:r>
          </a:p>
          <a:p>
            <a:pPr marL="285750" indent="-285750" algn="ctr">
              <a:buFont typeface="Wingdings" panose="05000000000000000000" pitchFamily="2" charset="2"/>
              <a:buChar char="ü"/>
            </a:pPr>
            <a:r>
              <a:rPr lang="en-US" dirty="0"/>
              <a:t>Who</a:t>
            </a:r>
          </a:p>
          <a:p>
            <a:pPr marL="285750" indent="-285750" algn="ctr">
              <a:buFont typeface="Wingdings" panose="05000000000000000000" pitchFamily="2" charset="2"/>
              <a:buChar char="ü"/>
            </a:pPr>
            <a:r>
              <a:rPr lang="en-US" dirty="0"/>
              <a:t>What</a:t>
            </a:r>
          </a:p>
          <a:p>
            <a:pPr marL="285750" indent="-285750" algn="ctr">
              <a:buFont typeface="Wingdings" panose="05000000000000000000" pitchFamily="2" charset="2"/>
              <a:buChar char="ü"/>
            </a:pPr>
            <a:r>
              <a:rPr lang="en-US" dirty="0"/>
              <a:t>When</a:t>
            </a:r>
          </a:p>
          <a:p>
            <a:pPr marL="285750" indent="-285750" algn="ctr">
              <a:buFont typeface="Wingdings" panose="05000000000000000000" pitchFamily="2" charset="2"/>
              <a:buChar char="ü"/>
            </a:pPr>
            <a:r>
              <a:rPr lang="en-US" dirty="0"/>
              <a:t>Why</a:t>
            </a:r>
          </a:p>
          <a:p>
            <a:pPr marL="285750" indent="-285750" algn="ctr">
              <a:buFont typeface="Wingdings" panose="05000000000000000000" pitchFamily="2" charset="2"/>
              <a:buChar char="ü"/>
            </a:pPr>
            <a:r>
              <a:rPr lang="en-US" dirty="0"/>
              <a:t>How </a:t>
            </a:r>
          </a:p>
          <a:p>
            <a:pPr marL="285750" indent="-285750" algn="ctr">
              <a:buFont typeface="Wingdings" panose="05000000000000000000" pitchFamily="2" charset="2"/>
              <a:buChar char="ü"/>
            </a:pPr>
            <a:r>
              <a:rPr lang="en-US" dirty="0"/>
              <a:t>Where</a:t>
            </a:r>
          </a:p>
        </p:txBody>
      </p:sp>
    </p:spTree>
    <p:extLst>
      <p:ext uri="{BB962C8B-B14F-4D97-AF65-F5344CB8AC3E}">
        <p14:creationId xmlns:p14="http://schemas.microsoft.com/office/powerpoint/2010/main" val="118885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0811E7-1D34-43EE-B1FB-261809A43D58}"/>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p:cNvSpPr/>
          <p:nvPr/>
        </p:nvSpPr>
        <p:spPr>
          <a:xfrm>
            <a:off x="95138" y="1242645"/>
            <a:ext cx="2156400" cy="3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Understands the key elements and how to apply the Heed the Need-mindset throughout the sales process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 how to build strong customer relationships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Understands how different sales tools create professionalism and success, and how/when to use them (open questions, ABC, SPIN, ZOPA, BATNA, CHRIS, etc.)</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 the importance of calling the customer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Ability to understand &amp; argue for NCABs added values and USPs, and how NCAB differs from other suppliers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Ability to calculate healthy profits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Ability to identify high opportunity customers and projects (Conscious Quoting)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Ability to successfully follow up on high opportunity quotes, and agree on the next step</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 how &amp; why to use our systems efficiently in the sales process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Get clarity in daily processes and decisions, and the opportunities that exist</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Ability to use one’s Learning Mindset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Understand the importance of and ability to give feedback to colleagues </a:t>
            </a:r>
          </a:p>
        </p:txBody>
      </p:sp>
      <p:sp>
        <p:nvSpPr>
          <p:cNvPr id="13" name="Rectangle 12"/>
          <p:cNvSpPr/>
          <p:nvPr/>
        </p:nvSpPr>
        <p:spPr>
          <a:xfrm>
            <a:off x="2339070" y="1242643"/>
            <a:ext cx="2156400" cy="3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Calls the customer throughout the sales process, using the sales tools to Heed the Need and helping the customer</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Ensures long- and/or short term next steps in all customer contacts </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Sets prices adapted to the customer, and calculates &amp; ensures healthy profits on all quotes </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Validates all RFQs</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Performs quote analysis before quoting, ensuring a clear added value (Conscious Quoting)</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Sets &amp; follows an efficient quote follow-up routine, where high opportunity quotes are prioritized</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Uses our systems to streamline processes and take strategic decisions</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Actively negotiates with customer and factory </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Leans in to the customer when complaints occur </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Handles objections successfully and with confidence </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Continuously feedbacks colleagues to support their growth, being a role model</a:t>
            </a:r>
          </a:p>
          <a:p>
            <a:pPr marL="22860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Grows in security, confidence and boldness in the role</a:t>
            </a:r>
          </a:p>
        </p:txBody>
      </p:sp>
      <p:sp>
        <p:nvSpPr>
          <p:cNvPr id="16" name="Rectangle 15"/>
          <p:cNvSpPr/>
          <p:nvPr/>
        </p:nvSpPr>
        <p:spPr>
          <a:xfrm>
            <a:off x="4599230" y="1242643"/>
            <a:ext cx="2156400" cy="3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Increased number of “Strong Relationships”-customers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win-rate on high opportunity customers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Gross Margin and profit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order line value</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Team Efficiency Index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Increased Customer Satisfaction Index &amp; NPS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Increased number of part-numbers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Less quotes to low-opportunity customers </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Less/stagnation of number of quotes</a:t>
            </a:r>
          </a:p>
          <a:p>
            <a:pPr marL="171450" marR="0" lvl="1" indent="-171450" algn="l" defTabSz="444500" rtl="0" eaLnBrk="1" fontAlgn="auto" latinLnBrk="0" hangingPunct="1">
              <a:lnSpc>
                <a:spcPct val="9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Less complaints / quality issues </a:t>
            </a:r>
          </a:p>
        </p:txBody>
      </p:sp>
      <p:sp>
        <p:nvSpPr>
          <p:cNvPr id="19" name="Rectangle 18"/>
          <p:cNvSpPr/>
          <p:nvPr/>
        </p:nvSpPr>
        <p:spPr>
          <a:xfrm>
            <a:off x="6850406" y="1242643"/>
            <a:ext cx="2156400" cy="376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Best Customer Service/Support in the industry</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Top-engaged employees in our industry</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Long-term growth</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 stable quality performance</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 stable delivery performance</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order intake</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Higher revenue</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Increased global Customer Satisfaction Index and NPS</a:t>
            </a:r>
          </a:p>
          <a:p>
            <a:pPr marL="171450" marR="0" lvl="0" indent="-171450" algn="l" defTabSz="914400" rtl="0" eaLnBrk="1" fontAlgn="auto" latinLnBrk="0" hangingPunct="1">
              <a:lnSpc>
                <a:spcPct val="100000"/>
              </a:lnSpc>
              <a:spcBef>
                <a:spcPct val="0"/>
              </a:spcBef>
              <a:spcAft>
                <a:spcPts val="300"/>
              </a:spcAft>
              <a:buClrTx/>
              <a:buSzTx/>
              <a:buFont typeface="Wingdings" panose="05000000000000000000" pitchFamily="2" charset="2"/>
              <a:buChar char="ü"/>
              <a:tabLst/>
              <a:defRPr/>
            </a:pPr>
            <a:r>
              <a:rPr kumimoji="0" lang="en-US" sz="780" b="0" i="0" u="none" strike="noStrike" kern="1200" cap="none" spc="0" normalizeH="0" baseline="0" noProof="0" dirty="0">
                <a:ln>
                  <a:noFill/>
                </a:ln>
                <a:solidFill>
                  <a:srgbClr val="000000"/>
                </a:solidFill>
                <a:effectLst/>
                <a:uLnTx/>
                <a:uFillTx/>
                <a:latin typeface="Arial"/>
                <a:ea typeface="+mn-ea"/>
                <a:cs typeface="+mn-cs"/>
              </a:rPr>
              <a:t>High employee attraction rate among top talents in the industry </a:t>
            </a:r>
          </a:p>
        </p:txBody>
      </p:sp>
      <p:sp>
        <p:nvSpPr>
          <p:cNvPr id="21" name="Rectangle 20">
            <a:extLst>
              <a:ext uri="{FF2B5EF4-FFF2-40B4-BE49-F238E27FC236}">
                <a16:creationId xmlns:a16="http://schemas.microsoft.com/office/drawing/2014/main" id="{6178DE8A-EBD9-48AF-AF86-79AC8892A0E9}"/>
              </a:ext>
            </a:extLst>
          </p:cNvPr>
          <p:cNvSpPr/>
          <p:nvPr/>
        </p:nvSpPr>
        <p:spPr>
          <a:xfrm>
            <a:off x="6847356" y="607371"/>
            <a:ext cx="2156400" cy="635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0050" rtl="0" eaLnBrk="1" fontAlgn="auto" latinLnBrk="0" hangingPunct="1">
              <a:lnSpc>
                <a:spcPct val="90000"/>
              </a:lnSpc>
              <a:spcBef>
                <a:spcPct val="0"/>
              </a:spcBef>
              <a:spcAft>
                <a:spcPts val="300"/>
              </a:spcAft>
              <a:buClrTx/>
              <a:buSzTx/>
              <a:buFontTx/>
              <a:buNone/>
              <a:tabLst/>
              <a:defRPr/>
            </a:pPr>
            <a:r>
              <a:rPr kumimoji="0" lang="en-US" sz="1000" b="1" i="0" u="none" strike="noStrike" kern="1200" cap="none" spc="0" normalizeH="0" baseline="0" noProof="0" dirty="0">
                <a:ln>
                  <a:noFill/>
                </a:ln>
                <a:solidFill>
                  <a:srgbClr val="D53D20"/>
                </a:solidFill>
                <a:effectLst/>
                <a:uLnTx/>
                <a:uFillTx/>
                <a:latin typeface="Arial"/>
                <a:ea typeface="+mn-ea"/>
                <a:cs typeface="+mn-cs"/>
              </a:rPr>
              <a:t>BUSINESS RATIONALE</a:t>
            </a:r>
          </a:p>
          <a:p>
            <a:pPr marL="0" marR="0" lvl="0" indent="0" algn="ctr" defTabSz="400050" rtl="0" eaLnBrk="1" fontAlgn="auto" latinLnBrk="0" hangingPunct="1">
              <a:lnSpc>
                <a:spcPct val="90000"/>
              </a:lnSpc>
              <a:spcBef>
                <a:spcPct val="0"/>
              </a:spcBef>
              <a:spcAft>
                <a:spcPts val="800"/>
              </a:spcAft>
              <a:buClrTx/>
              <a:buSzTx/>
              <a:buFontTx/>
              <a:buNone/>
              <a:tabLst/>
              <a:defRPr/>
            </a:pPr>
            <a:r>
              <a:rPr kumimoji="0" lang="en-US" sz="780" b="0" i="1" u="none" strike="noStrike" kern="1200" cap="none" spc="0" normalizeH="0" baseline="0" noProof="0" dirty="0">
                <a:ln>
                  <a:noFill/>
                </a:ln>
                <a:solidFill>
                  <a:srgbClr val="000000"/>
                </a:solidFill>
                <a:effectLst/>
                <a:uLnTx/>
                <a:uFillTx/>
                <a:latin typeface="Arial"/>
                <a:ea typeface="+mn-ea"/>
                <a:cs typeface="+mn-cs"/>
              </a:rPr>
              <a:t>Why “Performance Outcomes” are important – the business/individual goals that “Performance Outcomes” contribute to</a:t>
            </a:r>
          </a:p>
        </p:txBody>
      </p:sp>
      <p:sp>
        <p:nvSpPr>
          <p:cNvPr id="15" name="Rectangle 14">
            <a:extLst>
              <a:ext uri="{FF2B5EF4-FFF2-40B4-BE49-F238E27FC236}">
                <a16:creationId xmlns:a16="http://schemas.microsoft.com/office/drawing/2014/main" id="{907EF258-CCB9-4513-88EF-F402B45A448F}"/>
              </a:ext>
            </a:extLst>
          </p:cNvPr>
          <p:cNvSpPr/>
          <p:nvPr/>
        </p:nvSpPr>
        <p:spPr>
          <a:xfrm>
            <a:off x="4599751" y="607371"/>
            <a:ext cx="2156400" cy="635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0050" rtl="0" eaLnBrk="1" fontAlgn="auto" latinLnBrk="0" hangingPunct="1">
              <a:lnSpc>
                <a:spcPct val="90000"/>
              </a:lnSpc>
              <a:spcBef>
                <a:spcPct val="0"/>
              </a:spcBef>
              <a:spcAft>
                <a:spcPts val="300"/>
              </a:spcAft>
              <a:buClrTx/>
              <a:buSzTx/>
              <a:buFontTx/>
              <a:buNone/>
              <a:tabLst/>
              <a:defRPr/>
            </a:pPr>
            <a:r>
              <a:rPr kumimoji="0" lang="en-US" sz="1000" b="1" i="0" u="none" strike="noStrike" kern="1200" cap="none" spc="0" normalizeH="0" baseline="0" noProof="0" dirty="0">
                <a:ln>
                  <a:noFill/>
                </a:ln>
                <a:solidFill>
                  <a:srgbClr val="D53D20"/>
                </a:solidFill>
                <a:effectLst/>
                <a:uLnTx/>
                <a:uFillTx/>
                <a:latin typeface="Arial"/>
                <a:ea typeface="+mn-ea"/>
                <a:cs typeface="+mn-cs"/>
              </a:rPr>
              <a:t>PERFORMANCE OUTCOMES</a:t>
            </a:r>
          </a:p>
          <a:p>
            <a:pPr marL="0" marR="0" lvl="0" indent="0" algn="ctr" defTabSz="400050" rtl="0" eaLnBrk="1" fontAlgn="auto" latinLnBrk="0" hangingPunct="1">
              <a:lnSpc>
                <a:spcPct val="90000"/>
              </a:lnSpc>
              <a:spcBef>
                <a:spcPct val="0"/>
              </a:spcBef>
              <a:spcAft>
                <a:spcPts val="800"/>
              </a:spcAft>
              <a:buClrTx/>
              <a:buSzTx/>
              <a:buFontTx/>
              <a:buNone/>
              <a:tabLst/>
              <a:defRPr/>
            </a:pPr>
            <a:r>
              <a:rPr kumimoji="0" lang="en-US" sz="780" b="0" i="1" u="none" strike="noStrike" kern="1200" cap="none" spc="0" normalizeH="0" baseline="0" noProof="0" dirty="0">
                <a:ln>
                  <a:noFill/>
                </a:ln>
                <a:solidFill>
                  <a:srgbClr val="000000"/>
                </a:solidFill>
                <a:effectLst/>
                <a:uLnTx/>
                <a:uFillTx/>
                <a:latin typeface="Arial"/>
                <a:ea typeface="+mn-ea"/>
                <a:cs typeface="+mn-cs"/>
              </a:rPr>
              <a:t>A result/achievement that an application of “Moments That Matters“ can give/create</a:t>
            </a:r>
          </a:p>
        </p:txBody>
      </p:sp>
      <p:sp>
        <p:nvSpPr>
          <p:cNvPr id="20" name="Isosceles Triangle 19">
            <a:extLst>
              <a:ext uri="{FF2B5EF4-FFF2-40B4-BE49-F238E27FC236}">
                <a16:creationId xmlns:a16="http://schemas.microsoft.com/office/drawing/2014/main" id="{E6641851-5DF7-48C6-B09C-00158ACF3997}"/>
              </a:ext>
            </a:extLst>
          </p:cNvPr>
          <p:cNvSpPr/>
          <p:nvPr/>
        </p:nvSpPr>
        <p:spPr>
          <a:xfrm rot="5400000">
            <a:off x="6488183" y="817785"/>
            <a:ext cx="508355" cy="210783"/>
          </a:xfrm>
          <a:prstGeom prst="triangle">
            <a:avLst>
              <a:gd name="adj" fmla="val 5115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75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1F3BC011-5529-4B5E-820A-986664FCB85F}"/>
              </a:ext>
            </a:extLst>
          </p:cNvPr>
          <p:cNvSpPr/>
          <p:nvPr/>
        </p:nvSpPr>
        <p:spPr>
          <a:xfrm>
            <a:off x="2340906" y="607371"/>
            <a:ext cx="2156400" cy="635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0050" rtl="0" eaLnBrk="1" fontAlgn="auto" latinLnBrk="0" hangingPunct="1">
              <a:lnSpc>
                <a:spcPct val="90000"/>
              </a:lnSpc>
              <a:spcBef>
                <a:spcPct val="0"/>
              </a:spcBef>
              <a:spcAft>
                <a:spcPts val="300"/>
              </a:spcAft>
              <a:buClrTx/>
              <a:buSzTx/>
              <a:buFontTx/>
              <a:buNone/>
              <a:tabLst/>
              <a:defRPr/>
            </a:pPr>
            <a:r>
              <a:rPr kumimoji="0" lang="en-US" sz="1000" b="1" i="0" u="none" strike="noStrike" kern="1200" cap="none" spc="0" normalizeH="0" baseline="0" noProof="0" dirty="0">
                <a:ln>
                  <a:noFill/>
                </a:ln>
                <a:solidFill>
                  <a:srgbClr val="D53D20"/>
                </a:solidFill>
                <a:effectLst/>
                <a:uLnTx/>
                <a:uFillTx/>
                <a:latin typeface="Arial"/>
                <a:ea typeface="+mn-ea"/>
                <a:cs typeface="+mn-cs"/>
              </a:rPr>
              <a:t>MOMENTS THAT MATTER</a:t>
            </a:r>
          </a:p>
          <a:p>
            <a:pPr marL="0" marR="0" lvl="0" indent="0" algn="ctr" defTabSz="400050" rtl="0" eaLnBrk="1" fontAlgn="auto" latinLnBrk="0" hangingPunct="1">
              <a:lnSpc>
                <a:spcPct val="90000"/>
              </a:lnSpc>
              <a:spcBef>
                <a:spcPct val="0"/>
              </a:spcBef>
              <a:spcAft>
                <a:spcPts val="800"/>
              </a:spcAft>
              <a:buClrTx/>
              <a:buSzTx/>
              <a:buFontTx/>
              <a:buNone/>
              <a:tabLst/>
              <a:defRPr/>
            </a:pPr>
            <a:r>
              <a:rPr kumimoji="0" lang="en-US" sz="780" b="0" i="1" u="none" strike="noStrike" kern="1200" cap="none" spc="0" normalizeH="0" baseline="0" noProof="0" dirty="0">
                <a:ln>
                  <a:noFill/>
                </a:ln>
                <a:solidFill>
                  <a:srgbClr val="000000"/>
                </a:solidFill>
                <a:effectLst/>
                <a:uLnTx/>
                <a:uFillTx/>
                <a:latin typeface="Arial"/>
                <a:ea typeface="+mn-ea"/>
                <a:cs typeface="+mn-cs"/>
              </a:rPr>
              <a:t>Scenarios where “Learning Outcomes” can be used to create a result (“Performance Outcomes”)</a:t>
            </a:r>
          </a:p>
        </p:txBody>
      </p:sp>
      <p:sp>
        <p:nvSpPr>
          <p:cNvPr id="12" name="Isosceles Triangle 11">
            <a:extLst>
              <a:ext uri="{FF2B5EF4-FFF2-40B4-BE49-F238E27FC236}">
                <a16:creationId xmlns:a16="http://schemas.microsoft.com/office/drawing/2014/main" id="{6CEA0B7B-8780-4EAC-98A7-372D0B1E7E84}"/>
              </a:ext>
            </a:extLst>
          </p:cNvPr>
          <p:cNvSpPr/>
          <p:nvPr/>
        </p:nvSpPr>
        <p:spPr>
          <a:xfrm rot="5400000">
            <a:off x="4257446" y="817785"/>
            <a:ext cx="508355" cy="210783"/>
          </a:xfrm>
          <a:prstGeom prst="triangle">
            <a:avLst>
              <a:gd name="adj" fmla="val 5115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750" b="0" i="0" u="none" strike="noStrike" kern="1200" cap="none" spc="0" normalizeH="0" baseline="0" noProof="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277DFFD9-AFAD-42CC-8A5A-04357199068A}"/>
              </a:ext>
            </a:extLst>
          </p:cNvPr>
          <p:cNvSpPr/>
          <p:nvPr/>
        </p:nvSpPr>
        <p:spPr>
          <a:xfrm>
            <a:off x="95348" y="607371"/>
            <a:ext cx="2157951" cy="635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0050" rtl="0" eaLnBrk="1" fontAlgn="auto" latinLnBrk="0" hangingPunct="1">
              <a:lnSpc>
                <a:spcPct val="90000"/>
              </a:lnSpc>
              <a:spcBef>
                <a:spcPct val="0"/>
              </a:spcBef>
              <a:spcAft>
                <a:spcPts val="300"/>
              </a:spcAft>
              <a:buClrTx/>
              <a:buSzTx/>
              <a:buFontTx/>
              <a:buNone/>
              <a:tabLst/>
              <a:defRPr/>
            </a:pPr>
            <a:r>
              <a:rPr kumimoji="0" lang="en-US" sz="1000" b="1" i="0" u="none" strike="noStrike" kern="1200" cap="none" spc="0" normalizeH="0" baseline="0" noProof="0" dirty="0">
                <a:ln>
                  <a:noFill/>
                </a:ln>
                <a:solidFill>
                  <a:srgbClr val="D53D20"/>
                </a:solidFill>
                <a:effectLst/>
                <a:uLnTx/>
                <a:uFillTx/>
                <a:latin typeface="Arial"/>
                <a:ea typeface="+mn-ea"/>
                <a:cs typeface="+mn-cs"/>
              </a:rPr>
              <a:t>LEARNING OUTCOMES</a:t>
            </a:r>
          </a:p>
          <a:p>
            <a:pPr marL="0" marR="0" lvl="0" indent="0" algn="ctr" defTabSz="400050" rtl="0" eaLnBrk="1" fontAlgn="auto" latinLnBrk="0" hangingPunct="1">
              <a:lnSpc>
                <a:spcPct val="90000"/>
              </a:lnSpc>
              <a:spcBef>
                <a:spcPct val="0"/>
              </a:spcBef>
              <a:spcAft>
                <a:spcPts val="800"/>
              </a:spcAft>
              <a:buClrTx/>
              <a:buSzTx/>
              <a:buFontTx/>
              <a:buNone/>
              <a:tabLst/>
              <a:defRPr/>
            </a:pPr>
            <a:r>
              <a:rPr kumimoji="0" lang="en-US" sz="780" b="0" i="1" u="none" strike="noStrike" kern="1200" cap="none" spc="0" normalizeH="0" baseline="0" noProof="0" dirty="0">
                <a:ln>
                  <a:noFill/>
                </a:ln>
                <a:solidFill>
                  <a:srgbClr val="000000"/>
                </a:solidFill>
                <a:effectLst/>
                <a:uLnTx/>
                <a:uFillTx/>
                <a:latin typeface="Arial"/>
                <a:ea typeface="+mn-ea"/>
                <a:cs typeface="+mn-cs"/>
              </a:rPr>
              <a:t>The knowledge/skills the program </a:t>
            </a:r>
            <a:br>
              <a:rPr kumimoji="0" lang="en-US" sz="780" b="0" i="1" u="none" strike="noStrike" kern="1200" cap="none" spc="0" normalizeH="0" baseline="0" noProof="0" dirty="0">
                <a:ln>
                  <a:noFill/>
                </a:ln>
                <a:solidFill>
                  <a:srgbClr val="000000"/>
                </a:solidFill>
                <a:effectLst/>
                <a:uLnTx/>
                <a:uFillTx/>
                <a:latin typeface="Arial"/>
                <a:ea typeface="+mn-ea"/>
                <a:cs typeface="+mn-cs"/>
              </a:rPr>
            </a:br>
            <a:r>
              <a:rPr kumimoji="0" lang="en-US" sz="780" b="0" i="1" u="none" strike="noStrike" kern="1200" cap="none" spc="0" normalizeH="0" baseline="0" noProof="0" dirty="0">
                <a:ln>
                  <a:noFill/>
                </a:ln>
                <a:solidFill>
                  <a:srgbClr val="000000"/>
                </a:solidFill>
                <a:effectLst/>
                <a:uLnTx/>
                <a:uFillTx/>
                <a:latin typeface="Arial"/>
                <a:ea typeface="+mn-ea"/>
                <a:cs typeface="+mn-cs"/>
              </a:rPr>
              <a:t>intends to create</a:t>
            </a:r>
          </a:p>
        </p:txBody>
      </p:sp>
      <p:sp>
        <p:nvSpPr>
          <p:cNvPr id="10" name="Isosceles Triangle 9"/>
          <p:cNvSpPr/>
          <p:nvPr/>
        </p:nvSpPr>
        <p:spPr>
          <a:xfrm rot="5400000">
            <a:off x="1985957" y="817785"/>
            <a:ext cx="508355" cy="210783"/>
          </a:xfrm>
          <a:prstGeom prst="triangle">
            <a:avLst>
              <a:gd name="adj" fmla="val 5115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750" b="0" i="0" u="none" strike="noStrike" kern="1200" cap="none" spc="0" normalizeH="0" baseline="0" noProof="0">
              <a:ln>
                <a:noFill/>
              </a:ln>
              <a:solidFill>
                <a:srgbClr val="000000"/>
              </a:solidFill>
              <a:effectLst/>
              <a:uLnTx/>
              <a:uFillTx/>
              <a:latin typeface="Arial"/>
              <a:ea typeface="+mn-ea"/>
              <a:cs typeface="+mn-cs"/>
            </a:endParaRPr>
          </a:p>
        </p:txBody>
      </p:sp>
      <p:sp>
        <p:nvSpPr>
          <p:cNvPr id="18" name="Title 1"/>
          <p:cNvSpPr>
            <a:spLocks noGrp="1"/>
          </p:cNvSpPr>
          <p:nvPr>
            <p:ph type="title"/>
          </p:nvPr>
        </p:nvSpPr>
        <p:spPr>
          <a:xfrm>
            <a:off x="95348" y="216343"/>
            <a:ext cx="8244000" cy="445729"/>
          </a:xfrm>
        </p:spPr>
        <p:txBody>
          <a:bodyPr>
            <a:normAutofit/>
          </a:bodyPr>
          <a:lstStyle/>
          <a:p>
            <a:r>
              <a:rPr lang="en-US" sz="1600" dirty="0"/>
              <a:t>Program Performance Path</a:t>
            </a:r>
          </a:p>
        </p:txBody>
      </p:sp>
      <p:sp>
        <p:nvSpPr>
          <p:cNvPr id="4" name="Rectangle 3">
            <a:extLst>
              <a:ext uri="{FF2B5EF4-FFF2-40B4-BE49-F238E27FC236}">
                <a16:creationId xmlns:a16="http://schemas.microsoft.com/office/drawing/2014/main" id="{868CFEB1-F883-4292-920D-5427815B49A0}"/>
              </a:ext>
            </a:extLst>
          </p:cNvPr>
          <p:cNvSpPr/>
          <p:nvPr/>
        </p:nvSpPr>
        <p:spPr>
          <a:xfrm>
            <a:off x="95138" y="607371"/>
            <a:ext cx="2250388" cy="4397272"/>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Rectangle 16">
            <a:extLst>
              <a:ext uri="{FF2B5EF4-FFF2-40B4-BE49-F238E27FC236}">
                <a16:creationId xmlns:a16="http://schemas.microsoft.com/office/drawing/2014/main" id="{0691CDBA-6720-4ED0-AAC9-13734B438506}"/>
              </a:ext>
            </a:extLst>
          </p:cNvPr>
          <p:cNvSpPr/>
          <p:nvPr/>
        </p:nvSpPr>
        <p:spPr>
          <a:xfrm>
            <a:off x="6837354" y="607371"/>
            <a:ext cx="2250388" cy="4397272"/>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Rectangle 21">
            <a:extLst>
              <a:ext uri="{FF2B5EF4-FFF2-40B4-BE49-F238E27FC236}">
                <a16:creationId xmlns:a16="http://schemas.microsoft.com/office/drawing/2014/main" id="{9AFB4BD3-9188-42D8-8F4B-615B6E9005E9}"/>
              </a:ext>
            </a:extLst>
          </p:cNvPr>
          <p:cNvSpPr/>
          <p:nvPr/>
        </p:nvSpPr>
        <p:spPr>
          <a:xfrm>
            <a:off x="4595443" y="607371"/>
            <a:ext cx="2250388" cy="4397272"/>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63059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718" y="432978"/>
            <a:ext cx="5894562" cy="2400657"/>
          </a:xfrm>
          <a:prstGeom prst="rect">
            <a:avLst/>
          </a:prstGeom>
          <a:noFill/>
        </p:spPr>
        <p:txBody>
          <a:bodyPr wrap="none" lIns="91440" tIns="45720" rIns="91440" bIns="45720">
            <a:spAutoFit/>
          </a:bodyPr>
          <a:lstStyle/>
          <a:p>
            <a:pPr algn="ctr"/>
            <a:r>
              <a:rPr lang="sv-SE" sz="6600" b="1" cap="none" spc="0" dirty="0">
                <a:ln w="0"/>
                <a:solidFill>
                  <a:schemeClr val="accent6"/>
                </a:solidFill>
              </a:rPr>
              <a:t>Break!</a:t>
            </a:r>
          </a:p>
          <a:p>
            <a:pPr algn="ctr"/>
            <a:r>
              <a:rPr lang="sv-SE" sz="2800" b="1" dirty="0">
                <a:ln w="0"/>
              </a:rPr>
              <a:t>Please open </a:t>
            </a:r>
            <a:r>
              <a:rPr lang="sv-SE" sz="2800" b="1" dirty="0">
                <a:ln w="0"/>
                <a:solidFill>
                  <a:schemeClr val="accent6"/>
                </a:solidFill>
              </a:rPr>
              <a:t>My Profile</a:t>
            </a:r>
            <a:r>
              <a:rPr lang="sv-SE" sz="2800" b="1" dirty="0">
                <a:ln w="0"/>
              </a:rPr>
              <a:t> in Sympa </a:t>
            </a:r>
            <a:br>
              <a:rPr lang="sv-SE" sz="2800" b="1" dirty="0">
                <a:ln w="0"/>
              </a:rPr>
            </a:br>
            <a:r>
              <a:rPr lang="sv-SE" sz="2800" b="1" dirty="0">
                <a:ln w="0"/>
              </a:rPr>
              <a:t>&gt; ”Learning &amp; Development” </a:t>
            </a:r>
            <a:br>
              <a:rPr lang="sv-SE" sz="2800" b="1" dirty="0">
                <a:ln w="0"/>
              </a:rPr>
            </a:br>
            <a:r>
              <a:rPr lang="sv-SE" sz="2800" b="1" dirty="0">
                <a:ln w="0"/>
              </a:rPr>
              <a:t>&gt; ”</a:t>
            </a:r>
            <a:r>
              <a:rPr lang="sv-SE" sz="2800" b="1" dirty="0">
                <a:ln w="0"/>
                <a:solidFill>
                  <a:schemeClr val="accent6"/>
                </a:solidFill>
              </a:rPr>
              <a:t>Goals &amp; Coaching</a:t>
            </a:r>
            <a:r>
              <a:rPr lang="sv-SE" sz="2800" b="1" dirty="0">
                <a:ln w="0"/>
              </a:rPr>
              <a:t>” </a:t>
            </a:r>
            <a:endParaRPr lang="en-US" sz="1000" b="1" cap="none" spc="0" dirty="0">
              <a:ln w="0"/>
            </a:endParaRPr>
          </a:p>
        </p:txBody>
      </p:sp>
      <p:pic>
        <p:nvPicPr>
          <p:cNvPr id="2" name="Picture 1">
            <a:extLst>
              <a:ext uri="{FF2B5EF4-FFF2-40B4-BE49-F238E27FC236}">
                <a16:creationId xmlns:a16="http://schemas.microsoft.com/office/drawing/2014/main" id="{800A45AE-BA65-4C2C-86AA-1BDD9771A55F}"/>
              </a:ext>
            </a:extLst>
          </p:cNvPr>
          <p:cNvPicPr>
            <a:picLocks noChangeAspect="1"/>
          </p:cNvPicPr>
          <p:nvPr/>
        </p:nvPicPr>
        <p:blipFill>
          <a:blip r:embed="rId2"/>
          <a:stretch>
            <a:fillRect/>
          </a:stretch>
        </p:blipFill>
        <p:spPr>
          <a:xfrm>
            <a:off x="1983658" y="2902182"/>
            <a:ext cx="5539549" cy="1808340"/>
          </a:xfrm>
          <a:prstGeom prst="rect">
            <a:avLst/>
          </a:prstGeom>
        </p:spPr>
      </p:pic>
    </p:spTree>
    <p:extLst>
      <p:ext uri="{BB962C8B-B14F-4D97-AF65-F5344CB8AC3E}">
        <p14:creationId xmlns:p14="http://schemas.microsoft.com/office/powerpoint/2010/main" val="35534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371108" y="648000"/>
            <a:ext cx="7322892" cy="621000"/>
          </a:xfrm>
        </p:spPr>
        <p:txBody>
          <a:bodyPr>
            <a:noAutofit/>
          </a:bodyPr>
          <a:lstStyle/>
          <a:p>
            <a:r>
              <a:rPr lang="sv-SE" sz="1800" dirty="0"/>
              <a:t>Breakout room: Respond with an open question   </a:t>
            </a:r>
            <a:endParaRPr lang="en-US" sz="1400" b="0" i="1" dirty="0"/>
          </a:p>
        </p:txBody>
      </p:sp>
      <p:sp>
        <p:nvSpPr>
          <p:cNvPr id="3" name="Text Placeholder 2"/>
          <p:cNvSpPr>
            <a:spLocks noGrp="1"/>
          </p:cNvSpPr>
          <p:nvPr>
            <p:ph type="body" idx="11"/>
          </p:nvPr>
        </p:nvSpPr>
        <p:spPr/>
        <p:txBody>
          <a:bodyPr/>
          <a:lstStyle/>
          <a:p>
            <a:r>
              <a:rPr lang="sv-SE" dirty="0" err="1"/>
              <a:t>instruction</a:t>
            </a:r>
            <a:endParaRPr lang="en-US" dirty="0"/>
          </a:p>
        </p:txBody>
      </p:sp>
      <p:sp>
        <p:nvSpPr>
          <p:cNvPr id="4" name="Content Placeholder 3"/>
          <p:cNvSpPr>
            <a:spLocks noGrp="1"/>
          </p:cNvSpPr>
          <p:nvPr>
            <p:ph idx="1"/>
          </p:nvPr>
        </p:nvSpPr>
        <p:spPr>
          <a:xfrm>
            <a:off x="450004" y="1458003"/>
            <a:ext cx="8340847" cy="3357346"/>
          </a:xfrm>
        </p:spPr>
        <p:txBody>
          <a:bodyPr>
            <a:normAutofit/>
          </a:bodyPr>
          <a:lstStyle/>
          <a:p>
            <a:pPr marL="0" indent="0">
              <a:lnSpc>
                <a:spcPct val="100000"/>
              </a:lnSpc>
              <a:buNone/>
            </a:pPr>
            <a:r>
              <a:rPr lang="sv-SE" sz="1800" b="0" dirty="0"/>
              <a:t>Now we will practice to </a:t>
            </a:r>
            <a:r>
              <a:rPr lang="sv-SE" sz="1800" dirty="0"/>
              <a:t>use </a:t>
            </a:r>
            <a:r>
              <a:rPr lang="sv-SE" sz="1800" dirty="0">
                <a:solidFill>
                  <a:schemeClr val="accent6"/>
                </a:solidFill>
              </a:rPr>
              <a:t>open</a:t>
            </a:r>
            <a:r>
              <a:rPr lang="sv-SE" sz="1800" dirty="0"/>
              <a:t> questions in response to a customer question/statement</a:t>
            </a:r>
            <a:r>
              <a:rPr lang="sv-SE" sz="1800" b="0" dirty="0"/>
              <a:t>. </a:t>
            </a:r>
          </a:p>
          <a:p>
            <a:pPr marL="342900" indent="-342900">
              <a:lnSpc>
                <a:spcPct val="100000"/>
              </a:lnSpc>
              <a:buFont typeface="+mj-lt"/>
              <a:buAutoNum type="arabicPeriod"/>
            </a:pPr>
            <a:r>
              <a:rPr lang="sv-SE" sz="1800" b="0" dirty="0"/>
              <a:t>Take turns on who acts as customer and who responds</a:t>
            </a:r>
          </a:p>
          <a:p>
            <a:pPr marL="342900" indent="-342900">
              <a:lnSpc>
                <a:spcPct val="100000"/>
              </a:lnSpc>
              <a:buFont typeface="+mj-lt"/>
              <a:buAutoNum type="arabicPeriod"/>
            </a:pPr>
            <a:r>
              <a:rPr lang="sv-SE" sz="1800" b="0" dirty="0"/>
              <a:t>Give feedback to each other, and dare to discuss </a:t>
            </a:r>
            <a:br>
              <a:rPr lang="sv-SE" sz="1800" b="0" dirty="0"/>
            </a:br>
            <a:r>
              <a:rPr lang="sv-SE" sz="1800" b="0" dirty="0"/>
              <a:t>if you disagree!</a:t>
            </a:r>
          </a:p>
          <a:p>
            <a:pPr marL="342900" indent="-342900">
              <a:lnSpc>
                <a:spcPct val="100000"/>
              </a:lnSpc>
              <a:buFont typeface="+mj-lt"/>
              <a:buAutoNum type="arabicPeriod"/>
            </a:pPr>
            <a:r>
              <a:rPr lang="sv-SE" sz="1800" b="0" dirty="0"/>
              <a:t>Start in alphabetical order, then rotate</a:t>
            </a:r>
          </a:p>
          <a:p>
            <a:pPr marL="342900" indent="-342900">
              <a:lnSpc>
                <a:spcPct val="100000"/>
              </a:lnSpc>
              <a:buFont typeface="+mj-lt"/>
              <a:buAutoNum type="arabicPeriod"/>
            </a:pPr>
            <a:r>
              <a:rPr lang="sv-SE" sz="1800" b="0" dirty="0"/>
              <a:t>You have 20 min</a:t>
            </a:r>
          </a:p>
        </p:txBody>
      </p:sp>
      <p:sp>
        <p:nvSpPr>
          <p:cNvPr id="9" name="Oval 8"/>
          <p:cNvSpPr/>
          <p:nvPr/>
        </p:nvSpPr>
        <p:spPr>
          <a:xfrm>
            <a:off x="6748282" y="3220463"/>
            <a:ext cx="379573" cy="3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A</a:t>
            </a:r>
            <a:endParaRPr lang="en-US" sz="1200" dirty="0"/>
          </a:p>
        </p:txBody>
      </p:sp>
      <p:sp>
        <p:nvSpPr>
          <p:cNvPr id="10" name="Oval 9"/>
          <p:cNvSpPr/>
          <p:nvPr/>
        </p:nvSpPr>
        <p:spPr>
          <a:xfrm>
            <a:off x="7127855" y="3835043"/>
            <a:ext cx="379573" cy="3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C</a:t>
            </a:r>
            <a:endParaRPr lang="en-US" sz="1200" dirty="0"/>
          </a:p>
        </p:txBody>
      </p:sp>
      <p:sp>
        <p:nvSpPr>
          <p:cNvPr id="11" name="Oval 10"/>
          <p:cNvSpPr/>
          <p:nvPr/>
        </p:nvSpPr>
        <p:spPr>
          <a:xfrm>
            <a:off x="6368709" y="3835042"/>
            <a:ext cx="379573" cy="3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B</a:t>
            </a:r>
            <a:endParaRPr lang="en-US" sz="1200" dirty="0"/>
          </a:p>
        </p:txBody>
      </p:sp>
      <p:sp>
        <p:nvSpPr>
          <p:cNvPr id="12" name="Rectangular Callout 11"/>
          <p:cNvSpPr/>
          <p:nvPr/>
        </p:nvSpPr>
        <p:spPr>
          <a:xfrm>
            <a:off x="7127855" y="2781634"/>
            <a:ext cx="1185567" cy="294843"/>
          </a:xfrm>
          <a:prstGeom prst="wedgeRectCallout">
            <a:avLst>
              <a:gd name="adj1" fmla="val -45301"/>
              <a:gd name="adj2" fmla="val 8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Do </a:t>
            </a:r>
            <a:r>
              <a:rPr lang="sv-SE" sz="900" dirty="0" err="1"/>
              <a:t>you</a:t>
            </a:r>
            <a:r>
              <a:rPr lang="sv-SE" sz="900" dirty="0"/>
              <a:t> </a:t>
            </a:r>
            <a:r>
              <a:rPr lang="sv-SE" sz="900" dirty="0" err="1"/>
              <a:t>produce</a:t>
            </a:r>
            <a:r>
              <a:rPr lang="sv-SE" sz="900" dirty="0"/>
              <a:t> PCBs? </a:t>
            </a:r>
            <a:endParaRPr lang="en-US" sz="900" dirty="0"/>
          </a:p>
        </p:txBody>
      </p:sp>
      <p:cxnSp>
        <p:nvCxnSpPr>
          <p:cNvPr id="13" name="Straight Connector 12"/>
          <p:cNvCxnSpPr/>
          <p:nvPr/>
        </p:nvCxnSpPr>
        <p:spPr>
          <a:xfrm flipH="1">
            <a:off x="6688073" y="3561009"/>
            <a:ext cx="120418" cy="229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4" name="Rectangular Callout 13"/>
          <p:cNvSpPr/>
          <p:nvPr/>
        </p:nvSpPr>
        <p:spPr>
          <a:xfrm>
            <a:off x="4983744" y="3782899"/>
            <a:ext cx="1131364" cy="712601"/>
          </a:xfrm>
          <a:prstGeom prst="wedgeRectCallout">
            <a:avLst>
              <a:gd name="adj1" fmla="val 66933"/>
              <a:gd name="adj2" fmla="val -247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a:solidFill>
                  <a:schemeClr val="tx1"/>
                </a:solidFill>
              </a:rPr>
              <a:t>Totally</a:t>
            </a:r>
            <a:r>
              <a:rPr lang="sv-SE" sz="900" dirty="0">
                <a:solidFill>
                  <a:schemeClr val="tx1"/>
                </a:solidFill>
              </a:rPr>
              <a:t>! </a:t>
            </a:r>
            <a:r>
              <a:rPr lang="sv-SE" sz="900" dirty="0" err="1">
                <a:solidFill>
                  <a:schemeClr val="tx1"/>
                </a:solidFill>
              </a:rPr>
              <a:t>About</a:t>
            </a:r>
            <a:r>
              <a:rPr lang="sv-SE" sz="900" dirty="0">
                <a:solidFill>
                  <a:schemeClr val="tx1"/>
                </a:solidFill>
              </a:rPr>
              <a:t> XX million </a:t>
            </a:r>
            <a:r>
              <a:rPr lang="sv-SE" sz="900" dirty="0" err="1">
                <a:solidFill>
                  <a:schemeClr val="tx1"/>
                </a:solidFill>
              </a:rPr>
              <a:t>every</a:t>
            </a:r>
            <a:r>
              <a:rPr lang="sv-SE" sz="900" dirty="0">
                <a:solidFill>
                  <a:schemeClr val="tx1"/>
                </a:solidFill>
              </a:rPr>
              <a:t> </a:t>
            </a:r>
            <a:r>
              <a:rPr lang="sv-SE" sz="900" dirty="0" err="1">
                <a:solidFill>
                  <a:schemeClr val="tx1"/>
                </a:solidFill>
              </a:rPr>
              <a:t>year</a:t>
            </a:r>
            <a:r>
              <a:rPr lang="sv-SE" sz="900" dirty="0">
                <a:solidFill>
                  <a:schemeClr val="tx1"/>
                </a:solidFill>
              </a:rPr>
              <a:t>! </a:t>
            </a:r>
            <a:r>
              <a:rPr lang="sv-SE" sz="900" b="1" dirty="0" err="1">
                <a:solidFill>
                  <a:schemeClr val="tx1"/>
                </a:solidFill>
              </a:rPr>
              <a:t>How</a:t>
            </a:r>
            <a:r>
              <a:rPr lang="sv-SE" sz="900" b="1" dirty="0">
                <a:solidFill>
                  <a:schemeClr val="tx1"/>
                </a:solidFill>
              </a:rPr>
              <a:t> is </a:t>
            </a:r>
            <a:r>
              <a:rPr lang="sv-SE" sz="900" b="1" dirty="0" err="1">
                <a:solidFill>
                  <a:schemeClr val="tx1"/>
                </a:solidFill>
              </a:rPr>
              <a:t>your</a:t>
            </a:r>
            <a:r>
              <a:rPr lang="sv-SE" sz="900" b="1" dirty="0">
                <a:solidFill>
                  <a:schemeClr val="tx1"/>
                </a:solidFill>
              </a:rPr>
              <a:t> PCB situation?</a:t>
            </a:r>
            <a:endParaRPr lang="en-US" sz="900" b="1" dirty="0">
              <a:solidFill>
                <a:schemeClr val="tx1"/>
              </a:solidFill>
            </a:endParaRPr>
          </a:p>
        </p:txBody>
      </p:sp>
      <p:sp>
        <p:nvSpPr>
          <p:cNvPr id="15" name="Rectangular Callout 14"/>
          <p:cNvSpPr/>
          <p:nvPr/>
        </p:nvSpPr>
        <p:spPr>
          <a:xfrm>
            <a:off x="4929541" y="3923170"/>
            <a:ext cx="1185567" cy="321489"/>
          </a:xfrm>
          <a:prstGeom prst="wedgeRectCallout">
            <a:avLst>
              <a:gd name="adj1" fmla="val 69147"/>
              <a:gd name="adj2" fmla="val 51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How many are you in your FM team? </a:t>
            </a:r>
            <a:endParaRPr lang="en-US" sz="900" dirty="0"/>
          </a:p>
        </p:txBody>
      </p:sp>
      <p:cxnSp>
        <p:nvCxnSpPr>
          <p:cNvPr id="16" name="Straight Connector 15"/>
          <p:cNvCxnSpPr>
            <a:cxnSpLocks/>
          </p:cNvCxnSpPr>
          <p:nvPr/>
        </p:nvCxnSpPr>
        <p:spPr>
          <a:xfrm flipV="1">
            <a:off x="6817718" y="3998346"/>
            <a:ext cx="254133" cy="290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8" name="Curved Right Arrow 17"/>
          <p:cNvSpPr/>
          <p:nvPr/>
        </p:nvSpPr>
        <p:spPr>
          <a:xfrm rot="16200000">
            <a:off x="6813897" y="4036577"/>
            <a:ext cx="248341" cy="662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rot="1717281">
            <a:off x="6261147" y="3205197"/>
            <a:ext cx="248341" cy="662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rot="8878434">
            <a:off x="7315624" y="3187869"/>
            <a:ext cx="248341" cy="662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p:cNvGrpSpPr/>
          <p:nvPr/>
        </p:nvGrpSpPr>
        <p:grpSpPr>
          <a:xfrm>
            <a:off x="6053967" y="2853425"/>
            <a:ext cx="1223404" cy="360070"/>
            <a:chOff x="6434545" y="1507774"/>
            <a:chExt cx="1223404" cy="360070"/>
          </a:xfrm>
        </p:grpSpPr>
        <p:sp>
          <p:nvSpPr>
            <p:cNvPr id="22" name="TextBox 21"/>
            <p:cNvSpPr txBox="1"/>
            <p:nvPr/>
          </p:nvSpPr>
          <p:spPr>
            <a:xfrm>
              <a:off x="6434545" y="1507774"/>
              <a:ext cx="1223404" cy="200055"/>
            </a:xfrm>
            <a:prstGeom prst="rect">
              <a:avLst/>
            </a:prstGeom>
            <a:noFill/>
          </p:spPr>
          <p:txBody>
            <a:bodyPr wrap="square" rtlCol="0">
              <a:spAutoFit/>
            </a:bodyPr>
            <a:lstStyle/>
            <a:p>
              <a:r>
                <a:rPr lang="sv-SE" sz="700" b="1" dirty="0"/>
                <a:t>CUSTOMER</a:t>
              </a:r>
              <a:endParaRPr lang="en-US" sz="700" b="1" dirty="0"/>
            </a:p>
          </p:txBody>
        </p:sp>
        <p:cxnSp>
          <p:nvCxnSpPr>
            <p:cNvPr id="23" name="Straight Arrow Connector 22"/>
            <p:cNvCxnSpPr/>
            <p:nvPr/>
          </p:nvCxnSpPr>
          <p:spPr>
            <a:xfrm>
              <a:off x="6961538" y="1678844"/>
              <a:ext cx="190832" cy="189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2"/>
          <a:stretch>
            <a:fillRect/>
          </a:stretch>
        </p:blipFill>
        <p:spPr>
          <a:xfrm>
            <a:off x="450000" y="680105"/>
            <a:ext cx="921108" cy="470413"/>
          </a:xfrm>
          <a:prstGeom prst="rect">
            <a:avLst/>
          </a:prstGeom>
        </p:spPr>
      </p:pic>
      <p:pic>
        <p:nvPicPr>
          <p:cNvPr id="25" name="Picture 24"/>
          <p:cNvPicPr>
            <a:picLocks noChangeAspect="1"/>
          </p:cNvPicPr>
          <p:nvPr/>
        </p:nvPicPr>
        <p:blipFill>
          <a:blip r:embed="rId3"/>
          <a:stretch>
            <a:fillRect/>
          </a:stretch>
        </p:blipFill>
        <p:spPr>
          <a:xfrm>
            <a:off x="4465393" y="3850131"/>
            <a:ext cx="434928" cy="578136"/>
          </a:xfrm>
          <a:prstGeom prst="rect">
            <a:avLst/>
          </a:prstGeom>
        </p:spPr>
      </p:pic>
    </p:spTree>
    <p:extLst>
      <p:ext uri="{BB962C8B-B14F-4D97-AF65-F5344CB8AC3E}">
        <p14:creationId xmlns:p14="http://schemas.microsoft.com/office/powerpoint/2010/main" val="148961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42" presetClass="path" presetSubtype="0" accel="50000" decel="50000" fill="hold" nodeType="withEffect">
                                  <p:stCondLst>
                                    <p:cond delay="0"/>
                                  </p:stCondLst>
                                  <p:childTnLst>
                                    <p:animMotion origin="layout" path="M -3.05556E-6 3.82716E-6 L -0.05625 0.14568 " pathEditMode="relative" rAng="0" ptsTypes="AA">
                                      <p:cBhvr>
                                        <p:cTn id="83" dur="2000" fill="hold"/>
                                        <p:tgtEl>
                                          <p:spTgt spid="21"/>
                                        </p:tgtEl>
                                        <p:attrNameLst>
                                          <p:attrName>ppt_x</p:attrName>
                                          <p:attrName>ppt_y</p:attrName>
                                        </p:attrNameLst>
                                      </p:cBhvr>
                                      <p:rCtr x="-2812" y="7284"/>
                                    </p:animMotion>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childTnLst>
                          </p:cTn>
                        </p:par>
                        <p:par>
                          <p:cTn id="88" fill="hold">
                            <p:stCondLst>
                              <p:cond delay="2500"/>
                            </p:stCondLst>
                            <p:childTnLst>
                              <p:par>
                                <p:cTn id="89" presetID="10" presetClass="entr" presetSubtype="0" fill="hold"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2" grpId="1" animBg="1"/>
      <p:bldP spid="14" grpId="0" animBg="1"/>
      <p:bldP spid="14" grpId="1" animBg="1"/>
      <p:bldP spid="15"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354584" y="139117"/>
            <a:ext cx="8244000" cy="621000"/>
          </a:xfrm>
        </p:spPr>
        <p:txBody>
          <a:bodyPr>
            <a:normAutofit/>
          </a:bodyPr>
          <a:lstStyle/>
          <a:p>
            <a:r>
              <a:rPr lang="sv-SE" sz="1600" dirty="0"/>
              <a:t>Respond to these questions/statements with an open question! (20 min)</a:t>
            </a:r>
            <a:endParaRPr lang="en-US" sz="1600" dirty="0"/>
          </a:p>
        </p:txBody>
      </p:sp>
      <p:sp>
        <p:nvSpPr>
          <p:cNvPr id="7" name="Content Placeholder 3"/>
          <p:cNvSpPr txBox="1">
            <a:spLocks/>
          </p:cNvSpPr>
          <p:nvPr/>
        </p:nvSpPr>
        <p:spPr>
          <a:xfrm>
            <a:off x="354584" y="531262"/>
            <a:ext cx="8244001" cy="4572000"/>
          </a:xfrm>
          <a:prstGeom prst="rect">
            <a:avLst/>
          </a:prstGeom>
        </p:spPr>
        <p:txBody>
          <a:bodyPr vert="horz" lIns="91440" tIns="45720" rIns="91440" bIns="45720" numCol="2" rtlCol="0">
            <a:noAutofit/>
          </a:bodyPr>
          <a:lstStyle>
            <a:lvl1pPr marL="342892" indent="-342892" algn="l" defTabSz="685783" rtl="0" eaLnBrk="1" latinLnBrk="0" hangingPunct="1">
              <a:lnSpc>
                <a:spcPct val="120000"/>
              </a:lnSpc>
              <a:spcBef>
                <a:spcPts val="0"/>
              </a:spcBef>
              <a:spcAft>
                <a:spcPts val="900"/>
              </a:spcAft>
              <a:buFontTx/>
              <a:buBlip>
                <a:blip r:embed="rId2"/>
              </a:buBlip>
              <a:defRPr sz="2400" b="1" kern="1200">
                <a:solidFill>
                  <a:schemeClr val="tx1"/>
                </a:solidFill>
                <a:latin typeface="+mn-lt"/>
                <a:ea typeface="+mn-ea"/>
                <a:cs typeface="+mn-cs"/>
              </a:defRPr>
            </a:lvl1pPr>
            <a:lvl2pPr marL="477888" marR="0" indent="-342892" algn="l" defTabSz="685783" rtl="0" eaLnBrk="1" fontAlgn="auto" latinLnBrk="0" hangingPunct="1">
              <a:lnSpc>
                <a:spcPct val="120000"/>
              </a:lnSpc>
              <a:spcBef>
                <a:spcPts val="0"/>
              </a:spcBef>
              <a:spcAft>
                <a:spcPts val="750"/>
              </a:spcAft>
              <a:buClrTx/>
              <a:buSzTx/>
              <a:buFontTx/>
              <a:buBlip>
                <a:blip r:embed="rId2"/>
              </a:buBlip>
              <a:tabLst/>
              <a:defRPr sz="2400" b="1" kern="1200">
                <a:solidFill>
                  <a:schemeClr val="tx1"/>
                </a:solidFill>
                <a:latin typeface="+mn-lt"/>
                <a:ea typeface="+mn-ea"/>
                <a:cs typeface="+mn-cs"/>
              </a:defRPr>
            </a:lvl2pPr>
            <a:lvl3pPr marL="527162" indent="-257168" algn="l" defTabSz="685783" rtl="0" eaLnBrk="1" latinLnBrk="0" hangingPunct="1">
              <a:lnSpc>
                <a:spcPct val="120000"/>
              </a:lnSpc>
              <a:spcBef>
                <a:spcPts val="0"/>
              </a:spcBef>
              <a:spcAft>
                <a:spcPts val="600"/>
              </a:spcAft>
              <a:buFontTx/>
              <a:buBlip>
                <a:blip r:embed="rId2"/>
              </a:buBlip>
              <a:defRPr sz="2000" b="1" kern="1200">
                <a:solidFill>
                  <a:schemeClr val="tx1"/>
                </a:solidFill>
                <a:latin typeface="+mn-lt"/>
                <a:ea typeface="+mn-ea"/>
                <a:cs typeface="+mn-cs"/>
              </a:defRPr>
            </a:lvl3pPr>
            <a:lvl4pPr marL="662159" indent="-257168" algn="l" defTabSz="685783" rtl="0" eaLnBrk="1" latinLnBrk="0" hangingPunct="1">
              <a:lnSpc>
                <a:spcPct val="120000"/>
              </a:lnSpc>
              <a:spcBef>
                <a:spcPts val="0"/>
              </a:spcBef>
              <a:spcAft>
                <a:spcPts val="525"/>
              </a:spcAft>
              <a:buFont typeface="Arial" panose="020B0604020202020204" pitchFamily="34" charset="0"/>
              <a:buChar char="•"/>
              <a:defRPr sz="1500" b="1" kern="1200">
                <a:solidFill>
                  <a:schemeClr val="tx1"/>
                </a:solidFill>
                <a:latin typeface="+mn-lt"/>
                <a:ea typeface="+mn-ea"/>
                <a:cs typeface="+mn-cs"/>
              </a:defRPr>
            </a:lvl4pPr>
            <a:lvl5pPr marL="797155" indent="-257168" algn="l" defTabSz="685783" rtl="0" eaLnBrk="1" latinLnBrk="0" hangingPunct="1">
              <a:lnSpc>
                <a:spcPct val="12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5pPr>
            <a:lvl6pPr marL="932152"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6pPr>
            <a:lvl7pPr marL="1067148"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7pPr>
            <a:lvl8pPr marL="1202145"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8pPr>
            <a:lvl9pPr marL="1337141"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9pPr>
          </a:lstStyle>
          <a:p>
            <a:pPr>
              <a:lnSpc>
                <a:spcPct val="100000"/>
              </a:lnSpc>
              <a:spcAft>
                <a:spcPts val="600"/>
              </a:spcAft>
            </a:pPr>
            <a:r>
              <a:rPr lang="sv-SE" sz="1300" b="0" dirty="0"/>
              <a:t>I </a:t>
            </a:r>
            <a:r>
              <a:rPr lang="sv-SE" sz="1300" b="0" dirty="0" err="1"/>
              <a:t>need</a:t>
            </a:r>
            <a:r>
              <a:rPr lang="sv-SE" sz="1300" b="0" dirty="0"/>
              <a:t> my </a:t>
            </a:r>
            <a:r>
              <a:rPr lang="sv-SE" sz="1300" b="0" dirty="0" err="1"/>
              <a:t>quotes</a:t>
            </a:r>
            <a:r>
              <a:rPr lang="sv-SE" sz="1300" b="0" dirty="0"/>
              <a:t> faster? </a:t>
            </a:r>
          </a:p>
          <a:p>
            <a:pPr>
              <a:lnSpc>
                <a:spcPct val="100000"/>
              </a:lnSpc>
              <a:spcAft>
                <a:spcPts val="600"/>
              </a:spcAft>
            </a:pPr>
            <a:r>
              <a:rPr lang="sv-SE" sz="1300" b="0" dirty="0" err="1"/>
              <a:t>Factory</a:t>
            </a:r>
            <a:r>
              <a:rPr lang="sv-SE" sz="1300" b="0" dirty="0"/>
              <a:t> Management team, sound </a:t>
            </a:r>
            <a:r>
              <a:rPr lang="sv-SE" sz="1300" b="0" dirty="0" err="1"/>
              <a:t>expensive</a:t>
            </a:r>
            <a:r>
              <a:rPr lang="sv-SE" sz="1300" b="0" dirty="0"/>
              <a:t>!</a:t>
            </a:r>
          </a:p>
          <a:p>
            <a:pPr>
              <a:lnSpc>
                <a:spcPct val="100000"/>
              </a:lnSpc>
              <a:spcAft>
                <a:spcPts val="600"/>
              </a:spcAft>
            </a:pPr>
            <a:r>
              <a:rPr lang="sv-SE" sz="1300" b="0" dirty="0" err="1"/>
              <a:t>We</a:t>
            </a:r>
            <a:r>
              <a:rPr lang="sv-SE" sz="1300" b="0" dirty="0"/>
              <a:t> never get </a:t>
            </a:r>
            <a:r>
              <a:rPr lang="sv-SE" sz="1300" b="0" dirty="0" err="1"/>
              <a:t>any</a:t>
            </a:r>
            <a:r>
              <a:rPr lang="sv-SE" sz="1300" b="0" dirty="0"/>
              <a:t> information from </a:t>
            </a:r>
            <a:r>
              <a:rPr lang="sv-SE" sz="1300" b="0" dirty="0" err="1"/>
              <a:t>you</a:t>
            </a:r>
            <a:r>
              <a:rPr lang="sv-SE" sz="1300" b="0" dirty="0"/>
              <a:t>.</a:t>
            </a:r>
          </a:p>
          <a:p>
            <a:pPr>
              <a:lnSpc>
                <a:spcPct val="100000"/>
              </a:lnSpc>
              <a:spcAft>
                <a:spcPts val="600"/>
              </a:spcAft>
            </a:pPr>
            <a:r>
              <a:rPr lang="sv-SE" sz="1300" b="0" dirty="0" err="1"/>
              <a:t>We</a:t>
            </a:r>
            <a:r>
              <a:rPr lang="sv-SE" sz="1300" b="0" dirty="0"/>
              <a:t> </a:t>
            </a:r>
            <a:r>
              <a:rPr lang="sv-SE" sz="1300" b="0" dirty="0" err="1"/>
              <a:t>need</a:t>
            </a:r>
            <a:r>
              <a:rPr lang="sv-SE" sz="1300" b="0" dirty="0"/>
              <a:t> a </a:t>
            </a:r>
            <a:r>
              <a:rPr lang="sv-SE" sz="1300" b="0" dirty="0" err="1"/>
              <a:t>sustainable</a:t>
            </a:r>
            <a:r>
              <a:rPr lang="sv-SE" sz="1300" b="0" dirty="0"/>
              <a:t> PCB </a:t>
            </a:r>
            <a:r>
              <a:rPr lang="sv-SE" sz="1300" b="0" dirty="0" err="1"/>
              <a:t>producer</a:t>
            </a:r>
            <a:r>
              <a:rPr lang="sv-SE" sz="1300" b="0" dirty="0"/>
              <a:t>. </a:t>
            </a:r>
          </a:p>
          <a:p>
            <a:pPr>
              <a:lnSpc>
                <a:spcPct val="100000"/>
              </a:lnSpc>
              <a:spcAft>
                <a:spcPts val="600"/>
              </a:spcAft>
            </a:pPr>
            <a:r>
              <a:rPr lang="sv-SE" sz="1300" b="0" dirty="0"/>
              <a:t>All traders </a:t>
            </a:r>
            <a:r>
              <a:rPr lang="sv-SE" sz="1300" b="0" dirty="0" err="1"/>
              <a:t>claim</a:t>
            </a:r>
            <a:r>
              <a:rPr lang="sv-SE" sz="1300" b="0" dirty="0"/>
              <a:t> to </a:t>
            </a:r>
            <a:r>
              <a:rPr lang="sv-SE" sz="1300" b="0" dirty="0" err="1"/>
              <a:t>deliver</a:t>
            </a:r>
            <a:r>
              <a:rPr lang="sv-SE" sz="1300" b="0" dirty="0"/>
              <a:t> on </a:t>
            </a:r>
            <a:r>
              <a:rPr lang="sv-SE" sz="1300" b="0" dirty="0" err="1"/>
              <a:t>time</a:t>
            </a:r>
            <a:r>
              <a:rPr lang="sv-SE" sz="1300" b="0" dirty="0"/>
              <a:t>, </a:t>
            </a:r>
            <a:r>
              <a:rPr lang="sv-SE" sz="1300" b="0" dirty="0" err="1"/>
              <a:t>but</a:t>
            </a:r>
            <a:r>
              <a:rPr lang="sv-SE" sz="1300" b="0" dirty="0"/>
              <a:t> no </a:t>
            </a:r>
            <a:r>
              <a:rPr lang="sv-SE" sz="1300" b="0" dirty="0" err="1"/>
              <a:t>one</a:t>
            </a:r>
            <a:r>
              <a:rPr lang="sv-SE" sz="1300" b="0" dirty="0"/>
              <a:t> </a:t>
            </a:r>
            <a:r>
              <a:rPr lang="sv-SE" sz="1300" b="0" dirty="0" err="1"/>
              <a:t>ever</a:t>
            </a:r>
            <a:r>
              <a:rPr lang="sv-SE" sz="1300" b="0" dirty="0"/>
              <a:t> do. </a:t>
            </a:r>
          </a:p>
          <a:p>
            <a:pPr>
              <a:lnSpc>
                <a:spcPct val="100000"/>
              </a:lnSpc>
              <a:spcAft>
                <a:spcPts val="600"/>
              </a:spcAft>
            </a:pPr>
            <a:r>
              <a:rPr lang="sv-SE" sz="1300" b="0" dirty="0" err="1"/>
              <a:t>When</a:t>
            </a:r>
            <a:r>
              <a:rPr lang="sv-SE" sz="1300" b="0" dirty="0"/>
              <a:t> </a:t>
            </a:r>
            <a:r>
              <a:rPr lang="sv-SE" sz="1300" b="0" dirty="0" err="1"/>
              <a:t>can</a:t>
            </a:r>
            <a:r>
              <a:rPr lang="sv-SE" sz="1300" b="0" dirty="0"/>
              <a:t> i </a:t>
            </a:r>
            <a:r>
              <a:rPr lang="sv-SE" sz="1300" b="0" dirty="0" err="1"/>
              <a:t>have</a:t>
            </a:r>
            <a:r>
              <a:rPr lang="sv-SE" sz="1300" b="0" dirty="0"/>
              <a:t> my </a:t>
            </a:r>
            <a:r>
              <a:rPr lang="sv-SE" sz="1300" b="0" dirty="0" err="1"/>
              <a:t>quotes</a:t>
            </a:r>
            <a:r>
              <a:rPr lang="sv-SE" sz="1300" b="0" dirty="0"/>
              <a:t> back?</a:t>
            </a:r>
          </a:p>
          <a:p>
            <a:pPr>
              <a:lnSpc>
                <a:spcPct val="100000"/>
              </a:lnSpc>
              <a:spcAft>
                <a:spcPts val="600"/>
              </a:spcAft>
            </a:pPr>
            <a:r>
              <a:rPr lang="sv-SE" sz="1300" b="0" dirty="0" err="1"/>
              <a:t>Your</a:t>
            </a:r>
            <a:r>
              <a:rPr lang="sv-SE" sz="1300" b="0" dirty="0"/>
              <a:t> </a:t>
            </a:r>
            <a:r>
              <a:rPr lang="sv-SE" sz="1300" b="0" dirty="0" err="1"/>
              <a:t>prices</a:t>
            </a:r>
            <a:r>
              <a:rPr lang="sv-SE" sz="1300" b="0" dirty="0"/>
              <a:t> </a:t>
            </a:r>
            <a:r>
              <a:rPr lang="sv-SE" sz="1300" b="0" dirty="0" err="1"/>
              <a:t>are</a:t>
            </a:r>
            <a:r>
              <a:rPr lang="sv-SE" sz="1300" b="0" dirty="0"/>
              <a:t> </a:t>
            </a:r>
            <a:r>
              <a:rPr lang="sv-SE" sz="1300" b="0" dirty="0" err="1"/>
              <a:t>higher</a:t>
            </a:r>
            <a:r>
              <a:rPr lang="sv-SE" sz="1300" b="0" dirty="0"/>
              <a:t> </a:t>
            </a:r>
            <a:r>
              <a:rPr lang="sv-SE" sz="1300" b="0" dirty="0" err="1"/>
              <a:t>than</a:t>
            </a:r>
            <a:r>
              <a:rPr lang="sv-SE" sz="1300" b="0" dirty="0"/>
              <a:t> </a:t>
            </a:r>
            <a:r>
              <a:rPr lang="sv-SE" sz="1300" b="0" dirty="0" err="1"/>
              <a:t>other</a:t>
            </a:r>
            <a:r>
              <a:rPr lang="sv-SE" sz="1300" b="0" dirty="0"/>
              <a:t> </a:t>
            </a:r>
            <a:r>
              <a:rPr lang="sv-SE" sz="1300" b="0" dirty="0" err="1"/>
              <a:t>suppliers</a:t>
            </a:r>
            <a:r>
              <a:rPr lang="sv-SE" sz="1300" b="0" dirty="0"/>
              <a:t>. </a:t>
            </a:r>
          </a:p>
          <a:p>
            <a:pPr>
              <a:lnSpc>
                <a:spcPct val="100000"/>
              </a:lnSpc>
              <a:spcAft>
                <a:spcPts val="600"/>
              </a:spcAft>
            </a:pPr>
            <a:r>
              <a:rPr lang="sv-SE" sz="1300" b="0" dirty="0"/>
              <a:t>Do </a:t>
            </a:r>
            <a:r>
              <a:rPr lang="sv-SE" sz="1300" b="0" dirty="0" err="1"/>
              <a:t>you</a:t>
            </a:r>
            <a:r>
              <a:rPr lang="sv-SE" sz="1300" b="0" dirty="0"/>
              <a:t> </a:t>
            </a:r>
            <a:r>
              <a:rPr lang="sv-SE" sz="1300" b="0" dirty="0" err="1"/>
              <a:t>own</a:t>
            </a:r>
            <a:r>
              <a:rPr lang="sv-SE" sz="1300" b="0" dirty="0"/>
              <a:t> </a:t>
            </a:r>
            <a:r>
              <a:rPr lang="sv-SE" sz="1300" b="0" dirty="0" err="1"/>
              <a:t>factories</a:t>
            </a:r>
            <a:r>
              <a:rPr lang="sv-SE" sz="1300" b="0" dirty="0"/>
              <a:t>? </a:t>
            </a:r>
          </a:p>
          <a:p>
            <a:pPr>
              <a:lnSpc>
                <a:spcPct val="100000"/>
              </a:lnSpc>
              <a:spcAft>
                <a:spcPts val="600"/>
              </a:spcAft>
            </a:pPr>
            <a:r>
              <a:rPr lang="sv-SE" sz="1300" b="0" dirty="0" err="1"/>
              <a:t>We</a:t>
            </a:r>
            <a:r>
              <a:rPr lang="sv-SE" sz="1300" b="0" dirty="0"/>
              <a:t> </a:t>
            </a:r>
            <a:r>
              <a:rPr lang="sv-SE" sz="1300" b="0" dirty="0" err="1"/>
              <a:t>need</a:t>
            </a:r>
            <a:r>
              <a:rPr lang="sv-SE" sz="1300" b="0" dirty="0"/>
              <a:t> </a:t>
            </a:r>
            <a:r>
              <a:rPr lang="sv-SE" sz="1300" b="0" dirty="0" err="1"/>
              <a:t>help</a:t>
            </a:r>
            <a:r>
              <a:rPr lang="sv-SE" sz="1300" b="0" dirty="0"/>
              <a:t> </a:t>
            </a:r>
            <a:r>
              <a:rPr lang="sv-SE" sz="1300" b="0" dirty="0" err="1"/>
              <a:t>with</a:t>
            </a:r>
            <a:r>
              <a:rPr lang="sv-SE" sz="1300" b="0" dirty="0"/>
              <a:t> </a:t>
            </a:r>
            <a:r>
              <a:rPr lang="sv-SE" sz="1300" b="0" dirty="0" err="1"/>
              <a:t>warehousing</a:t>
            </a:r>
            <a:r>
              <a:rPr lang="sv-SE" sz="1300" b="0" dirty="0"/>
              <a:t>. </a:t>
            </a:r>
          </a:p>
          <a:p>
            <a:pPr>
              <a:lnSpc>
                <a:spcPct val="100000"/>
              </a:lnSpc>
              <a:spcAft>
                <a:spcPts val="600"/>
              </a:spcAft>
            </a:pPr>
            <a:r>
              <a:rPr lang="sv-SE" sz="1300" b="0" dirty="0"/>
              <a:t>Do </a:t>
            </a:r>
            <a:r>
              <a:rPr lang="sv-SE" sz="1300" b="0" dirty="0" err="1"/>
              <a:t>you</a:t>
            </a:r>
            <a:r>
              <a:rPr lang="sv-SE" sz="1300" b="0" dirty="0"/>
              <a:t> </a:t>
            </a:r>
            <a:r>
              <a:rPr lang="sv-SE" sz="1300" b="0" dirty="0" err="1"/>
              <a:t>have</a:t>
            </a:r>
            <a:r>
              <a:rPr lang="sv-SE" sz="1300" b="0" dirty="0"/>
              <a:t> </a:t>
            </a:r>
            <a:r>
              <a:rPr lang="sv-SE" sz="1300" b="0" dirty="0" err="1"/>
              <a:t>high</a:t>
            </a:r>
            <a:r>
              <a:rPr lang="sv-SE" sz="1300" b="0" dirty="0"/>
              <a:t> </a:t>
            </a:r>
            <a:r>
              <a:rPr lang="sv-SE" sz="1300" b="0" dirty="0" err="1"/>
              <a:t>quality</a:t>
            </a:r>
            <a:r>
              <a:rPr lang="sv-SE" sz="1300" b="0" dirty="0"/>
              <a:t> </a:t>
            </a:r>
            <a:r>
              <a:rPr lang="sv-SE" sz="1300" b="0" dirty="0" err="1"/>
              <a:t>levels</a:t>
            </a:r>
            <a:r>
              <a:rPr lang="sv-SE" sz="1300" b="0" dirty="0"/>
              <a:t>? </a:t>
            </a:r>
          </a:p>
          <a:p>
            <a:pPr>
              <a:lnSpc>
                <a:spcPct val="100000"/>
              </a:lnSpc>
              <a:spcAft>
                <a:spcPts val="600"/>
              </a:spcAft>
            </a:pPr>
            <a:r>
              <a:rPr lang="sv-SE" sz="1300" b="0" dirty="0"/>
              <a:t>Is </a:t>
            </a:r>
            <a:r>
              <a:rPr lang="sv-SE" sz="1300" b="0" dirty="0" err="1"/>
              <a:t>your</a:t>
            </a:r>
            <a:r>
              <a:rPr lang="sv-SE" sz="1300" b="0" dirty="0"/>
              <a:t> </a:t>
            </a:r>
            <a:r>
              <a:rPr lang="sv-SE" sz="1300" b="0" dirty="0" err="1"/>
              <a:t>delivery</a:t>
            </a:r>
            <a:r>
              <a:rPr lang="sv-SE" sz="1300" b="0" dirty="0"/>
              <a:t> </a:t>
            </a:r>
            <a:r>
              <a:rPr lang="sv-SE" sz="1300" b="0" dirty="0" err="1"/>
              <a:t>perfomance</a:t>
            </a:r>
            <a:r>
              <a:rPr lang="sv-SE" sz="1300" b="0" dirty="0"/>
              <a:t> </a:t>
            </a:r>
            <a:r>
              <a:rPr lang="sv-SE" sz="1300" b="0" dirty="0" err="1"/>
              <a:t>good</a:t>
            </a:r>
            <a:r>
              <a:rPr lang="sv-SE" sz="1300" b="0" dirty="0"/>
              <a:t>? </a:t>
            </a:r>
          </a:p>
          <a:p>
            <a:pPr>
              <a:lnSpc>
                <a:spcPct val="100000"/>
              </a:lnSpc>
              <a:spcAft>
                <a:spcPts val="600"/>
              </a:spcAft>
            </a:pPr>
            <a:r>
              <a:rPr lang="sv-SE" sz="1300" b="0" dirty="0" err="1"/>
              <a:t>We</a:t>
            </a:r>
            <a:r>
              <a:rPr lang="sv-SE" sz="1300" b="0" dirty="0"/>
              <a:t> </a:t>
            </a:r>
            <a:r>
              <a:rPr lang="sv-SE" sz="1300" b="0" dirty="0" err="1"/>
              <a:t>are</a:t>
            </a:r>
            <a:r>
              <a:rPr lang="sv-SE" sz="1300" b="0" dirty="0"/>
              <a:t> </a:t>
            </a:r>
            <a:r>
              <a:rPr lang="sv-SE" sz="1300" b="0" dirty="0" err="1"/>
              <a:t>concerned</a:t>
            </a:r>
            <a:r>
              <a:rPr lang="sv-SE" sz="1300" b="0" dirty="0"/>
              <a:t> </a:t>
            </a:r>
            <a:r>
              <a:rPr lang="sv-SE" sz="1300" b="0" dirty="0" err="1"/>
              <a:t>about</a:t>
            </a:r>
            <a:r>
              <a:rPr lang="sv-SE" sz="1300" b="0" dirty="0"/>
              <a:t> </a:t>
            </a:r>
            <a:r>
              <a:rPr lang="sv-SE" sz="1300" b="0" dirty="0" err="1"/>
              <a:t>conflict</a:t>
            </a:r>
            <a:r>
              <a:rPr lang="sv-SE" sz="1300" b="0" dirty="0"/>
              <a:t> minerals. </a:t>
            </a:r>
          </a:p>
          <a:p>
            <a:pPr>
              <a:lnSpc>
                <a:spcPct val="100000"/>
              </a:lnSpc>
              <a:spcAft>
                <a:spcPts val="600"/>
              </a:spcAft>
            </a:pPr>
            <a:r>
              <a:rPr lang="sv-SE" sz="1300" b="0" dirty="0" err="1"/>
              <a:t>Maybe</a:t>
            </a:r>
            <a:r>
              <a:rPr lang="sv-SE" sz="1300" b="0" dirty="0"/>
              <a:t> </a:t>
            </a:r>
            <a:r>
              <a:rPr lang="sv-SE" sz="1300" b="0" dirty="0" err="1"/>
              <a:t>we</a:t>
            </a:r>
            <a:r>
              <a:rPr lang="sv-SE" sz="1300" b="0" dirty="0"/>
              <a:t> </a:t>
            </a:r>
            <a:r>
              <a:rPr lang="sv-SE" sz="1300" b="0" dirty="0" err="1"/>
              <a:t>should</a:t>
            </a:r>
            <a:r>
              <a:rPr lang="sv-SE" sz="1300" b="0" dirty="0"/>
              <a:t> just </a:t>
            </a:r>
            <a:r>
              <a:rPr lang="sv-SE" sz="1300" b="0" dirty="0" err="1"/>
              <a:t>buy</a:t>
            </a:r>
            <a:r>
              <a:rPr lang="sv-SE" sz="1300" b="0" dirty="0"/>
              <a:t> </a:t>
            </a:r>
            <a:r>
              <a:rPr lang="sv-SE" sz="1300" b="0" dirty="0" err="1"/>
              <a:t>direct</a:t>
            </a:r>
            <a:r>
              <a:rPr lang="sv-SE" sz="1300" b="0" dirty="0"/>
              <a:t>? </a:t>
            </a:r>
          </a:p>
          <a:p>
            <a:pPr>
              <a:lnSpc>
                <a:spcPct val="100000"/>
              </a:lnSpc>
              <a:spcAft>
                <a:spcPts val="600"/>
              </a:spcAft>
            </a:pPr>
            <a:r>
              <a:rPr lang="sv-SE" sz="1300" b="0" dirty="0" err="1"/>
              <a:t>We</a:t>
            </a:r>
            <a:r>
              <a:rPr lang="sv-SE" sz="1300" b="0" dirty="0"/>
              <a:t> </a:t>
            </a:r>
            <a:r>
              <a:rPr lang="sv-SE" sz="1300" b="0" dirty="0" err="1"/>
              <a:t>already</a:t>
            </a:r>
            <a:r>
              <a:rPr lang="sv-SE" sz="1300" b="0" dirty="0"/>
              <a:t> </a:t>
            </a:r>
            <a:r>
              <a:rPr lang="sv-SE" sz="1300" b="0" dirty="0" err="1"/>
              <a:t>have</a:t>
            </a:r>
            <a:r>
              <a:rPr lang="sv-SE" sz="1300" b="0" dirty="0"/>
              <a:t> a </a:t>
            </a:r>
            <a:r>
              <a:rPr lang="sv-SE" sz="1300" b="0" dirty="0" err="1"/>
              <a:t>great</a:t>
            </a:r>
            <a:r>
              <a:rPr lang="sv-SE" sz="1300" b="0" dirty="0"/>
              <a:t> trader. </a:t>
            </a:r>
          </a:p>
          <a:p>
            <a:pPr>
              <a:lnSpc>
                <a:spcPct val="100000"/>
              </a:lnSpc>
              <a:spcAft>
                <a:spcPts val="600"/>
              </a:spcAft>
            </a:pPr>
            <a:r>
              <a:rPr lang="sv-SE" sz="1300" b="0" dirty="0"/>
              <a:t>Can I have my order delivered 1 week earlier?</a:t>
            </a:r>
          </a:p>
          <a:p>
            <a:pPr>
              <a:lnSpc>
                <a:spcPct val="100000"/>
              </a:lnSpc>
              <a:spcAft>
                <a:spcPts val="600"/>
              </a:spcAft>
            </a:pPr>
            <a:r>
              <a:rPr lang="sv-SE" sz="1300" b="0" dirty="0" err="1"/>
              <a:t>We</a:t>
            </a:r>
            <a:r>
              <a:rPr lang="sv-SE" sz="1300" b="0" dirty="0"/>
              <a:t> </a:t>
            </a:r>
            <a:r>
              <a:rPr lang="sv-SE" sz="1300" b="0" dirty="0" err="1"/>
              <a:t>will</a:t>
            </a:r>
            <a:r>
              <a:rPr lang="sv-SE" sz="1300" b="0" dirty="0"/>
              <a:t> not accept short </a:t>
            </a:r>
            <a:r>
              <a:rPr lang="sv-SE" sz="1300" b="0" dirty="0" err="1"/>
              <a:t>shipments</a:t>
            </a:r>
            <a:r>
              <a:rPr lang="sv-SE" sz="1300" b="0" dirty="0"/>
              <a:t>. </a:t>
            </a:r>
          </a:p>
          <a:p>
            <a:pPr>
              <a:lnSpc>
                <a:spcPct val="100000"/>
              </a:lnSpc>
              <a:spcAft>
                <a:spcPts val="600"/>
              </a:spcAft>
            </a:pPr>
            <a:r>
              <a:rPr lang="sv-SE" sz="1300" b="0" dirty="0"/>
              <a:t>You traders never deliver the quality that you promise... </a:t>
            </a:r>
          </a:p>
          <a:p>
            <a:pPr>
              <a:lnSpc>
                <a:spcPct val="100000"/>
              </a:lnSpc>
              <a:spcAft>
                <a:spcPts val="600"/>
              </a:spcAft>
            </a:pPr>
            <a:r>
              <a:rPr lang="sv-SE" sz="1300" b="0" dirty="0" err="1"/>
              <a:t>Your</a:t>
            </a:r>
            <a:r>
              <a:rPr lang="sv-SE" sz="1300" b="0" dirty="0"/>
              <a:t> </a:t>
            </a:r>
            <a:r>
              <a:rPr lang="sv-SE" sz="1300" b="0" dirty="0" err="1"/>
              <a:t>quality</a:t>
            </a:r>
            <a:r>
              <a:rPr lang="sv-SE" sz="1300" b="0" dirty="0"/>
              <a:t> is excellent!</a:t>
            </a:r>
          </a:p>
          <a:p>
            <a:pPr>
              <a:lnSpc>
                <a:spcPct val="100000"/>
              </a:lnSpc>
              <a:spcAft>
                <a:spcPts val="600"/>
              </a:spcAft>
            </a:pPr>
            <a:r>
              <a:rPr lang="sv-SE" sz="1300" b="0" dirty="0"/>
              <a:t>Your order acknowledgement is allways late? </a:t>
            </a:r>
          </a:p>
          <a:p>
            <a:pPr>
              <a:lnSpc>
                <a:spcPct val="100000"/>
              </a:lnSpc>
              <a:spcAft>
                <a:spcPts val="600"/>
              </a:spcAft>
            </a:pPr>
            <a:r>
              <a:rPr lang="sv-SE" sz="1300" b="0" dirty="0" err="1"/>
              <a:t>Can</a:t>
            </a:r>
            <a:r>
              <a:rPr lang="sv-SE" sz="1300" b="0" dirty="0"/>
              <a:t> </a:t>
            </a:r>
            <a:r>
              <a:rPr lang="sv-SE" sz="1300" b="0" dirty="0" err="1"/>
              <a:t>you</a:t>
            </a:r>
            <a:r>
              <a:rPr lang="sv-SE" sz="1300" b="0" dirty="0"/>
              <a:t> </a:t>
            </a:r>
            <a:r>
              <a:rPr lang="sv-SE" sz="1300" b="0" dirty="0" err="1"/>
              <a:t>respond</a:t>
            </a:r>
            <a:r>
              <a:rPr lang="sv-SE" sz="1300" b="0" dirty="0"/>
              <a:t> to </a:t>
            </a:r>
            <a:r>
              <a:rPr lang="sv-SE" sz="1300" b="0" dirty="0" err="1"/>
              <a:t>EQs</a:t>
            </a:r>
            <a:r>
              <a:rPr lang="sv-SE" sz="1300" b="0" dirty="0"/>
              <a:t> </a:t>
            </a:r>
            <a:r>
              <a:rPr lang="sv-SE" sz="1300" b="0" dirty="0" err="1"/>
              <a:t>within</a:t>
            </a:r>
            <a:r>
              <a:rPr lang="sv-SE" sz="1300" b="0" dirty="0"/>
              <a:t> 24 </a:t>
            </a:r>
            <a:r>
              <a:rPr lang="sv-SE" sz="1300" b="0" dirty="0" err="1"/>
              <a:t>hours</a:t>
            </a:r>
            <a:r>
              <a:rPr lang="sv-SE" sz="1300" b="0" dirty="0"/>
              <a:t>?</a:t>
            </a:r>
          </a:p>
          <a:p>
            <a:pPr>
              <a:lnSpc>
                <a:spcPct val="100000"/>
              </a:lnSpc>
              <a:spcAft>
                <a:spcPts val="600"/>
              </a:spcAft>
            </a:pPr>
            <a:r>
              <a:rPr lang="sv-SE" sz="1300" b="0" dirty="0" err="1"/>
              <a:t>Can</a:t>
            </a:r>
            <a:r>
              <a:rPr lang="sv-SE" sz="1300" b="0" dirty="0"/>
              <a:t> </a:t>
            </a:r>
            <a:r>
              <a:rPr lang="sv-SE" sz="1300" b="0" dirty="0" err="1"/>
              <a:t>you</a:t>
            </a:r>
            <a:r>
              <a:rPr lang="sv-SE" sz="1300" b="0" dirty="0"/>
              <a:t> </a:t>
            </a:r>
            <a:r>
              <a:rPr lang="sv-SE" sz="1300" b="0" dirty="0" err="1"/>
              <a:t>deliver</a:t>
            </a:r>
            <a:r>
              <a:rPr lang="sv-SE" sz="1300" b="0" dirty="0"/>
              <a:t> by </a:t>
            </a:r>
            <a:r>
              <a:rPr lang="sv-SE" sz="1300" b="0" dirty="0" err="1"/>
              <a:t>train</a:t>
            </a:r>
            <a:r>
              <a:rPr lang="sv-SE" sz="1300" b="0" dirty="0"/>
              <a:t>?  </a:t>
            </a:r>
          </a:p>
          <a:p>
            <a:pPr>
              <a:lnSpc>
                <a:spcPct val="100000"/>
              </a:lnSpc>
              <a:spcAft>
                <a:spcPts val="600"/>
              </a:spcAft>
            </a:pPr>
            <a:r>
              <a:rPr lang="sv-SE" sz="1300" b="0" dirty="0"/>
              <a:t>I </a:t>
            </a:r>
            <a:r>
              <a:rPr lang="sv-SE" sz="1300" b="0" dirty="0" err="1"/>
              <a:t>think</a:t>
            </a:r>
            <a:r>
              <a:rPr lang="sv-SE" sz="1300" b="0" dirty="0"/>
              <a:t> </a:t>
            </a:r>
            <a:r>
              <a:rPr lang="sv-SE" sz="1300" b="0" dirty="0" err="1"/>
              <a:t>you</a:t>
            </a:r>
            <a:r>
              <a:rPr lang="sv-SE" sz="1300" b="0" dirty="0"/>
              <a:t> </a:t>
            </a:r>
            <a:r>
              <a:rPr lang="sv-SE" sz="1300" b="0" dirty="0" err="1"/>
              <a:t>are</a:t>
            </a:r>
            <a:r>
              <a:rPr lang="sv-SE" sz="1300" b="0" dirty="0"/>
              <a:t> </a:t>
            </a:r>
            <a:r>
              <a:rPr lang="sv-SE" sz="1300" b="0" dirty="0" err="1"/>
              <a:t>too</a:t>
            </a:r>
            <a:r>
              <a:rPr lang="sv-SE" sz="1300" b="0" dirty="0"/>
              <a:t> </a:t>
            </a:r>
            <a:r>
              <a:rPr lang="sv-SE" sz="1300" b="0" dirty="0" err="1"/>
              <a:t>big</a:t>
            </a:r>
            <a:r>
              <a:rPr lang="sv-SE" sz="1300" b="0" dirty="0"/>
              <a:t> for </a:t>
            </a:r>
            <a:r>
              <a:rPr lang="sv-SE" sz="1300" b="0" dirty="0" err="1"/>
              <a:t>us</a:t>
            </a:r>
            <a:r>
              <a:rPr lang="sv-SE" sz="1300" b="0" dirty="0"/>
              <a:t>. </a:t>
            </a:r>
          </a:p>
          <a:p>
            <a:pPr>
              <a:lnSpc>
                <a:spcPct val="100000"/>
              </a:lnSpc>
              <a:spcAft>
                <a:spcPts val="600"/>
              </a:spcAft>
            </a:pPr>
            <a:r>
              <a:rPr lang="sv-SE" sz="1300" b="0" dirty="0" err="1"/>
              <a:t>I’ll</a:t>
            </a:r>
            <a:r>
              <a:rPr lang="sv-SE" sz="1300" b="0" dirty="0"/>
              <a:t> </a:t>
            </a:r>
            <a:r>
              <a:rPr lang="sv-SE" sz="1300" b="0" dirty="0" err="1"/>
              <a:t>let</a:t>
            </a:r>
            <a:r>
              <a:rPr lang="sv-SE" sz="1300" b="0" dirty="0"/>
              <a:t> </a:t>
            </a:r>
            <a:r>
              <a:rPr lang="sv-SE" sz="1300" b="0" dirty="0" err="1"/>
              <a:t>you</a:t>
            </a:r>
            <a:r>
              <a:rPr lang="sv-SE" sz="1300" b="0" dirty="0"/>
              <a:t> </a:t>
            </a:r>
            <a:r>
              <a:rPr lang="sv-SE" sz="1300" b="0" dirty="0" err="1"/>
              <a:t>know</a:t>
            </a:r>
            <a:r>
              <a:rPr lang="sv-SE" sz="1300" b="0" dirty="0"/>
              <a:t> </a:t>
            </a:r>
            <a:r>
              <a:rPr lang="sv-SE" sz="1300" b="0" dirty="0" err="1"/>
              <a:t>what</a:t>
            </a:r>
            <a:r>
              <a:rPr lang="sv-SE" sz="1300" b="0" dirty="0"/>
              <a:t> </a:t>
            </a:r>
            <a:r>
              <a:rPr lang="sv-SE" sz="1300" b="0" dirty="0" err="1"/>
              <a:t>we</a:t>
            </a:r>
            <a:r>
              <a:rPr lang="sv-SE" sz="1300" b="0" dirty="0"/>
              <a:t> </a:t>
            </a:r>
            <a:r>
              <a:rPr lang="sv-SE" sz="1300" b="0" dirty="0" err="1"/>
              <a:t>decide</a:t>
            </a:r>
            <a:r>
              <a:rPr lang="sv-SE" sz="1300" b="0" dirty="0"/>
              <a:t>.  </a:t>
            </a:r>
          </a:p>
          <a:p>
            <a:pPr>
              <a:lnSpc>
                <a:spcPct val="100000"/>
              </a:lnSpc>
              <a:spcAft>
                <a:spcPts val="600"/>
              </a:spcAft>
            </a:pPr>
            <a:r>
              <a:rPr lang="sv-SE" sz="1300" b="0" dirty="0"/>
              <a:t>Do </a:t>
            </a:r>
            <a:r>
              <a:rPr lang="sv-SE" sz="1300" b="0" dirty="0" err="1"/>
              <a:t>you</a:t>
            </a:r>
            <a:r>
              <a:rPr lang="sv-SE" sz="1300" b="0" dirty="0"/>
              <a:t> </a:t>
            </a:r>
            <a:r>
              <a:rPr lang="sv-SE" sz="1300" b="0" dirty="0" err="1"/>
              <a:t>have</a:t>
            </a:r>
            <a:r>
              <a:rPr lang="sv-SE" sz="1300" b="0" dirty="0"/>
              <a:t> </a:t>
            </a:r>
            <a:r>
              <a:rPr lang="sv-SE" sz="1300" b="0" dirty="0" err="1"/>
              <a:t>tech</a:t>
            </a:r>
            <a:r>
              <a:rPr lang="sv-SE" sz="1300" b="0" dirty="0"/>
              <a:t> support?  </a:t>
            </a:r>
          </a:p>
          <a:p>
            <a:pPr>
              <a:lnSpc>
                <a:spcPct val="100000"/>
              </a:lnSpc>
              <a:spcAft>
                <a:spcPts val="600"/>
              </a:spcAft>
            </a:pPr>
            <a:r>
              <a:rPr lang="sv-SE" sz="1300" b="0" dirty="0" err="1"/>
              <a:t>Are</a:t>
            </a:r>
            <a:r>
              <a:rPr lang="sv-SE" sz="1300" b="0" dirty="0"/>
              <a:t> </a:t>
            </a:r>
            <a:r>
              <a:rPr lang="sv-SE" sz="1300" b="0" dirty="0" err="1"/>
              <a:t>you</a:t>
            </a:r>
            <a:r>
              <a:rPr lang="sv-SE" sz="1300" b="0" dirty="0"/>
              <a:t> fast on </a:t>
            </a:r>
            <a:r>
              <a:rPr lang="sv-SE" sz="1300" b="0" dirty="0" err="1"/>
              <a:t>delivering</a:t>
            </a:r>
            <a:r>
              <a:rPr lang="sv-SE" sz="1300" b="0" dirty="0"/>
              <a:t> </a:t>
            </a:r>
            <a:r>
              <a:rPr lang="sv-SE" sz="1300" b="0" dirty="0" err="1"/>
              <a:t>prototypes</a:t>
            </a:r>
            <a:r>
              <a:rPr lang="sv-SE" sz="1300" b="0" dirty="0"/>
              <a:t>? </a:t>
            </a:r>
          </a:p>
          <a:p>
            <a:pPr>
              <a:lnSpc>
                <a:spcPct val="100000"/>
              </a:lnSpc>
              <a:spcAft>
                <a:spcPts val="600"/>
              </a:spcAft>
            </a:pPr>
            <a:r>
              <a:rPr lang="sv-SE" sz="1300" b="0" dirty="0"/>
              <a:t>Do </a:t>
            </a:r>
            <a:r>
              <a:rPr lang="sv-SE" sz="1300" b="0" dirty="0" err="1"/>
              <a:t>you</a:t>
            </a:r>
            <a:r>
              <a:rPr lang="sv-SE" sz="1300" b="0" dirty="0"/>
              <a:t> </a:t>
            </a:r>
            <a:r>
              <a:rPr lang="sv-SE" sz="1300" b="0" dirty="0" err="1"/>
              <a:t>have</a:t>
            </a:r>
            <a:r>
              <a:rPr lang="sv-SE" sz="1300" b="0" dirty="0"/>
              <a:t> </a:t>
            </a:r>
            <a:r>
              <a:rPr lang="sv-SE" sz="1300" b="0" dirty="0" err="1"/>
              <a:t>people</a:t>
            </a:r>
            <a:r>
              <a:rPr lang="sv-SE" sz="1300" b="0" dirty="0"/>
              <a:t> in the </a:t>
            </a:r>
            <a:r>
              <a:rPr lang="sv-SE" sz="1300" b="0" dirty="0" err="1"/>
              <a:t>factories</a:t>
            </a:r>
            <a:r>
              <a:rPr lang="sv-SE" sz="1300" b="0" dirty="0"/>
              <a:t>? </a:t>
            </a:r>
          </a:p>
          <a:p>
            <a:pPr>
              <a:lnSpc>
                <a:spcPct val="100000"/>
              </a:lnSpc>
              <a:spcAft>
                <a:spcPts val="600"/>
              </a:spcAft>
            </a:pPr>
            <a:r>
              <a:rPr lang="sv-SE" sz="1300" b="0" dirty="0"/>
              <a:t>Do </a:t>
            </a:r>
            <a:r>
              <a:rPr lang="sv-SE" sz="1300" b="0" dirty="0" err="1"/>
              <a:t>you</a:t>
            </a:r>
            <a:r>
              <a:rPr lang="sv-SE" sz="1300" b="0" dirty="0"/>
              <a:t> </a:t>
            </a:r>
            <a:r>
              <a:rPr lang="sv-SE" sz="1300" b="0" dirty="0" err="1"/>
              <a:t>host</a:t>
            </a:r>
            <a:r>
              <a:rPr lang="sv-SE" sz="1300" b="0" dirty="0"/>
              <a:t> </a:t>
            </a:r>
            <a:r>
              <a:rPr lang="sv-SE" sz="1300" b="0" dirty="0" err="1"/>
              <a:t>any</a:t>
            </a:r>
            <a:r>
              <a:rPr lang="sv-SE" sz="1300" b="0" dirty="0"/>
              <a:t> </a:t>
            </a:r>
            <a:r>
              <a:rPr lang="sv-SE" sz="1300" b="0" dirty="0" err="1"/>
              <a:t>seminars</a:t>
            </a:r>
            <a:r>
              <a:rPr lang="sv-SE" sz="1300" b="0" dirty="0"/>
              <a:t>/</a:t>
            </a:r>
            <a:r>
              <a:rPr lang="sv-SE" sz="1300" b="0" dirty="0" err="1"/>
              <a:t>webinars</a:t>
            </a:r>
            <a:r>
              <a:rPr lang="sv-SE" sz="1300" b="0" dirty="0"/>
              <a:t>? </a:t>
            </a:r>
          </a:p>
          <a:p>
            <a:pPr>
              <a:lnSpc>
                <a:spcPct val="100000"/>
              </a:lnSpc>
              <a:spcAft>
                <a:spcPts val="600"/>
              </a:spcAft>
            </a:pPr>
            <a:r>
              <a:rPr lang="sv-SE" sz="1300" b="0" dirty="0" err="1"/>
              <a:t>You</a:t>
            </a:r>
            <a:r>
              <a:rPr lang="sv-SE" sz="1300" b="0" dirty="0"/>
              <a:t> </a:t>
            </a:r>
            <a:r>
              <a:rPr lang="sv-SE" sz="1300" b="0" dirty="0" err="1"/>
              <a:t>are</a:t>
            </a:r>
            <a:r>
              <a:rPr lang="sv-SE" sz="1300" b="0" dirty="0"/>
              <a:t> a </a:t>
            </a:r>
            <a:r>
              <a:rPr lang="sv-SE" sz="1300" b="0" dirty="0" err="1"/>
              <a:t>great</a:t>
            </a:r>
            <a:r>
              <a:rPr lang="sv-SE" sz="1300" b="0" dirty="0"/>
              <a:t> </a:t>
            </a:r>
            <a:r>
              <a:rPr lang="sv-SE" sz="1300" b="0" dirty="0" err="1"/>
              <a:t>supplier</a:t>
            </a:r>
            <a:r>
              <a:rPr lang="sv-SE" sz="1300" b="0" dirty="0"/>
              <a:t>! </a:t>
            </a:r>
          </a:p>
        </p:txBody>
      </p:sp>
      <p:sp>
        <p:nvSpPr>
          <p:cNvPr id="5" name="Rectangle 4"/>
          <p:cNvSpPr/>
          <p:nvPr/>
        </p:nvSpPr>
        <p:spPr>
          <a:xfrm>
            <a:off x="4572723" y="4428383"/>
            <a:ext cx="4025861" cy="576000"/>
          </a:xfrm>
          <a:prstGeom prst="rec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Who, What, When, Why, How, Where</a:t>
            </a:r>
          </a:p>
        </p:txBody>
      </p:sp>
    </p:spTree>
    <p:extLst>
      <p:ext uri="{BB962C8B-B14F-4D97-AF65-F5344CB8AC3E}">
        <p14:creationId xmlns:p14="http://schemas.microsoft.com/office/powerpoint/2010/main" val="58577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671D-F1C8-47C2-870B-68B0661C2655}"/>
              </a:ext>
            </a:extLst>
          </p:cNvPr>
          <p:cNvSpPr>
            <a:spLocks noGrp="1"/>
          </p:cNvSpPr>
          <p:nvPr>
            <p:ph type="title"/>
          </p:nvPr>
        </p:nvSpPr>
        <p:spPr/>
        <p:txBody>
          <a:bodyPr/>
          <a:lstStyle/>
          <a:p>
            <a:r>
              <a:rPr lang="en-GB" dirty="0"/>
              <a:t>Example </a:t>
            </a:r>
            <a:endParaRPr lang="en-SE" dirty="0"/>
          </a:p>
        </p:txBody>
      </p:sp>
      <p:sp>
        <p:nvSpPr>
          <p:cNvPr id="3" name="Text Placeholder 2">
            <a:extLst>
              <a:ext uri="{FF2B5EF4-FFF2-40B4-BE49-F238E27FC236}">
                <a16:creationId xmlns:a16="http://schemas.microsoft.com/office/drawing/2014/main" id="{9E478180-3746-418F-9E23-8D43BBD12F76}"/>
              </a:ext>
            </a:extLst>
          </p:cNvPr>
          <p:cNvSpPr>
            <a:spLocks noGrp="1"/>
          </p:cNvSpPr>
          <p:nvPr>
            <p:ph type="body" idx="11"/>
          </p:nvPr>
        </p:nvSpPr>
        <p:spPr/>
        <p:txBody>
          <a:bodyPr/>
          <a:lstStyle/>
          <a:p>
            <a:endParaRPr lang="en-SE"/>
          </a:p>
        </p:txBody>
      </p:sp>
      <p:sp>
        <p:nvSpPr>
          <p:cNvPr id="4" name="Content Placeholder 3">
            <a:extLst>
              <a:ext uri="{FF2B5EF4-FFF2-40B4-BE49-F238E27FC236}">
                <a16:creationId xmlns:a16="http://schemas.microsoft.com/office/drawing/2014/main" id="{B02AD36B-B6D9-43CE-973A-6D3CF0DD8E49}"/>
              </a:ext>
            </a:extLst>
          </p:cNvPr>
          <p:cNvSpPr>
            <a:spLocks noGrp="1"/>
          </p:cNvSpPr>
          <p:nvPr>
            <p:ph idx="1"/>
          </p:nvPr>
        </p:nvSpPr>
        <p:spPr/>
        <p:txBody>
          <a:bodyPr/>
          <a:lstStyle/>
          <a:p>
            <a:pPr marL="0" indent="0">
              <a:buNone/>
            </a:pPr>
            <a:r>
              <a:rPr lang="en-GB" b="0" dirty="0"/>
              <a:t>What are the differences between the two calls? </a:t>
            </a:r>
          </a:p>
          <a:p>
            <a:pPr marL="0" indent="0">
              <a:buNone/>
            </a:pPr>
            <a:r>
              <a:rPr lang="en-GB" b="0" dirty="0"/>
              <a:t>Listen for:</a:t>
            </a:r>
          </a:p>
          <a:p>
            <a:pPr>
              <a:buFont typeface="Arial" panose="020B0604020202020204" pitchFamily="34" charset="0"/>
              <a:buChar char="•"/>
            </a:pPr>
            <a:r>
              <a:rPr lang="en-GB" b="0" dirty="0"/>
              <a:t>Open/closed questions? </a:t>
            </a:r>
          </a:p>
          <a:p>
            <a:pPr>
              <a:buFont typeface="Arial" panose="020B0604020202020204" pitchFamily="34" charset="0"/>
              <a:buChar char="•"/>
            </a:pPr>
            <a:r>
              <a:rPr lang="en-GB" b="0" dirty="0"/>
              <a:t>ABC?  </a:t>
            </a:r>
            <a:endParaRPr lang="en-SE" b="0" dirty="0"/>
          </a:p>
        </p:txBody>
      </p:sp>
      <p:sp>
        <p:nvSpPr>
          <p:cNvPr id="6" name="Slide Number Placeholder 5">
            <a:extLst>
              <a:ext uri="{FF2B5EF4-FFF2-40B4-BE49-F238E27FC236}">
                <a16:creationId xmlns:a16="http://schemas.microsoft.com/office/drawing/2014/main" id="{A7038580-B14A-4146-9787-A70FDFC11EF0}"/>
              </a:ext>
            </a:extLst>
          </p:cNvPr>
          <p:cNvSpPr>
            <a:spLocks noGrp="1"/>
          </p:cNvSpPr>
          <p:nvPr>
            <p:ph type="sldNum" sz="quarter" idx="13"/>
          </p:nvPr>
        </p:nvSpPr>
        <p:spPr/>
        <p:txBody>
          <a:bodyPr/>
          <a:lstStyle/>
          <a:p>
            <a:fld id="{11A8F976-6DE0-4424-8FFB-77A2DCA3C683}" type="slidenum">
              <a:rPr lang="sv-SE" smtClean="0"/>
              <a:t>33</a:t>
            </a:fld>
            <a:endParaRPr lang="sv-SE"/>
          </a:p>
        </p:txBody>
      </p:sp>
    </p:spTree>
    <p:extLst>
      <p:ext uri="{BB962C8B-B14F-4D97-AF65-F5344CB8AC3E}">
        <p14:creationId xmlns:p14="http://schemas.microsoft.com/office/powerpoint/2010/main" val="88234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Bildobjekt 13"/>
          <p:cNvPicPr>
            <a:picLocks noChangeAspect="1"/>
          </p:cNvPicPr>
          <p:nvPr/>
        </p:nvPicPr>
        <p:blipFill>
          <a:blip r:embed="rId3"/>
          <a:stretch>
            <a:fillRect/>
          </a:stretch>
        </p:blipFill>
        <p:spPr>
          <a:xfrm>
            <a:off x="1069294" y="1313861"/>
            <a:ext cx="2625855" cy="2215228"/>
          </a:xfrm>
          <a:prstGeom prst="rect">
            <a:avLst/>
          </a:prstGeom>
        </p:spPr>
      </p:pic>
      <p:sp>
        <p:nvSpPr>
          <p:cNvPr id="36" name="Content Placeholder 3"/>
          <p:cNvSpPr>
            <a:spLocks noGrp="1"/>
          </p:cNvSpPr>
          <p:nvPr>
            <p:ph idx="1"/>
          </p:nvPr>
        </p:nvSpPr>
        <p:spPr>
          <a:xfrm>
            <a:off x="4810125" y="1130081"/>
            <a:ext cx="3883881" cy="3037498"/>
          </a:xfrm>
        </p:spPr>
        <p:txBody>
          <a:bodyPr anchor="ctr">
            <a:normAutofit/>
          </a:bodyPr>
          <a:lstStyle/>
          <a:p>
            <a:pPr marL="0" indent="0">
              <a:buNone/>
            </a:pPr>
            <a:r>
              <a:rPr lang="sv-SE" sz="3200" dirty="0" err="1"/>
              <a:t>What</a:t>
            </a:r>
            <a:r>
              <a:rPr lang="sv-SE" sz="3200" dirty="0"/>
              <a:t> </a:t>
            </a:r>
            <a:r>
              <a:rPr lang="sv-SE" sz="3200" dirty="0" err="1"/>
              <a:t>does</a:t>
            </a:r>
            <a:r>
              <a:rPr lang="sv-SE" sz="3200" dirty="0"/>
              <a:t> ABC </a:t>
            </a:r>
            <a:r>
              <a:rPr lang="sv-SE" sz="3200" dirty="0" err="1"/>
              <a:t>mean</a:t>
            </a:r>
            <a:r>
              <a:rPr lang="sv-SE" sz="3200" dirty="0"/>
              <a:t> in NCAB? </a:t>
            </a:r>
            <a:endParaRPr lang="sv-SE" sz="3200" b="0" dirty="0"/>
          </a:p>
        </p:txBody>
      </p:sp>
      <p:grpSp>
        <p:nvGrpSpPr>
          <p:cNvPr id="37" name="Grupp 6">
            <a:extLst>
              <a:ext uri="{FF2B5EF4-FFF2-40B4-BE49-F238E27FC236}">
                <a16:creationId xmlns:a16="http://schemas.microsoft.com/office/drawing/2014/main" id="{430F1B4E-85FD-4CD5-8BC2-F07B53B09DD2}"/>
              </a:ext>
            </a:extLst>
          </p:cNvPr>
          <p:cNvGrpSpPr/>
          <p:nvPr/>
        </p:nvGrpSpPr>
        <p:grpSpPr>
          <a:xfrm rot="1106652">
            <a:off x="1335116" y="1191529"/>
            <a:ext cx="1839069" cy="2571738"/>
            <a:chOff x="713075" y="1169895"/>
            <a:chExt cx="3188186" cy="4518212"/>
          </a:xfrm>
        </p:grpSpPr>
        <p:sp>
          <p:nvSpPr>
            <p:cNvPr id="38" name="Rektangel 7">
              <a:extLst>
                <a:ext uri="{FF2B5EF4-FFF2-40B4-BE49-F238E27FC236}">
                  <a16:creationId xmlns:a16="http://schemas.microsoft.com/office/drawing/2014/main" id="{1213F108-B747-49B4-8929-166A1FC7D562}"/>
                </a:ext>
              </a:extLst>
            </p:cNvPr>
            <p:cNvSpPr/>
            <p:nvPr/>
          </p:nvSpPr>
          <p:spPr bwMode="auto">
            <a:xfrm>
              <a:off x="713075" y="1169895"/>
              <a:ext cx="369682" cy="4518212"/>
            </a:xfrm>
            <a:prstGeom prst="rect">
              <a:avLst/>
            </a:prstGeom>
            <a:solidFill>
              <a:srgbClr val="5BAC26"/>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a:endParaRPr lang="en-US" sz="800" b="1" spc="100" noProof="0" dirty="0">
                <a:latin typeface="Arial"/>
                <a:cs typeface="Arial"/>
              </a:endParaRPr>
            </a:p>
          </p:txBody>
        </p:sp>
        <p:grpSp>
          <p:nvGrpSpPr>
            <p:cNvPr id="39" name="Grupp 8">
              <a:extLst>
                <a:ext uri="{FF2B5EF4-FFF2-40B4-BE49-F238E27FC236}">
                  <a16:creationId xmlns:a16="http://schemas.microsoft.com/office/drawing/2014/main" id="{ECE516FF-F7FD-483C-BD74-D52D7DFFDE50}"/>
                </a:ext>
              </a:extLst>
            </p:cNvPr>
            <p:cNvGrpSpPr/>
            <p:nvPr/>
          </p:nvGrpSpPr>
          <p:grpSpPr>
            <a:xfrm>
              <a:off x="1319425" y="1169895"/>
              <a:ext cx="2581836" cy="4518212"/>
              <a:chOff x="1319425" y="1169895"/>
              <a:chExt cx="2581836" cy="4518212"/>
            </a:xfrm>
          </p:grpSpPr>
          <p:grpSp>
            <p:nvGrpSpPr>
              <p:cNvPr id="40" name="Grupp 9">
                <a:extLst>
                  <a:ext uri="{FF2B5EF4-FFF2-40B4-BE49-F238E27FC236}">
                    <a16:creationId xmlns:a16="http://schemas.microsoft.com/office/drawing/2014/main" id="{231B80E4-0F6E-45DD-BAD6-835360E71E1F}"/>
                  </a:ext>
                </a:extLst>
              </p:cNvPr>
              <p:cNvGrpSpPr/>
              <p:nvPr/>
            </p:nvGrpSpPr>
            <p:grpSpPr>
              <a:xfrm>
                <a:off x="1319425" y="1169895"/>
                <a:ext cx="2581836" cy="4518212"/>
                <a:chOff x="5514900" y="1116105"/>
                <a:chExt cx="2581836" cy="4518212"/>
              </a:xfrm>
            </p:grpSpPr>
            <p:sp>
              <p:nvSpPr>
                <p:cNvPr id="42" name="Rektangel 11">
                  <a:extLst>
                    <a:ext uri="{FF2B5EF4-FFF2-40B4-BE49-F238E27FC236}">
                      <a16:creationId xmlns:a16="http://schemas.microsoft.com/office/drawing/2014/main" id="{6A16E014-4A55-4E0F-A1DE-3E5611E35D1F}"/>
                    </a:ext>
                  </a:extLst>
                </p:cNvPr>
                <p:cNvSpPr/>
                <p:nvPr/>
              </p:nvSpPr>
              <p:spPr bwMode="auto">
                <a:xfrm>
                  <a:off x="5514900" y="1116105"/>
                  <a:ext cx="369682" cy="4518212"/>
                </a:xfrm>
                <a:prstGeom prst="rect">
                  <a:avLst/>
                </a:prstGeom>
                <a:solidFill>
                  <a:srgbClr val="5BAC26"/>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a:endParaRPr lang="en-US" sz="800" b="1" spc="100" noProof="0" dirty="0">
                    <a:latin typeface="Arial"/>
                    <a:cs typeface="Arial"/>
                  </a:endParaRPr>
                </a:p>
              </p:txBody>
            </p:sp>
            <p:sp>
              <p:nvSpPr>
                <p:cNvPr id="43" name="Rektangel: rundade hörn 74">
                  <a:extLst>
                    <a:ext uri="{FF2B5EF4-FFF2-40B4-BE49-F238E27FC236}">
                      <a16:creationId xmlns:a16="http://schemas.microsoft.com/office/drawing/2014/main" id="{5EC52AD6-DD54-449D-BD1E-35BA13F89B2E}"/>
                    </a:ext>
                  </a:extLst>
                </p:cNvPr>
                <p:cNvSpPr/>
                <p:nvPr/>
              </p:nvSpPr>
              <p:spPr bwMode="auto">
                <a:xfrm>
                  <a:off x="5514900" y="1116105"/>
                  <a:ext cx="2581836" cy="4518212"/>
                </a:xfrm>
                <a:prstGeom prst="roundRect">
                  <a:avLst>
                    <a:gd name="adj" fmla="val 9167"/>
                  </a:avLst>
                </a:prstGeom>
                <a:solidFill>
                  <a:srgbClr val="5BAC26"/>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a:endParaRPr lang="en-US" sz="800" b="1" spc="100" noProof="0" dirty="0">
                    <a:latin typeface="Arial"/>
                    <a:cs typeface="Arial"/>
                  </a:endParaRPr>
                </a:p>
              </p:txBody>
            </p:sp>
          </p:grpSp>
          <p:sp>
            <p:nvSpPr>
              <p:cNvPr id="41" name="Rektangel: rundade hörn 63">
                <a:extLst>
                  <a:ext uri="{FF2B5EF4-FFF2-40B4-BE49-F238E27FC236}">
                    <a16:creationId xmlns:a16="http://schemas.microsoft.com/office/drawing/2014/main" id="{36FC96EF-A68D-4F5D-B9F6-772FC44EF9B7}"/>
                  </a:ext>
                </a:extLst>
              </p:cNvPr>
              <p:cNvSpPr/>
              <p:nvPr/>
            </p:nvSpPr>
            <p:spPr bwMode="auto">
              <a:xfrm>
                <a:off x="1900525" y="2431230"/>
                <a:ext cx="1412838" cy="1051560"/>
              </a:xfrm>
              <a:prstGeom prst="roundRect">
                <a:avLst/>
              </a:prstGeom>
              <a:ln w="1016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sv-SE" sz="1600" b="1" spc="100" noProof="0" dirty="0">
                    <a:solidFill>
                      <a:schemeClr val="accent1"/>
                    </a:solidFill>
                    <a:latin typeface="Arial"/>
                    <a:cs typeface="Arial"/>
                  </a:rPr>
                  <a:t>ABC</a:t>
                </a:r>
                <a:endParaRPr lang="en-US" sz="1600" b="1" spc="100" noProof="0" dirty="0">
                  <a:solidFill>
                    <a:schemeClr val="accent1"/>
                  </a:solidFill>
                  <a:latin typeface="Arial"/>
                  <a:cs typeface="Arial"/>
                </a:endParaRPr>
              </a:p>
            </p:txBody>
          </p:sp>
        </p:grpSp>
      </p:grpSp>
      <p:pic>
        <p:nvPicPr>
          <p:cNvPr id="44" name="Bildobjekt 3"/>
          <p:cNvPicPr>
            <a:picLocks noChangeAspect="1"/>
          </p:cNvPicPr>
          <p:nvPr/>
        </p:nvPicPr>
        <p:blipFill>
          <a:blip r:embed="rId4"/>
          <a:stretch>
            <a:fillRect/>
          </a:stretch>
        </p:blipFill>
        <p:spPr>
          <a:xfrm>
            <a:off x="4412532" y="1414746"/>
            <a:ext cx="4011963" cy="2598673"/>
          </a:xfrm>
          <a:prstGeom prst="rect">
            <a:avLst/>
          </a:prstGeom>
        </p:spPr>
      </p:pic>
    </p:spTree>
    <p:extLst>
      <p:ext uri="{BB962C8B-B14F-4D97-AF65-F5344CB8AC3E}">
        <p14:creationId xmlns:p14="http://schemas.microsoft.com/office/powerpoint/2010/main" val="425794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6">
                                            <p:txEl>
                                              <p:pRg st="0" end="0"/>
                                            </p:txEl>
                                          </p:spTgt>
                                        </p:tgtEl>
                                      </p:cBhvr>
                                    </p:animEffect>
                                    <p:set>
                                      <p:cBhvr>
                                        <p:cTn id="12" dur="1" fill="hold">
                                          <p:stCondLst>
                                            <p:cond delay="499"/>
                                          </p:stCondLst>
                                        </p:cTn>
                                        <p:tgtEl>
                                          <p:spTgt spid="36">
                                            <p:txEl>
                                              <p:pRg st="0" end="0"/>
                                            </p:txEl>
                                          </p:spTgt>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6"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371108" y="648000"/>
            <a:ext cx="7322892" cy="621000"/>
          </a:xfrm>
        </p:spPr>
        <p:txBody>
          <a:bodyPr>
            <a:noAutofit/>
          </a:bodyPr>
          <a:lstStyle/>
          <a:p>
            <a:r>
              <a:rPr lang="sv-SE" sz="1800" dirty="0"/>
              <a:t>Breakout room: Agree on a next step </a:t>
            </a:r>
            <a:endParaRPr lang="en-US" sz="1400" b="0" i="1" dirty="0"/>
          </a:p>
        </p:txBody>
      </p:sp>
      <p:sp>
        <p:nvSpPr>
          <p:cNvPr id="3" name="Text Placeholder 2"/>
          <p:cNvSpPr>
            <a:spLocks noGrp="1"/>
          </p:cNvSpPr>
          <p:nvPr>
            <p:ph type="body" idx="11"/>
          </p:nvPr>
        </p:nvSpPr>
        <p:spPr/>
        <p:txBody>
          <a:bodyPr/>
          <a:lstStyle/>
          <a:p>
            <a:r>
              <a:rPr lang="sv-SE" dirty="0" err="1"/>
              <a:t>instruction</a:t>
            </a:r>
            <a:endParaRPr lang="en-US" dirty="0"/>
          </a:p>
        </p:txBody>
      </p:sp>
      <p:sp>
        <p:nvSpPr>
          <p:cNvPr id="4" name="Content Placeholder 3"/>
          <p:cNvSpPr>
            <a:spLocks noGrp="1"/>
          </p:cNvSpPr>
          <p:nvPr>
            <p:ph idx="1"/>
          </p:nvPr>
        </p:nvSpPr>
        <p:spPr>
          <a:xfrm>
            <a:off x="450004" y="1269000"/>
            <a:ext cx="8157967" cy="3546349"/>
          </a:xfrm>
        </p:spPr>
        <p:txBody>
          <a:bodyPr>
            <a:normAutofit/>
          </a:bodyPr>
          <a:lstStyle/>
          <a:p>
            <a:pPr marL="0" indent="0">
              <a:buNone/>
            </a:pPr>
            <a:r>
              <a:rPr lang="sv-SE" sz="1600" b="0" dirty="0" err="1"/>
              <a:t>You</a:t>
            </a:r>
            <a:r>
              <a:rPr lang="sv-SE" sz="1600" b="0" dirty="0"/>
              <a:t> </a:t>
            </a:r>
            <a:r>
              <a:rPr lang="sv-SE" sz="1600" b="0" dirty="0" err="1"/>
              <a:t>will</a:t>
            </a:r>
            <a:r>
              <a:rPr lang="sv-SE" sz="1600" b="0" dirty="0"/>
              <a:t> </a:t>
            </a:r>
            <a:r>
              <a:rPr lang="sv-SE" sz="1600" b="0" dirty="0" err="1"/>
              <a:t>soon</a:t>
            </a:r>
            <a:r>
              <a:rPr lang="sv-SE" sz="1600" b="0" dirty="0"/>
              <a:t> </a:t>
            </a:r>
            <a:r>
              <a:rPr lang="sv-SE" sz="1600" b="0" dirty="0" err="1"/>
              <a:t>see</a:t>
            </a:r>
            <a:r>
              <a:rPr lang="sv-SE" sz="1600" b="0" dirty="0"/>
              <a:t> </a:t>
            </a:r>
            <a:r>
              <a:rPr lang="sv-SE" sz="1600" b="0" dirty="0" err="1"/>
              <a:t>some</a:t>
            </a:r>
            <a:r>
              <a:rPr lang="sv-SE" sz="1600" b="0" dirty="0"/>
              <a:t> common </a:t>
            </a:r>
            <a:r>
              <a:rPr lang="sv-SE" sz="1600" b="0" dirty="0" err="1"/>
              <a:t>customer</a:t>
            </a:r>
            <a:r>
              <a:rPr lang="sv-SE" sz="1600" b="0" dirty="0"/>
              <a:t> </a:t>
            </a:r>
            <a:r>
              <a:rPr lang="sv-SE" sz="1600" b="0" dirty="0" err="1"/>
              <a:t>statements</a:t>
            </a:r>
            <a:r>
              <a:rPr lang="sv-SE" sz="1600" b="0" dirty="0"/>
              <a:t>. </a:t>
            </a:r>
          </a:p>
          <a:p>
            <a:pPr marL="0" indent="0">
              <a:buNone/>
            </a:pPr>
            <a:r>
              <a:rPr lang="sv-SE" sz="1600" dirty="0"/>
              <a:t>How can you use </a:t>
            </a:r>
            <a:r>
              <a:rPr lang="sv-SE" sz="1600" dirty="0">
                <a:solidFill>
                  <a:schemeClr val="accent6"/>
                </a:solidFill>
              </a:rPr>
              <a:t>ABC</a:t>
            </a:r>
            <a:r>
              <a:rPr lang="sv-SE" sz="1600" dirty="0"/>
              <a:t> and </a:t>
            </a:r>
            <a:r>
              <a:rPr lang="sv-SE" sz="1600" dirty="0">
                <a:solidFill>
                  <a:schemeClr val="accent6"/>
                </a:solidFill>
              </a:rPr>
              <a:t>agree on a next step </a:t>
            </a:r>
            <a:r>
              <a:rPr lang="sv-SE" sz="1600" dirty="0"/>
              <a:t>(in </a:t>
            </a:r>
            <a:r>
              <a:rPr lang="sv-SE" sz="1600" dirty="0">
                <a:solidFill>
                  <a:schemeClr val="accent6"/>
                </a:solidFill>
              </a:rPr>
              <a:t>your</a:t>
            </a:r>
            <a:r>
              <a:rPr lang="sv-SE" sz="1600" dirty="0"/>
              <a:t> hands) on the situations? </a:t>
            </a:r>
          </a:p>
          <a:p>
            <a:pPr marL="0" indent="0">
              <a:buNone/>
            </a:pPr>
            <a:r>
              <a:rPr lang="sv-SE" sz="1600" b="0" dirty="0" err="1"/>
              <a:t>Take</a:t>
            </a:r>
            <a:r>
              <a:rPr lang="sv-SE" sz="1600" b="0" dirty="0"/>
              <a:t> </a:t>
            </a:r>
            <a:r>
              <a:rPr lang="sv-SE" sz="1600" b="0" dirty="0" err="1"/>
              <a:t>turns</a:t>
            </a:r>
            <a:r>
              <a:rPr lang="sv-SE" sz="1600" b="0" dirty="0"/>
              <a:t> on </a:t>
            </a:r>
            <a:r>
              <a:rPr lang="sv-SE" sz="1600" b="0" dirty="0" err="1"/>
              <a:t>who</a:t>
            </a:r>
            <a:r>
              <a:rPr lang="sv-SE" sz="1600" b="0" dirty="0"/>
              <a:t> </a:t>
            </a:r>
            <a:r>
              <a:rPr lang="sv-SE" sz="1600" b="0" dirty="0" err="1"/>
              <a:t>acts</a:t>
            </a:r>
            <a:r>
              <a:rPr lang="sv-SE" sz="1600" b="0" dirty="0"/>
              <a:t> as </a:t>
            </a:r>
            <a:r>
              <a:rPr lang="sv-SE" sz="1600" b="0" dirty="0" err="1"/>
              <a:t>customer</a:t>
            </a:r>
            <a:r>
              <a:rPr lang="sv-SE" sz="1600" b="0" dirty="0"/>
              <a:t> and </a:t>
            </a:r>
            <a:r>
              <a:rPr lang="sv-SE" sz="1600" b="0" dirty="0" err="1"/>
              <a:t>who</a:t>
            </a:r>
            <a:r>
              <a:rPr lang="sv-SE" sz="1600" b="0" dirty="0"/>
              <a:t> </a:t>
            </a:r>
            <a:r>
              <a:rPr lang="sv-SE" sz="1600" b="0" dirty="0" err="1"/>
              <a:t>responds</a:t>
            </a:r>
            <a:r>
              <a:rPr lang="sv-SE" sz="1600" b="0" dirty="0"/>
              <a:t>. Start in alphabetical order. </a:t>
            </a:r>
          </a:p>
          <a:p>
            <a:pPr marL="0" indent="0">
              <a:buNone/>
            </a:pPr>
            <a:r>
              <a:rPr lang="sv-SE" sz="1600" b="0" dirty="0"/>
              <a:t>You have ~12 min.</a:t>
            </a:r>
          </a:p>
        </p:txBody>
      </p:sp>
      <p:sp>
        <p:nvSpPr>
          <p:cNvPr id="25" name="Oval 24"/>
          <p:cNvSpPr/>
          <p:nvPr/>
        </p:nvSpPr>
        <p:spPr>
          <a:xfrm>
            <a:off x="6095558" y="3161865"/>
            <a:ext cx="379573" cy="3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A</a:t>
            </a:r>
            <a:endParaRPr lang="en-US" sz="1200" dirty="0"/>
          </a:p>
        </p:txBody>
      </p:sp>
      <p:sp>
        <p:nvSpPr>
          <p:cNvPr id="26" name="Oval 25"/>
          <p:cNvSpPr/>
          <p:nvPr/>
        </p:nvSpPr>
        <p:spPr>
          <a:xfrm>
            <a:off x="6475131" y="3776445"/>
            <a:ext cx="379573" cy="3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C</a:t>
            </a:r>
            <a:endParaRPr lang="en-US" sz="1200" dirty="0"/>
          </a:p>
        </p:txBody>
      </p:sp>
      <p:sp>
        <p:nvSpPr>
          <p:cNvPr id="27" name="Oval 26"/>
          <p:cNvSpPr/>
          <p:nvPr/>
        </p:nvSpPr>
        <p:spPr>
          <a:xfrm>
            <a:off x="5715985" y="3776444"/>
            <a:ext cx="379573" cy="3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B</a:t>
            </a:r>
            <a:endParaRPr lang="en-US" sz="1200" dirty="0"/>
          </a:p>
        </p:txBody>
      </p:sp>
      <p:sp>
        <p:nvSpPr>
          <p:cNvPr id="28" name="Rectangular Callout 27"/>
          <p:cNvSpPr/>
          <p:nvPr/>
        </p:nvSpPr>
        <p:spPr>
          <a:xfrm>
            <a:off x="6475131" y="2723036"/>
            <a:ext cx="1185567" cy="294843"/>
          </a:xfrm>
          <a:prstGeom prst="wedgeRectCallout">
            <a:avLst>
              <a:gd name="adj1" fmla="val -45301"/>
              <a:gd name="adj2" fmla="val 8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a:t>I’m</a:t>
            </a:r>
            <a:r>
              <a:rPr lang="sv-SE" sz="900" dirty="0"/>
              <a:t> </a:t>
            </a:r>
            <a:r>
              <a:rPr lang="sv-SE" sz="900" dirty="0" err="1"/>
              <a:t>very</a:t>
            </a:r>
            <a:r>
              <a:rPr lang="sv-SE" sz="900" dirty="0"/>
              <a:t> </a:t>
            </a:r>
            <a:r>
              <a:rPr lang="sv-SE" sz="900" dirty="0" err="1"/>
              <a:t>busy</a:t>
            </a:r>
            <a:r>
              <a:rPr lang="sv-SE" sz="900" dirty="0"/>
              <a:t>!</a:t>
            </a:r>
            <a:endParaRPr lang="en-US" sz="900" dirty="0"/>
          </a:p>
        </p:txBody>
      </p:sp>
      <p:cxnSp>
        <p:nvCxnSpPr>
          <p:cNvPr id="29" name="Straight Connector 28"/>
          <p:cNvCxnSpPr/>
          <p:nvPr/>
        </p:nvCxnSpPr>
        <p:spPr>
          <a:xfrm flipH="1">
            <a:off x="6035349" y="3502411"/>
            <a:ext cx="120418" cy="229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a:xfrm>
            <a:off x="4331020" y="3724301"/>
            <a:ext cx="1131364" cy="460583"/>
          </a:xfrm>
          <a:prstGeom prst="wedgeRectCallout">
            <a:avLst>
              <a:gd name="adj1" fmla="val 66933"/>
              <a:gd name="adj2" fmla="val -247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Sure, </a:t>
            </a:r>
            <a:r>
              <a:rPr lang="sv-SE" sz="900" dirty="0" err="1">
                <a:solidFill>
                  <a:schemeClr val="tx1"/>
                </a:solidFill>
              </a:rPr>
              <a:t>when</a:t>
            </a:r>
            <a:r>
              <a:rPr lang="sv-SE" sz="900" dirty="0">
                <a:solidFill>
                  <a:schemeClr val="tx1"/>
                </a:solidFill>
              </a:rPr>
              <a:t> </a:t>
            </a:r>
            <a:r>
              <a:rPr lang="sv-SE" sz="900" dirty="0" err="1">
                <a:solidFill>
                  <a:schemeClr val="tx1"/>
                </a:solidFill>
              </a:rPr>
              <a:t>can</a:t>
            </a:r>
            <a:r>
              <a:rPr lang="sv-SE" sz="900" dirty="0">
                <a:solidFill>
                  <a:schemeClr val="tx1"/>
                </a:solidFill>
              </a:rPr>
              <a:t> I call </a:t>
            </a:r>
            <a:r>
              <a:rPr lang="sv-SE" sz="900" dirty="0" err="1">
                <a:solidFill>
                  <a:schemeClr val="tx1"/>
                </a:solidFill>
              </a:rPr>
              <a:t>you</a:t>
            </a:r>
            <a:r>
              <a:rPr lang="sv-SE" sz="900" dirty="0">
                <a:solidFill>
                  <a:schemeClr val="tx1"/>
                </a:solidFill>
              </a:rPr>
              <a:t> back? </a:t>
            </a:r>
            <a:endParaRPr lang="en-US" sz="900" b="1" dirty="0">
              <a:solidFill>
                <a:schemeClr val="tx1"/>
              </a:solidFill>
            </a:endParaRPr>
          </a:p>
        </p:txBody>
      </p:sp>
      <p:cxnSp>
        <p:nvCxnSpPr>
          <p:cNvPr id="31" name="Straight Connector 30"/>
          <p:cNvCxnSpPr>
            <a:cxnSpLocks/>
          </p:cNvCxnSpPr>
          <p:nvPr/>
        </p:nvCxnSpPr>
        <p:spPr>
          <a:xfrm flipV="1">
            <a:off x="6126709" y="3927119"/>
            <a:ext cx="336450" cy="725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2" name="Rectangular Callout 31"/>
          <p:cNvSpPr/>
          <p:nvPr/>
        </p:nvSpPr>
        <p:spPr>
          <a:xfrm>
            <a:off x="6854704" y="4160899"/>
            <a:ext cx="1131364" cy="712601"/>
          </a:xfrm>
          <a:prstGeom prst="wedgeRectCallout">
            <a:avLst>
              <a:gd name="adj1" fmla="val -62383"/>
              <a:gd name="adj2" fmla="val -521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I understand, </a:t>
            </a:r>
            <a:r>
              <a:rPr lang="sv-SE" sz="900" dirty="0" err="1">
                <a:solidFill>
                  <a:schemeClr val="tx1"/>
                </a:solidFill>
              </a:rPr>
              <a:t>when</a:t>
            </a:r>
            <a:r>
              <a:rPr lang="sv-SE" sz="900" dirty="0">
                <a:solidFill>
                  <a:schemeClr val="tx1"/>
                </a:solidFill>
              </a:rPr>
              <a:t> </a:t>
            </a:r>
            <a:r>
              <a:rPr lang="sv-SE" sz="900" dirty="0" err="1">
                <a:solidFill>
                  <a:schemeClr val="tx1"/>
                </a:solidFill>
              </a:rPr>
              <a:t>would</a:t>
            </a:r>
            <a:r>
              <a:rPr lang="sv-SE" sz="900" dirty="0">
                <a:solidFill>
                  <a:schemeClr val="tx1"/>
                </a:solidFill>
              </a:rPr>
              <a:t> it be </a:t>
            </a:r>
            <a:r>
              <a:rPr lang="sv-SE" sz="900" dirty="0" err="1">
                <a:solidFill>
                  <a:schemeClr val="tx1"/>
                </a:solidFill>
              </a:rPr>
              <a:t>appropriate</a:t>
            </a:r>
            <a:r>
              <a:rPr lang="sv-SE" sz="900" dirty="0">
                <a:solidFill>
                  <a:schemeClr val="tx1"/>
                </a:solidFill>
              </a:rPr>
              <a:t> for </a:t>
            </a:r>
            <a:r>
              <a:rPr lang="sv-SE" sz="900" dirty="0" err="1">
                <a:solidFill>
                  <a:schemeClr val="tx1"/>
                </a:solidFill>
              </a:rPr>
              <a:t>me</a:t>
            </a:r>
            <a:r>
              <a:rPr lang="sv-SE" sz="900" dirty="0">
                <a:solidFill>
                  <a:schemeClr val="tx1"/>
                </a:solidFill>
              </a:rPr>
              <a:t> to call </a:t>
            </a:r>
            <a:r>
              <a:rPr lang="sv-SE" sz="900" dirty="0" err="1">
                <a:solidFill>
                  <a:schemeClr val="tx1"/>
                </a:solidFill>
              </a:rPr>
              <a:t>you</a:t>
            </a:r>
            <a:r>
              <a:rPr lang="sv-SE" sz="900" dirty="0">
                <a:solidFill>
                  <a:schemeClr val="tx1"/>
                </a:solidFill>
              </a:rPr>
              <a:t> back?</a:t>
            </a:r>
            <a:endParaRPr lang="en-US" sz="900" b="1" dirty="0">
              <a:solidFill>
                <a:schemeClr val="tx1"/>
              </a:solidFill>
            </a:endParaRPr>
          </a:p>
        </p:txBody>
      </p:sp>
      <p:sp>
        <p:nvSpPr>
          <p:cNvPr id="33" name="Curved Right Arrow 32"/>
          <p:cNvSpPr/>
          <p:nvPr/>
        </p:nvSpPr>
        <p:spPr>
          <a:xfrm rot="16200000">
            <a:off x="6161173" y="3977979"/>
            <a:ext cx="248341" cy="662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Right Arrow 33"/>
          <p:cNvSpPr/>
          <p:nvPr/>
        </p:nvSpPr>
        <p:spPr>
          <a:xfrm rot="1717281">
            <a:off x="5608423" y="3146599"/>
            <a:ext cx="248341" cy="662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urved Right Arrow 34"/>
          <p:cNvSpPr/>
          <p:nvPr/>
        </p:nvSpPr>
        <p:spPr>
          <a:xfrm rot="9116027">
            <a:off x="6783145" y="3135643"/>
            <a:ext cx="248341" cy="662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p:cNvGrpSpPr/>
          <p:nvPr/>
        </p:nvGrpSpPr>
        <p:grpSpPr>
          <a:xfrm>
            <a:off x="5401243" y="2794827"/>
            <a:ext cx="1223404" cy="360070"/>
            <a:chOff x="6434545" y="1507774"/>
            <a:chExt cx="1223404" cy="360070"/>
          </a:xfrm>
        </p:grpSpPr>
        <p:sp>
          <p:nvSpPr>
            <p:cNvPr id="37" name="TextBox 36"/>
            <p:cNvSpPr txBox="1"/>
            <p:nvPr/>
          </p:nvSpPr>
          <p:spPr>
            <a:xfrm>
              <a:off x="6434545" y="1507774"/>
              <a:ext cx="1223404" cy="200055"/>
            </a:xfrm>
            <a:prstGeom prst="rect">
              <a:avLst/>
            </a:prstGeom>
            <a:noFill/>
          </p:spPr>
          <p:txBody>
            <a:bodyPr wrap="square" rtlCol="0">
              <a:spAutoFit/>
            </a:bodyPr>
            <a:lstStyle/>
            <a:p>
              <a:r>
                <a:rPr lang="sv-SE" sz="700" b="1" dirty="0"/>
                <a:t>CUSTOMER</a:t>
              </a:r>
              <a:endParaRPr lang="en-US" sz="700" b="1" dirty="0"/>
            </a:p>
          </p:txBody>
        </p:sp>
        <p:cxnSp>
          <p:nvCxnSpPr>
            <p:cNvPr id="38" name="Straight Arrow Connector 37"/>
            <p:cNvCxnSpPr/>
            <p:nvPr/>
          </p:nvCxnSpPr>
          <p:spPr>
            <a:xfrm>
              <a:off x="6961538" y="1678844"/>
              <a:ext cx="190832" cy="189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Rectangular Callout 38"/>
          <p:cNvSpPr/>
          <p:nvPr/>
        </p:nvSpPr>
        <p:spPr>
          <a:xfrm>
            <a:off x="4264845" y="3827776"/>
            <a:ext cx="1185567" cy="321489"/>
          </a:xfrm>
          <a:prstGeom prst="wedgeRectCallout">
            <a:avLst>
              <a:gd name="adj1" fmla="val 68525"/>
              <a:gd name="adj2" fmla="val 11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I </a:t>
            </a:r>
            <a:r>
              <a:rPr lang="sv-SE" sz="900" dirty="0" err="1"/>
              <a:t>can’t</a:t>
            </a:r>
            <a:r>
              <a:rPr lang="sv-SE" sz="900" dirty="0"/>
              <a:t> talk right </a:t>
            </a:r>
            <a:r>
              <a:rPr lang="sv-SE" sz="900" dirty="0" err="1"/>
              <a:t>now</a:t>
            </a:r>
            <a:r>
              <a:rPr lang="sv-SE" sz="900" dirty="0"/>
              <a:t>!</a:t>
            </a:r>
            <a:endParaRPr lang="en-US" sz="900" dirty="0"/>
          </a:p>
        </p:txBody>
      </p:sp>
      <p:pic>
        <p:nvPicPr>
          <p:cNvPr id="23" name="Picture 22"/>
          <p:cNvPicPr>
            <a:picLocks noChangeAspect="1"/>
          </p:cNvPicPr>
          <p:nvPr/>
        </p:nvPicPr>
        <p:blipFill>
          <a:blip r:embed="rId2"/>
          <a:stretch>
            <a:fillRect/>
          </a:stretch>
        </p:blipFill>
        <p:spPr>
          <a:xfrm>
            <a:off x="450000" y="680105"/>
            <a:ext cx="921108" cy="470413"/>
          </a:xfrm>
          <a:prstGeom prst="rect">
            <a:avLst/>
          </a:prstGeom>
        </p:spPr>
      </p:pic>
      <p:pic>
        <p:nvPicPr>
          <p:cNvPr id="24" name="Bildobjekt 13"/>
          <p:cNvPicPr>
            <a:picLocks noChangeAspect="1"/>
          </p:cNvPicPr>
          <p:nvPr/>
        </p:nvPicPr>
        <p:blipFill>
          <a:blip r:embed="rId3"/>
          <a:stretch>
            <a:fillRect/>
          </a:stretch>
        </p:blipFill>
        <p:spPr>
          <a:xfrm>
            <a:off x="3555750" y="3665543"/>
            <a:ext cx="685256" cy="578097"/>
          </a:xfrm>
          <a:prstGeom prst="rect">
            <a:avLst/>
          </a:prstGeom>
        </p:spPr>
      </p:pic>
      <p:pic>
        <p:nvPicPr>
          <p:cNvPr id="40" name="Bildobjekt 13"/>
          <p:cNvPicPr>
            <a:picLocks noChangeAspect="1"/>
          </p:cNvPicPr>
          <p:nvPr/>
        </p:nvPicPr>
        <p:blipFill>
          <a:blip r:embed="rId3"/>
          <a:stretch>
            <a:fillRect/>
          </a:stretch>
        </p:blipFill>
        <p:spPr>
          <a:xfrm>
            <a:off x="8008740" y="4228126"/>
            <a:ext cx="685256" cy="578097"/>
          </a:xfrm>
          <a:prstGeom prst="rect">
            <a:avLst/>
          </a:prstGeom>
        </p:spPr>
      </p:pic>
    </p:spTree>
    <p:extLst>
      <p:ext uri="{BB962C8B-B14F-4D97-AF65-F5344CB8AC3E}">
        <p14:creationId xmlns:p14="http://schemas.microsoft.com/office/powerpoint/2010/main" val="421956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 presetClass="exit" presetSubtype="0" fill="hold" nodeType="withEffect">
                                  <p:stCondLst>
                                    <p:cond delay="0"/>
                                  </p:stCondLst>
                                  <p:childTnLst>
                                    <p:set>
                                      <p:cBhvr>
                                        <p:cTn id="73" dur="1" fill="hold">
                                          <p:stCondLst>
                                            <p:cond delay="0"/>
                                          </p:stCondLst>
                                        </p:cTn>
                                        <p:tgtEl>
                                          <p:spTgt spid="40"/>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par>
                                <p:cTn id="83" presetID="42" presetClass="path" presetSubtype="0" accel="50000" decel="50000" fill="hold" nodeType="withEffect">
                                  <p:stCondLst>
                                    <p:cond delay="0"/>
                                  </p:stCondLst>
                                  <p:childTnLst>
                                    <p:animMotion origin="layout" path="M 4.72222E-6 4.93827E-6 L -0.05625 0.14567 " pathEditMode="relative" rAng="0" ptsTypes="AA">
                                      <p:cBhvr>
                                        <p:cTn id="84" dur="1000" fill="hold"/>
                                        <p:tgtEl>
                                          <p:spTgt spid="36"/>
                                        </p:tgtEl>
                                        <p:attrNameLst>
                                          <p:attrName>ppt_x</p:attrName>
                                          <p:attrName>ppt_y</p:attrName>
                                        </p:attrNameLst>
                                      </p:cBhvr>
                                      <p:rCtr x="-2812" y="7284"/>
                                    </p:animMotion>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par>
                          <p:cTn id="93" fill="hold">
                            <p:stCondLst>
                              <p:cond delay="2500"/>
                            </p:stCondLst>
                            <p:childTnLst>
                              <p:par>
                                <p:cTn id="94" presetID="10" presetClass="entr" presetSubtype="0"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8" grpId="1" animBg="1"/>
      <p:bldP spid="30" grpId="0" animBg="1"/>
      <p:bldP spid="30" grpId="1" animBg="1"/>
      <p:bldP spid="32" grpId="0" animBg="1"/>
      <p:bldP spid="33" grpId="0" animBg="1"/>
      <p:bldP spid="34" grpId="0" animBg="1"/>
      <p:bldP spid="35"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354583" y="342792"/>
            <a:ext cx="7502951" cy="621000"/>
          </a:xfrm>
        </p:spPr>
        <p:txBody>
          <a:bodyPr>
            <a:normAutofit/>
          </a:bodyPr>
          <a:lstStyle/>
          <a:p>
            <a:r>
              <a:rPr lang="sv-SE" sz="1600" dirty="0"/>
              <a:t>Use ABC and agree on a next step (in </a:t>
            </a:r>
            <a:r>
              <a:rPr lang="sv-SE" sz="1600" u="sng" dirty="0">
                <a:solidFill>
                  <a:schemeClr val="tx1"/>
                </a:solidFill>
                <a:effectLst>
                  <a:outerShdw blurRad="38100" dist="38100" dir="2700000" algn="tl">
                    <a:srgbClr val="000000">
                      <a:alpha val="43137"/>
                    </a:srgbClr>
                  </a:outerShdw>
                </a:effectLst>
              </a:rPr>
              <a:t>your</a:t>
            </a:r>
            <a:r>
              <a:rPr lang="sv-SE" sz="1600" dirty="0"/>
              <a:t> hands) on the following situations: (12 min)</a:t>
            </a:r>
            <a:endParaRPr lang="en-US" sz="1600" dirty="0"/>
          </a:p>
        </p:txBody>
      </p:sp>
      <p:sp>
        <p:nvSpPr>
          <p:cNvPr id="7" name="Content Placeholder 3"/>
          <p:cNvSpPr txBox="1">
            <a:spLocks/>
          </p:cNvSpPr>
          <p:nvPr/>
        </p:nvSpPr>
        <p:spPr>
          <a:xfrm>
            <a:off x="354583" y="899234"/>
            <a:ext cx="7950691" cy="4057445"/>
          </a:xfrm>
          <a:prstGeom prst="rect">
            <a:avLst/>
          </a:prstGeom>
        </p:spPr>
        <p:txBody>
          <a:bodyPr vert="horz" lIns="91440" tIns="45720" rIns="91440" bIns="45720" numCol="1" rtlCol="0">
            <a:noAutofit/>
          </a:bodyPr>
          <a:lstStyle>
            <a:lvl1pPr marL="342892" indent="-342892" algn="l" defTabSz="685783" rtl="0" eaLnBrk="1" latinLnBrk="0" hangingPunct="1">
              <a:lnSpc>
                <a:spcPct val="120000"/>
              </a:lnSpc>
              <a:spcBef>
                <a:spcPts val="0"/>
              </a:spcBef>
              <a:spcAft>
                <a:spcPts val="900"/>
              </a:spcAft>
              <a:buFontTx/>
              <a:buBlip>
                <a:blip r:embed="rId2"/>
              </a:buBlip>
              <a:defRPr sz="2400" b="1" kern="1200">
                <a:solidFill>
                  <a:schemeClr val="tx1"/>
                </a:solidFill>
                <a:latin typeface="+mn-lt"/>
                <a:ea typeface="+mn-ea"/>
                <a:cs typeface="+mn-cs"/>
              </a:defRPr>
            </a:lvl1pPr>
            <a:lvl2pPr marL="477888" marR="0" indent="-342892" algn="l" defTabSz="685783" rtl="0" eaLnBrk="1" fontAlgn="auto" latinLnBrk="0" hangingPunct="1">
              <a:lnSpc>
                <a:spcPct val="120000"/>
              </a:lnSpc>
              <a:spcBef>
                <a:spcPts val="0"/>
              </a:spcBef>
              <a:spcAft>
                <a:spcPts val="750"/>
              </a:spcAft>
              <a:buClrTx/>
              <a:buSzTx/>
              <a:buFontTx/>
              <a:buBlip>
                <a:blip r:embed="rId2"/>
              </a:buBlip>
              <a:tabLst/>
              <a:defRPr sz="2400" b="1" kern="1200">
                <a:solidFill>
                  <a:schemeClr val="tx1"/>
                </a:solidFill>
                <a:latin typeface="+mn-lt"/>
                <a:ea typeface="+mn-ea"/>
                <a:cs typeface="+mn-cs"/>
              </a:defRPr>
            </a:lvl2pPr>
            <a:lvl3pPr marL="527162" indent="-257168" algn="l" defTabSz="685783" rtl="0" eaLnBrk="1" latinLnBrk="0" hangingPunct="1">
              <a:lnSpc>
                <a:spcPct val="120000"/>
              </a:lnSpc>
              <a:spcBef>
                <a:spcPts val="0"/>
              </a:spcBef>
              <a:spcAft>
                <a:spcPts val="600"/>
              </a:spcAft>
              <a:buFontTx/>
              <a:buBlip>
                <a:blip r:embed="rId2"/>
              </a:buBlip>
              <a:defRPr sz="2000" b="1" kern="1200">
                <a:solidFill>
                  <a:schemeClr val="tx1"/>
                </a:solidFill>
                <a:latin typeface="+mn-lt"/>
                <a:ea typeface="+mn-ea"/>
                <a:cs typeface="+mn-cs"/>
              </a:defRPr>
            </a:lvl3pPr>
            <a:lvl4pPr marL="662159" indent="-257168" algn="l" defTabSz="685783" rtl="0" eaLnBrk="1" latinLnBrk="0" hangingPunct="1">
              <a:lnSpc>
                <a:spcPct val="120000"/>
              </a:lnSpc>
              <a:spcBef>
                <a:spcPts val="0"/>
              </a:spcBef>
              <a:spcAft>
                <a:spcPts val="525"/>
              </a:spcAft>
              <a:buFont typeface="Arial" panose="020B0604020202020204" pitchFamily="34" charset="0"/>
              <a:buChar char="•"/>
              <a:defRPr sz="1500" b="1" kern="1200">
                <a:solidFill>
                  <a:schemeClr val="tx1"/>
                </a:solidFill>
                <a:latin typeface="+mn-lt"/>
                <a:ea typeface="+mn-ea"/>
                <a:cs typeface="+mn-cs"/>
              </a:defRPr>
            </a:lvl4pPr>
            <a:lvl5pPr marL="797155" indent="-257168" algn="l" defTabSz="685783" rtl="0" eaLnBrk="1" latinLnBrk="0" hangingPunct="1">
              <a:lnSpc>
                <a:spcPct val="12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5pPr>
            <a:lvl6pPr marL="932152"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6pPr>
            <a:lvl7pPr marL="1067148"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7pPr>
            <a:lvl8pPr marL="1202145"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8pPr>
            <a:lvl9pPr marL="1337141"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9pPr>
          </a:lstStyle>
          <a:p>
            <a:pPr>
              <a:lnSpc>
                <a:spcPct val="150000"/>
              </a:lnSpc>
            </a:pPr>
            <a:r>
              <a:rPr lang="sv-SE" sz="1400" dirty="0"/>
              <a:t>”I </a:t>
            </a:r>
            <a:r>
              <a:rPr lang="sv-SE" sz="1400" dirty="0" err="1"/>
              <a:t>have</a:t>
            </a:r>
            <a:r>
              <a:rPr lang="sv-SE" sz="1400" dirty="0"/>
              <a:t> </a:t>
            </a:r>
            <a:r>
              <a:rPr lang="sv-SE" sz="1400" dirty="0" err="1"/>
              <a:t>received</a:t>
            </a:r>
            <a:r>
              <a:rPr lang="sv-SE" sz="1400" dirty="0"/>
              <a:t> </a:t>
            </a:r>
            <a:r>
              <a:rPr lang="sv-SE" sz="1400" dirty="0" err="1"/>
              <a:t>your</a:t>
            </a:r>
            <a:r>
              <a:rPr lang="sv-SE" sz="1400" dirty="0"/>
              <a:t> </a:t>
            </a:r>
            <a:r>
              <a:rPr lang="sv-SE" sz="1400" dirty="0" err="1"/>
              <a:t>quote</a:t>
            </a:r>
            <a:r>
              <a:rPr lang="sv-SE" sz="1400" dirty="0"/>
              <a:t>, </a:t>
            </a:r>
            <a:r>
              <a:rPr lang="sv-SE" sz="1400" dirty="0" err="1"/>
              <a:t>but</a:t>
            </a:r>
            <a:r>
              <a:rPr lang="sv-SE" sz="1400" dirty="0"/>
              <a:t> </a:t>
            </a:r>
            <a:r>
              <a:rPr lang="sv-SE" sz="1400" dirty="0" err="1"/>
              <a:t>we</a:t>
            </a:r>
            <a:r>
              <a:rPr lang="sv-SE" sz="1400" dirty="0"/>
              <a:t> </a:t>
            </a:r>
            <a:r>
              <a:rPr lang="sv-SE" sz="1400" dirty="0" err="1"/>
              <a:t>haven’t</a:t>
            </a:r>
            <a:r>
              <a:rPr lang="sv-SE" sz="1400" dirty="0"/>
              <a:t> </a:t>
            </a:r>
            <a:r>
              <a:rPr lang="sv-SE" sz="1400" dirty="0" err="1"/>
              <a:t>made</a:t>
            </a:r>
            <a:r>
              <a:rPr lang="sv-SE" sz="1400" dirty="0"/>
              <a:t> </a:t>
            </a:r>
            <a:r>
              <a:rPr lang="sv-SE" sz="1400" dirty="0" err="1"/>
              <a:t>any</a:t>
            </a:r>
            <a:r>
              <a:rPr lang="sv-SE" sz="1400" dirty="0"/>
              <a:t> decision </a:t>
            </a:r>
            <a:r>
              <a:rPr lang="sv-SE" sz="1400" dirty="0" err="1"/>
              <a:t>yet</a:t>
            </a:r>
            <a:r>
              <a:rPr lang="sv-SE" sz="1400" dirty="0"/>
              <a:t>.” </a:t>
            </a:r>
          </a:p>
          <a:p>
            <a:pPr>
              <a:lnSpc>
                <a:spcPct val="150000"/>
              </a:lnSpc>
            </a:pPr>
            <a:r>
              <a:rPr lang="sv-SE" sz="1400" dirty="0"/>
              <a:t>”</a:t>
            </a:r>
            <a:r>
              <a:rPr lang="sv-SE" sz="1400" dirty="0" err="1"/>
              <a:t>We</a:t>
            </a:r>
            <a:r>
              <a:rPr lang="sv-SE" sz="1400" dirty="0"/>
              <a:t> </a:t>
            </a:r>
            <a:r>
              <a:rPr lang="sv-SE" sz="1400" dirty="0" err="1"/>
              <a:t>don’t</a:t>
            </a:r>
            <a:r>
              <a:rPr lang="sv-SE" sz="1400" dirty="0"/>
              <a:t> </a:t>
            </a:r>
            <a:r>
              <a:rPr lang="sv-SE" sz="1400" dirty="0" err="1"/>
              <a:t>have</a:t>
            </a:r>
            <a:r>
              <a:rPr lang="sv-SE" sz="1400" dirty="0"/>
              <a:t> </a:t>
            </a:r>
            <a:r>
              <a:rPr lang="sv-SE" sz="1400" dirty="0" err="1"/>
              <a:t>any</a:t>
            </a:r>
            <a:r>
              <a:rPr lang="sv-SE" sz="1400" dirty="0"/>
              <a:t> </a:t>
            </a:r>
            <a:r>
              <a:rPr lang="sv-SE" sz="1400" dirty="0" err="1"/>
              <a:t>other</a:t>
            </a:r>
            <a:r>
              <a:rPr lang="sv-SE" sz="1400" dirty="0"/>
              <a:t> </a:t>
            </a:r>
            <a:r>
              <a:rPr lang="sv-SE" sz="1400" dirty="0" err="1"/>
              <a:t>projects</a:t>
            </a:r>
            <a:r>
              <a:rPr lang="sv-SE" sz="1400" dirty="0"/>
              <a:t> going on right </a:t>
            </a:r>
            <a:r>
              <a:rPr lang="sv-SE" sz="1400" dirty="0" err="1"/>
              <a:t>now</a:t>
            </a:r>
            <a:r>
              <a:rPr lang="sv-SE" sz="1400" dirty="0"/>
              <a:t>.”</a:t>
            </a:r>
          </a:p>
          <a:p>
            <a:pPr>
              <a:lnSpc>
                <a:spcPct val="150000"/>
              </a:lnSpc>
            </a:pPr>
            <a:r>
              <a:rPr lang="sv-SE" sz="1400" dirty="0"/>
              <a:t>”My manager wants to talk to you.”</a:t>
            </a:r>
          </a:p>
          <a:p>
            <a:pPr>
              <a:lnSpc>
                <a:spcPct val="150000"/>
              </a:lnSpc>
            </a:pPr>
            <a:r>
              <a:rPr lang="sv-SE" sz="1400" dirty="0"/>
              <a:t>”I need to learn more about conflict materials to take a decision.” </a:t>
            </a:r>
          </a:p>
          <a:p>
            <a:pPr>
              <a:lnSpc>
                <a:spcPct val="150000"/>
              </a:lnSpc>
            </a:pPr>
            <a:r>
              <a:rPr lang="sv-SE" sz="1400" dirty="0"/>
              <a:t>”Your samples came in yesterday.”</a:t>
            </a:r>
          </a:p>
          <a:p>
            <a:pPr>
              <a:lnSpc>
                <a:spcPct val="150000"/>
              </a:lnSpc>
            </a:pPr>
            <a:r>
              <a:rPr lang="sv-SE" sz="1400" dirty="0"/>
              <a:t>”</a:t>
            </a:r>
            <a:r>
              <a:rPr lang="sv-SE" sz="1400" dirty="0" err="1"/>
              <a:t>We</a:t>
            </a:r>
            <a:r>
              <a:rPr lang="sv-SE" sz="1400" dirty="0"/>
              <a:t> </a:t>
            </a:r>
            <a:r>
              <a:rPr lang="sv-SE" sz="1400" dirty="0" err="1"/>
              <a:t>will</a:t>
            </a:r>
            <a:r>
              <a:rPr lang="sv-SE" sz="1400" dirty="0"/>
              <a:t> </a:t>
            </a:r>
            <a:r>
              <a:rPr lang="sv-SE" sz="1400" dirty="0" err="1"/>
              <a:t>need</a:t>
            </a:r>
            <a:r>
              <a:rPr lang="sv-SE" sz="1400" dirty="0"/>
              <a:t> DFM on </a:t>
            </a:r>
            <a:r>
              <a:rPr lang="sv-SE" sz="1400" dirty="0" err="1"/>
              <a:t>these</a:t>
            </a:r>
            <a:r>
              <a:rPr lang="sv-SE" sz="1400" dirty="0"/>
              <a:t> parts.” </a:t>
            </a:r>
          </a:p>
          <a:p>
            <a:pPr>
              <a:lnSpc>
                <a:spcPct val="150000"/>
              </a:lnSpc>
            </a:pPr>
            <a:r>
              <a:rPr lang="sv-SE" sz="1400" dirty="0"/>
              <a:t>”I </a:t>
            </a:r>
            <a:r>
              <a:rPr lang="sv-SE" sz="1400" dirty="0" err="1"/>
              <a:t>will</a:t>
            </a:r>
            <a:r>
              <a:rPr lang="sv-SE" sz="1400" dirty="0"/>
              <a:t> call </a:t>
            </a:r>
            <a:r>
              <a:rPr lang="sv-SE" sz="1400" dirty="0" err="1"/>
              <a:t>you</a:t>
            </a:r>
            <a:r>
              <a:rPr lang="sv-SE" sz="1400" dirty="0"/>
              <a:t> </a:t>
            </a:r>
            <a:r>
              <a:rPr lang="sv-SE" sz="1400" dirty="0" err="1"/>
              <a:t>when</a:t>
            </a:r>
            <a:r>
              <a:rPr lang="sv-SE" sz="1400" dirty="0"/>
              <a:t> I </a:t>
            </a:r>
            <a:r>
              <a:rPr lang="sv-SE" sz="1400" dirty="0" err="1"/>
              <a:t>know</a:t>
            </a:r>
            <a:r>
              <a:rPr lang="sv-SE" sz="1400" dirty="0"/>
              <a:t> </a:t>
            </a:r>
            <a:r>
              <a:rPr lang="sv-SE" sz="1400" dirty="0" err="1"/>
              <a:t>more</a:t>
            </a:r>
            <a:r>
              <a:rPr lang="sv-SE" sz="1400" dirty="0"/>
              <a:t>.” </a:t>
            </a:r>
          </a:p>
          <a:p>
            <a:pPr>
              <a:lnSpc>
                <a:spcPct val="150000"/>
              </a:lnSpc>
            </a:pPr>
            <a:r>
              <a:rPr lang="sv-SE" sz="1400" dirty="0"/>
              <a:t>”</a:t>
            </a:r>
            <a:r>
              <a:rPr lang="sv-SE" sz="1400" dirty="0" err="1"/>
              <a:t>We</a:t>
            </a:r>
            <a:r>
              <a:rPr lang="sv-SE" sz="1400" dirty="0"/>
              <a:t> </a:t>
            </a:r>
            <a:r>
              <a:rPr lang="sv-SE" sz="1400" dirty="0" err="1"/>
              <a:t>would</a:t>
            </a:r>
            <a:r>
              <a:rPr lang="sv-SE" sz="1400" dirty="0"/>
              <a:t> like to </a:t>
            </a:r>
            <a:r>
              <a:rPr lang="sv-SE" sz="1400" dirty="0" err="1"/>
              <a:t>know</a:t>
            </a:r>
            <a:r>
              <a:rPr lang="sv-SE" sz="1400" dirty="0"/>
              <a:t> </a:t>
            </a:r>
            <a:r>
              <a:rPr lang="sv-SE" sz="1400" dirty="0" err="1"/>
              <a:t>more</a:t>
            </a:r>
            <a:r>
              <a:rPr lang="sv-SE" sz="1400" dirty="0"/>
              <a:t> </a:t>
            </a:r>
            <a:r>
              <a:rPr lang="sv-SE" sz="1400" dirty="0" err="1"/>
              <a:t>about</a:t>
            </a:r>
            <a:r>
              <a:rPr lang="sv-SE" sz="1400" dirty="0"/>
              <a:t> IPC </a:t>
            </a:r>
            <a:r>
              <a:rPr lang="sv-SE" sz="1400" dirty="0" err="1"/>
              <a:t>class</a:t>
            </a:r>
            <a:r>
              <a:rPr lang="sv-SE" sz="1400" dirty="0"/>
              <a:t> III.”</a:t>
            </a:r>
          </a:p>
          <a:p>
            <a:pPr>
              <a:lnSpc>
                <a:spcPct val="150000"/>
              </a:lnSpc>
            </a:pPr>
            <a:r>
              <a:rPr lang="en-US" sz="1400" dirty="0"/>
              <a:t>“We would like to know more about the delivery situation.” </a:t>
            </a:r>
          </a:p>
        </p:txBody>
      </p:sp>
      <p:sp>
        <p:nvSpPr>
          <p:cNvPr id="9" name="Rectangle 8">
            <a:extLst>
              <a:ext uri="{FF2B5EF4-FFF2-40B4-BE49-F238E27FC236}">
                <a16:creationId xmlns:a16="http://schemas.microsoft.com/office/drawing/2014/main" id="{76826CD9-8244-4066-A217-ACFE41D47EA6}"/>
              </a:ext>
            </a:extLst>
          </p:cNvPr>
          <p:cNvSpPr/>
          <p:nvPr/>
        </p:nvSpPr>
        <p:spPr>
          <a:xfrm>
            <a:off x="7186950" y="1377995"/>
            <a:ext cx="1511710" cy="2448063"/>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OPEN QUESTION CHECKLIST</a:t>
            </a:r>
          </a:p>
          <a:p>
            <a:pPr marL="285750" indent="-285750" algn="ctr">
              <a:buFont typeface="Wingdings" panose="05000000000000000000" pitchFamily="2" charset="2"/>
              <a:buChar char="ü"/>
            </a:pPr>
            <a:r>
              <a:rPr lang="en-US" dirty="0"/>
              <a:t>Who</a:t>
            </a:r>
          </a:p>
          <a:p>
            <a:pPr marL="285750" indent="-285750" algn="ctr">
              <a:buFont typeface="Wingdings" panose="05000000000000000000" pitchFamily="2" charset="2"/>
              <a:buChar char="ü"/>
            </a:pPr>
            <a:r>
              <a:rPr lang="en-US" dirty="0"/>
              <a:t>What</a:t>
            </a:r>
          </a:p>
          <a:p>
            <a:pPr marL="285750" indent="-285750" algn="ctr">
              <a:buFont typeface="Wingdings" panose="05000000000000000000" pitchFamily="2" charset="2"/>
              <a:buChar char="ü"/>
            </a:pPr>
            <a:r>
              <a:rPr lang="en-US" dirty="0"/>
              <a:t>When</a:t>
            </a:r>
          </a:p>
          <a:p>
            <a:pPr marL="285750" indent="-285750" algn="ctr">
              <a:buFont typeface="Wingdings" panose="05000000000000000000" pitchFamily="2" charset="2"/>
              <a:buChar char="ü"/>
            </a:pPr>
            <a:r>
              <a:rPr lang="en-US" dirty="0"/>
              <a:t>Why</a:t>
            </a:r>
          </a:p>
          <a:p>
            <a:pPr marL="285750" indent="-285750" algn="ctr">
              <a:buFont typeface="Wingdings" panose="05000000000000000000" pitchFamily="2" charset="2"/>
              <a:buChar char="ü"/>
            </a:pPr>
            <a:r>
              <a:rPr lang="en-US" dirty="0"/>
              <a:t>How </a:t>
            </a:r>
          </a:p>
          <a:p>
            <a:pPr marL="285750" indent="-285750" algn="ctr">
              <a:buFont typeface="Wingdings" panose="05000000000000000000" pitchFamily="2" charset="2"/>
              <a:buChar char="ü"/>
            </a:pPr>
            <a:r>
              <a:rPr lang="en-US" dirty="0"/>
              <a:t>Where</a:t>
            </a:r>
          </a:p>
        </p:txBody>
      </p:sp>
    </p:spTree>
    <p:extLst>
      <p:ext uri="{BB962C8B-B14F-4D97-AF65-F5344CB8AC3E}">
        <p14:creationId xmlns:p14="http://schemas.microsoft.com/office/powerpoint/2010/main" val="134747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1800" dirty="0"/>
              <a:t>My SMART-goal until next time – How will you practice IRL?</a:t>
            </a:r>
            <a:br>
              <a:rPr lang="sv-SE" sz="1800" dirty="0"/>
            </a:br>
            <a:r>
              <a:rPr lang="sv-SE" sz="1600" b="0" i="1" dirty="0">
                <a:solidFill>
                  <a:schemeClr val="tx1"/>
                </a:solidFill>
              </a:rPr>
              <a:t>Crawl – Walk – Run</a:t>
            </a:r>
            <a:endParaRPr lang="en-US" sz="1800" b="0" dirty="0">
              <a:solidFill>
                <a:schemeClr val="tx1"/>
              </a:solidFill>
            </a:endParaRPr>
          </a:p>
        </p:txBody>
      </p:sp>
      <p:sp>
        <p:nvSpPr>
          <p:cNvPr id="3" name="Text Placeholder 2"/>
          <p:cNvSpPr>
            <a:spLocks noGrp="1"/>
          </p:cNvSpPr>
          <p:nvPr>
            <p:ph type="body" idx="11"/>
          </p:nvPr>
        </p:nvSpPr>
        <p:spPr/>
        <p:txBody>
          <a:bodyPr/>
          <a:lstStyle/>
          <a:p>
            <a:endParaRPr lang="en-US"/>
          </a:p>
        </p:txBody>
      </p:sp>
      <p:sp>
        <p:nvSpPr>
          <p:cNvPr id="11" name="Rectangle 10"/>
          <p:cNvSpPr/>
          <p:nvPr/>
        </p:nvSpPr>
        <p:spPr>
          <a:xfrm>
            <a:off x="450000" y="1386185"/>
            <a:ext cx="612668" cy="3170099"/>
          </a:xfrm>
          <a:prstGeom prst="rect">
            <a:avLst/>
          </a:prstGeom>
          <a:noFill/>
        </p:spPr>
        <p:txBody>
          <a:bodyPr wrap="none" lIns="91440" tIns="45720" rIns="91440" bIns="45720">
            <a:spAutoFit/>
          </a:bodyPr>
          <a:lstStyle/>
          <a:p>
            <a:pPr algn="r"/>
            <a:r>
              <a:rPr lang="en-US" sz="4000" b="1" cap="none" spc="0" dirty="0">
                <a:ln w="0"/>
                <a:solidFill>
                  <a:schemeClr val="accent6"/>
                </a:solidFill>
              </a:rPr>
              <a:t>S</a:t>
            </a:r>
          </a:p>
          <a:p>
            <a:pPr algn="r"/>
            <a:r>
              <a:rPr lang="en-US" sz="4000" b="1" cap="none" spc="0" dirty="0">
                <a:ln w="0"/>
                <a:solidFill>
                  <a:schemeClr val="accent6"/>
                </a:solidFill>
              </a:rPr>
              <a:t>M</a:t>
            </a:r>
          </a:p>
          <a:p>
            <a:pPr algn="r"/>
            <a:r>
              <a:rPr lang="en-US" sz="4000" b="1" cap="none" spc="0" dirty="0">
                <a:ln w="0"/>
                <a:solidFill>
                  <a:schemeClr val="accent6"/>
                </a:solidFill>
              </a:rPr>
              <a:t>A</a:t>
            </a:r>
          </a:p>
          <a:p>
            <a:pPr algn="r"/>
            <a:r>
              <a:rPr lang="en-US" sz="4000" b="1" cap="none" spc="0" dirty="0">
                <a:ln w="0"/>
                <a:solidFill>
                  <a:schemeClr val="accent6"/>
                </a:solidFill>
              </a:rPr>
              <a:t>R</a:t>
            </a:r>
          </a:p>
          <a:p>
            <a:pPr algn="r"/>
            <a:r>
              <a:rPr lang="en-US" sz="4000" b="1" cap="none" spc="0" dirty="0">
                <a:ln w="0"/>
                <a:solidFill>
                  <a:schemeClr val="accent6"/>
                </a:solidFill>
              </a:rPr>
              <a:t>T</a:t>
            </a:r>
          </a:p>
        </p:txBody>
      </p:sp>
      <p:sp>
        <p:nvSpPr>
          <p:cNvPr id="15" name="Rectangle 14"/>
          <p:cNvSpPr/>
          <p:nvPr/>
        </p:nvSpPr>
        <p:spPr>
          <a:xfrm>
            <a:off x="932947" y="1481435"/>
            <a:ext cx="1803699" cy="584775"/>
          </a:xfrm>
          <a:prstGeom prst="rect">
            <a:avLst/>
          </a:prstGeom>
          <a:noFill/>
        </p:spPr>
        <p:txBody>
          <a:bodyPr wrap="none" lIns="91440" tIns="45720" rIns="91440" bIns="45720">
            <a:spAutoFit/>
          </a:bodyPr>
          <a:lstStyle/>
          <a:p>
            <a:r>
              <a:rPr lang="en-US" sz="3200" b="1" cap="none" spc="0" dirty="0">
                <a:ln w="0"/>
                <a:solidFill>
                  <a:schemeClr val="tx1"/>
                </a:solidFill>
              </a:rPr>
              <a:t>PECIFIC</a:t>
            </a:r>
          </a:p>
        </p:txBody>
      </p:sp>
      <p:sp>
        <p:nvSpPr>
          <p:cNvPr id="16" name="Rectangle 15"/>
          <p:cNvSpPr/>
          <p:nvPr/>
        </p:nvSpPr>
        <p:spPr>
          <a:xfrm>
            <a:off x="932947" y="2066210"/>
            <a:ext cx="2739853" cy="584775"/>
          </a:xfrm>
          <a:prstGeom prst="rect">
            <a:avLst/>
          </a:prstGeom>
          <a:noFill/>
        </p:spPr>
        <p:txBody>
          <a:bodyPr wrap="none" lIns="91440" tIns="45720" rIns="91440" bIns="45720">
            <a:spAutoFit/>
          </a:bodyPr>
          <a:lstStyle/>
          <a:p>
            <a:r>
              <a:rPr lang="en-US" sz="3200" b="1" cap="none" spc="0" dirty="0">
                <a:ln w="0"/>
                <a:solidFill>
                  <a:schemeClr val="tx1"/>
                </a:solidFill>
              </a:rPr>
              <a:t>EASURABLE</a:t>
            </a:r>
          </a:p>
        </p:txBody>
      </p:sp>
      <p:sp>
        <p:nvSpPr>
          <p:cNvPr id="17" name="Rectangle 16"/>
          <p:cNvSpPr/>
          <p:nvPr/>
        </p:nvSpPr>
        <p:spPr>
          <a:xfrm>
            <a:off x="932947" y="2678846"/>
            <a:ext cx="2146742" cy="584775"/>
          </a:xfrm>
          <a:prstGeom prst="rect">
            <a:avLst/>
          </a:prstGeom>
          <a:noFill/>
        </p:spPr>
        <p:txBody>
          <a:bodyPr wrap="none" lIns="91440" tIns="45720" rIns="91440" bIns="45720">
            <a:spAutoFit/>
          </a:bodyPr>
          <a:lstStyle/>
          <a:p>
            <a:r>
              <a:rPr lang="en-US" sz="3200" b="1" cap="none" spc="0" dirty="0">
                <a:ln w="0"/>
                <a:solidFill>
                  <a:schemeClr val="tx1"/>
                </a:solidFill>
              </a:rPr>
              <a:t>CCEPTED</a:t>
            </a:r>
          </a:p>
        </p:txBody>
      </p:sp>
      <p:sp>
        <p:nvSpPr>
          <p:cNvPr id="18" name="Rectangle 17"/>
          <p:cNvSpPr/>
          <p:nvPr/>
        </p:nvSpPr>
        <p:spPr>
          <a:xfrm>
            <a:off x="932947" y="3291482"/>
            <a:ext cx="2069797" cy="584775"/>
          </a:xfrm>
          <a:prstGeom prst="rect">
            <a:avLst/>
          </a:prstGeom>
          <a:noFill/>
        </p:spPr>
        <p:txBody>
          <a:bodyPr wrap="none" lIns="91440" tIns="45720" rIns="91440" bIns="45720">
            <a:spAutoFit/>
          </a:bodyPr>
          <a:lstStyle/>
          <a:p>
            <a:r>
              <a:rPr lang="en-US" sz="3200" b="1" cap="none" spc="0" dirty="0">
                <a:ln w="0"/>
                <a:solidFill>
                  <a:schemeClr val="tx1"/>
                </a:solidFill>
              </a:rPr>
              <a:t>ELEVANT</a:t>
            </a:r>
          </a:p>
        </p:txBody>
      </p:sp>
      <p:sp>
        <p:nvSpPr>
          <p:cNvPr id="19" name="Rectangle 18"/>
          <p:cNvSpPr/>
          <p:nvPr/>
        </p:nvSpPr>
        <p:spPr>
          <a:xfrm>
            <a:off x="932947" y="3923883"/>
            <a:ext cx="2555508" cy="584775"/>
          </a:xfrm>
          <a:prstGeom prst="rect">
            <a:avLst/>
          </a:prstGeom>
          <a:noFill/>
        </p:spPr>
        <p:txBody>
          <a:bodyPr wrap="none" lIns="91440" tIns="45720" rIns="91440" bIns="45720">
            <a:spAutoFit/>
          </a:bodyPr>
          <a:lstStyle/>
          <a:p>
            <a:r>
              <a:rPr lang="en-US" sz="3200" b="1" cap="none" spc="0" dirty="0">
                <a:ln w="0"/>
                <a:solidFill>
                  <a:schemeClr val="tx1"/>
                </a:solidFill>
              </a:rPr>
              <a:t>IME-BOUND</a:t>
            </a:r>
          </a:p>
        </p:txBody>
      </p:sp>
      <p:sp>
        <p:nvSpPr>
          <p:cNvPr id="20" name="Rectangle 19"/>
          <p:cNvSpPr/>
          <p:nvPr/>
        </p:nvSpPr>
        <p:spPr>
          <a:xfrm>
            <a:off x="4155749" y="1505575"/>
            <a:ext cx="2130751" cy="923330"/>
          </a:xfrm>
          <a:prstGeom prst="rect">
            <a:avLst/>
          </a:prstGeom>
          <a:noFill/>
        </p:spPr>
        <p:txBody>
          <a:bodyPr wrap="square" lIns="91440" tIns="45720" rIns="91440" bIns="45720">
            <a:spAutoFit/>
          </a:bodyPr>
          <a:lstStyle/>
          <a:p>
            <a:r>
              <a:rPr lang="en-US" b="0" cap="none" spc="0" dirty="0">
                <a:ln w="0"/>
                <a:solidFill>
                  <a:schemeClr val="tx1"/>
                </a:solidFill>
              </a:rPr>
              <a:t>“I will get better at using open questions.”</a:t>
            </a:r>
          </a:p>
        </p:txBody>
      </p:sp>
      <p:sp>
        <p:nvSpPr>
          <p:cNvPr id="21" name="Rectangle 20"/>
          <p:cNvSpPr/>
          <p:nvPr/>
        </p:nvSpPr>
        <p:spPr>
          <a:xfrm>
            <a:off x="6410327" y="1477878"/>
            <a:ext cx="2283674" cy="1200329"/>
          </a:xfrm>
          <a:prstGeom prst="rect">
            <a:avLst/>
          </a:prstGeom>
          <a:noFill/>
        </p:spPr>
        <p:txBody>
          <a:bodyPr wrap="square" lIns="91440" tIns="45720" rIns="91440" bIns="45720">
            <a:spAutoFit/>
          </a:bodyPr>
          <a:lstStyle/>
          <a:p>
            <a:r>
              <a:rPr lang="en-US" b="0" cap="none" spc="0" dirty="0">
                <a:ln w="0"/>
                <a:solidFill>
                  <a:schemeClr val="accent2"/>
                </a:solidFill>
              </a:rPr>
              <a:t>“I will use ONLY open questions in my next 5 conversations.”</a:t>
            </a:r>
          </a:p>
        </p:txBody>
      </p:sp>
      <p:sp>
        <p:nvSpPr>
          <p:cNvPr id="24" name="Rectangle 23"/>
          <p:cNvSpPr/>
          <p:nvPr/>
        </p:nvSpPr>
        <p:spPr>
          <a:xfrm>
            <a:off x="4155748" y="1505575"/>
            <a:ext cx="2254578" cy="923330"/>
          </a:xfrm>
          <a:prstGeom prst="rect">
            <a:avLst/>
          </a:prstGeom>
          <a:noFill/>
        </p:spPr>
        <p:txBody>
          <a:bodyPr wrap="square" lIns="91440" tIns="45720" rIns="91440" bIns="45720">
            <a:spAutoFit/>
          </a:bodyPr>
          <a:lstStyle/>
          <a:p>
            <a:r>
              <a:rPr lang="en-US" b="0" strike="sngStrike" cap="none" spc="0" dirty="0">
                <a:ln w="0"/>
                <a:solidFill>
                  <a:schemeClr val="tx1"/>
                </a:solidFill>
              </a:rPr>
              <a:t>“I will get better at using open questions.”</a:t>
            </a:r>
          </a:p>
        </p:txBody>
      </p:sp>
      <p:sp>
        <p:nvSpPr>
          <p:cNvPr id="27" name="Rectangle 26"/>
          <p:cNvSpPr/>
          <p:nvPr/>
        </p:nvSpPr>
        <p:spPr>
          <a:xfrm>
            <a:off x="4155749" y="2887085"/>
            <a:ext cx="2130751" cy="646331"/>
          </a:xfrm>
          <a:prstGeom prst="rect">
            <a:avLst/>
          </a:prstGeom>
          <a:noFill/>
        </p:spPr>
        <p:txBody>
          <a:bodyPr wrap="square" lIns="91440" tIns="45720" rIns="91440" bIns="45720">
            <a:spAutoFit/>
          </a:bodyPr>
          <a:lstStyle/>
          <a:p>
            <a:r>
              <a:rPr lang="en-US" b="0" cap="none" spc="0" dirty="0">
                <a:ln w="0"/>
                <a:solidFill>
                  <a:schemeClr val="tx1"/>
                </a:solidFill>
              </a:rPr>
              <a:t>“I will start closing more often.”</a:t>
            </a:r>
          </a:p>
        </p:txBody>
      </p:sp>
      <p:sp>
        <p:nvSpPr>
          <p:cNvPr id="28" name="Rectangle 27"/>
          <p:cNvSpPr/>
          <p:nvPr/>
        </p:nvSpPr>
        <p:spPr>
          <a:xfrm>
            <a:off x="6410327" y="2859388"/>
            <a:ext cx="2283674" cy="1200329"/>
          </a:xfrm>
          <a:prstGeom prst="rect">
            <a:avLst/>
          </a:prstGeom>
          <a:noFill/>
        </p:spPr>
        <p:txBody>
          <a:bodyPr wrap="square" lIns="91440" tIns="45720" rIns="91440" bIns="45720">
            <a:spAutoFit/>
          </a:bodyPr>
          <a:lstStyle/>
          <a:p>
            <a:r>
              <a:rPr lang="en-US" b="0" cap="none" spc="0" dirty="0">
                <a:ln w="0"/>
                <a:solidFill>
                  <a:schemeClr val="accent2"/>
                </a:solidFill>
              </a:rPr>
              <a:t>“I will use ABC in all my customer calls until the next clinic on </a:t>
            </a:r>
            <a:r>
              <a:rPr lang="en-US" dirty="0">
                <a:ln w="0"/>
                <a:solidFill>
                  <a:schemeClr val="accent2"/>
                </a:solidFill>
              </a:rPr>
              <a:t>November XX</a:t>
            </a:r>
            <a:r>
              <a:rPr lang="en-US" b="0" cap="none" spc="0" dirty="0">
                <a:ln w="0"/>
                <a:solidFill>
                  <a:schemeClr val="accent2"/>
                </a:solidFill>
              </a:rPr>
              <a:t>.“</a:t>
            </a:r>
          </a:p>
        </p:txBody>
      </p:sp>
      <p:sp>
        <p:nvSpPr>
          <p:cNvPr id="31" name="Rectangle 30"/>
          <p:cNvSpPr/>
          <p:nvPr/>
        </p:nvSpPr>
        <p:spPr>
          <a:xfrm>
            <a:off x="4155748" y="2887085"/>
            <a:ext cx="2254578" cy="646331"/>
          </a:xfrm>
          <a:prstGeom prst="rect">
            <a:avLst/>
          </a:prstGeom>
          <a:noFill/>
        </p:spPr>
        <p:txBody>
          <a:bodyPr wrap="square" lIns="91440" tIns="45720" rIns="91440" bIns="45720">
            <a:spAutoFit/>
          </a:bodyPr>
          <a:lstStyle/>
          <a:p>
            <a:r>
              <a:rPr lang="en-US" b="0" strike="sngStrike" cap="none" spc="0" dirty="0">
                <a:ln w="0"/>
                <a:solidFill>
                  <a:schemeClr val="tx1"/>
                </a:solidFill>
              </a:rPr>
              <a:t>“I will start closing more often.”</a:t>
            </a:r>
          </a:p>
        </p:txBody>
      </p:sp>
    </p:spTree>
    <p:extLst>
      <p:ext uri="{BB962C8B-B14F-4D97-AF65-F5344CB8AC3E}">
        <p14:creationId xmlns:p14="http://schemas.microsoft.com/office/powerpoint/2010/main" val="145768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p:bldP spid="16" grpId="0"/>
      <p:bldP spid="17" grpId="0"/>
      <p:bldP spid="18" grpId="0"/>
      <p:bldP spid="19" grpId="0"/>
      <p:bldP spid="20" grpId="0"/>
      <p:bldP spid="20" grpId="1"/>
      <p:bldP spid="21" grpId="0"/>
      <p:bldP spid="24" grpId="0"/>
      <p:bldP spid="27" grpId="0"/>
      <p:bldP spid="27" grpId="1"/>
      <p:bldP spid="28"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1800" dirty="0"/>
              <a:t>My SMART-goal until next time – How will you practice IRL?</a:t>
            </a:r>
            <a:br>
              <a:rPr lang="sv-SE" sz="1800" dirty="0"/>
            </a:br>
            <a:r>
              <a:rPr lang="sv-SE" sz="1600" b="0" i="1" dirty="0">
                <a:solidFill>
                  <a:schemeClr val="tx1"/>
                </a:solidFill>
              </a:rPr>
              <a:t>Crawl – Walk – Run</a:t>
            </a:r>
            <a:endParaRPr lang="en-US" sz="1800" b="0" dirty="0">
              <a:solidFill>
                <a:schemeClr val="tx1"/>
              </a:solidFill>
            </a:endParaRPr>
          </a:p>
        </p:txBody>
      </p:sp>
      <p:sp>
        <p:nvSpPr>
          <p:cNvPr id="3" name="Text Placeholder 2"/>
          <p:cNvSpPr>
            <a:spLocks noGrp="1"/>
          </p:cNvSpPr>
          <p:nvPr>
            <p:ph type="body" idx="11"/>
          </p:nvPr>
        </p:nvSpPr>
        <p:spPr/>
        <p:txBody>
          <a:bodyPr/>
          <a:lstStyle/>
          <a:p>
            <a:endParaRPr lang="en-US"/>
          </a:p>
        </p:txBody>
      </p:sp>
      <p:sp>
        <p:nvSpPr>
          <p:cNvPr id="11" name="Rectangle 10"/>
          <p:cNvSpPr/>
          <p:nvPr/>
        </p:nvSpPr>
        <p:spPr>
          <a:xfrm>
            <a:off x="450000" y="1386185"/>
            <a:ext cx="612668" cy="3170099"/>
          </a:xfrm>
          <a:prstGeom prst="rect">
            <a:avLst/>
          </a:prstGeom>
          <a:noFill/>
        </p:spPr>
        <p:txBody>
          <a:bodyPr wrap="none" lIns="91440" tIns="45720" rIns="91440" bIns="45720">
            <a:spAutoFit/>
          </a:bodyPr>
          <a:lstStyle/>
          <a:p>
            <a:pPr algn="r"/>
            <a:r>
              <a:rPr lang="en-US" sz="4000" b="1" cap="none" spc="0" dirty="0">
                <a:ln w="0"/>
                <a:solidFill>
                  <a:schemeClr val="accent6"/>
                </a:solidFill>
              </a:rPr>
              <a:t>S</a:t>
            </a:r>
          </a:p>
          <a:p>
            <a:pPr algn="r"/>
            <a:r>
              <a:rPr lang="en-US" sz="4000" b="1" cap="none" spc="0" dirty="0">
                <a:ln w="0"/>
                <a:solidFill>
                  <a:schemeClr val="accent6"/>
                </a:solidFill>
              </a:rPr>
              <a:t>M</a:t>
            </a:r>
          </a:p>
          <a:p>
            <a:pPr algn="r"/>
            <a:r>
              <a:rPr lang="en-US" sz="4000" b="1" cap="none" spc="0" dirty="0">
                <a:ln w="0"/>
                <a:solidFill>
                  <a:schemeClr val="accent6"/>
                </a:solidFill>
              </a:rPr>
              <a:t>A</a:t>
            </a:r>
          </a:p>
          <a:p>
            <a:pPr algn="r"/>
            <a:r>
              <a:rPr lang="en-US" sz="4000" b="1" cap="none" spc="0" dirty="0">
                <a:ln w="0"/>
                <a:solidFill>
                  <a:schemeClr val="accent6"/>
                </a:solidFill>
              </a:rPr>
              <a:t>R</a:t>
            </a:r>
          </a:p>
          <a:p>
            <a:pPr algn="r"/>
            <a:r>
              <a:rPr lang="en-US" sz="4000" b="1" cap="none" spc="0" dirty="0">
                <a:ln w="0"/>
                <a:solidFill>
                  <a:schemeClr val="accent6"/>
                </a:solidFill>
              </a:rPr>
              <a:t>T</a:t>
            </a:r>
          </a:p>
        </p:txBody>
      </p:sp>
      <p:sp>
        <p:nvSpPr>
          <p:cNvPr id="15" name="Rectangle 14"/>
          <p:cNvSpPr/>
          <p:nvPr/>
        </p:nvSpPr>
        <p:spPr>
          <a:xfrm>
            <a:off x="932947" y="1481435"/>
            <a:ext cx="1803699" cy="584775"/>
          </a:xfrm>
          <a:prstGeom prst="rect">
            <a:avLst/>
          </a:prstGeom>
          <a:noFill/>
        </p:spPr>
        <p:txBody>
          <a:bodyPr wrap="none" lIns="91440" tIns="45720" rIns="91440" bIns="45720">
            <a:spAutoFit/>
          </a:bodyPr>
          <a:lstStyle/>
          <a:p>
            <a:r>
              <a:rPr lang="en-US" sz="3200" b="1" cap="none" spc="0" dirty="0">
                <a:ln w="0"/>
                <a:solidFill>
                  <a:schemeClr val="tx1"/>
                </a:solidFill>
              </a:rPr>
              <a:t>PECIFIC</a:t>
            </a:r>
          </a:p>
        </p:txBody>
      </p:sp>
      <p:sp>
        <p:nvSpPr>
          <p:cNvPr id="16" name="Rectangle 15"/>
          <p:cNvSpPr/>
          <p:nvPr/>
        </p:nvSpPr>
        <p:spPr>
          <a:xfrm>
            <a:off x="932947" y="2066210"/>
            <a:ext cx="2739853" cy="584775"/>
          </a:xfrm>
          <a:prstGeom prst="rect">
            <a:avLst/>
          </a:prstGeom>
          <a:noFill/>
        </p:spPr>
        <p:txBody>
          <a:bodyPr wrap="none" lIns="91440" tIns="45720" rIns="91440" bIns="45720">
            <a:spAutoFit/>
          </a:bodyPr>
          <a:lstStyle/>
          <a:p>
            <a:r>
              <a:rPr lang="en-US" sz="3200" b="1" cap="none" spc="0" dirty="0">
                <a:ln w="0"/>
                <a:solidFill>
                  <a:schemeClr val="tx1"/>
                </a:solidFill>
              </a:rPr>
              <a:t>EASURABLE</a:t>
            </a:r>
          </a:p>
        </p:txBody>
      </p:sp>
      <p:sp>
        <p:nvSpPr>
          <p:cNvPr id="17" name="Rectangle 16"/>
          <p:cNvSpPr/>
          <p:nvPr/>
        </p:nvSpPr>
        <p:spPr>
          <a:xfrm>
            <a:off x="932947" y="2678846"/>
            <a:ext cx="2146742" cy="584775"/>
          </a:xfrm>
          <a:prstGeom prst="rect">
            <a:avLst/>
          </a:prstGeom>
          <a:noFill/>
        </p:spPr>
        <p:txBody>
          <a:bodyPr wrap="none" lIns="91440" tIns="45720" rIns="91440" bIns="45720">
            <a:spAutoFit/>
          </a:bodyPr>
          <a:lstStyle/>
          <a:p>
            <a:r>
              <a:rPr lang="en-US" sz="3200" b="1" cap="none" spc="0" dirty="0">
                <a:ln w="0"/>
                <a:solidFill>
                  <a:schemeClr val="tx1"/>
                </a:solidFill>
              </a:rPr>
              <a:t>CCEPTED</a:t>
            </a:r>
          </a:p>
        </p:txBody>
      </p:sp>
      <p:sp>
        <p:nvSpPr>
          <p:cNvPr id="18" name="Rectangle 17"/>
          <p:cNvSpPr/>
          <p:nvPr/>
        </p:nvSpPr>
        <p:spPr>
          <a:xfrm>
            <a:off x="932947" y="3291482"/>
            <a:ext cx="2069797" cy="584775"/>
          </a:xfrm>
          <a:prstGeom prst="rect">
            <a:avLst/>
          </a:prstGeom>
          <a:noFill/>
        </p:spPr>
        <p:txBody>
          <a:bodyPr wrap="none" lIns="91440" tIns="45720" rIns="91440" bIns="45720">
            <a:spAutoFit/>
          </a:bodyPr>
          <a:lstStyle/>
          <a:p>
            <a:r>
              <a:rPr lang="en-US" sz="3200" b="1" cap="none" spc="0" dirty="0">
                <a:ln w="0"/>
                <a:solidFill>
                  <a:schemeClr val="tx1"/>
                </a:solidFill>
              </a:rPr>
              <a:t>ELEVANT</a:t>
            </a:r>
          </a:p>
        </p:txBody>
      </p:sp>
      <p:sp>
        <p:nvSpPr>
          <p:cNvPr id="19" name="Rectangle 18"/>
          <p:cNvSpPr/>
          <p:nvPr/>
        </p:nvSpPr>
        <p:spPr>
          <a:xfrm>
            <a:off x="932947" y="3923883"/>
            <a:ext cx="2555508" cy="584775"/>
          </a:xfrm>
          <a:prstGeom prst="rect">
            <a:avLst/>
          </a:prstGeom>
          <a:noFill/>
        </p:spPr>
        <p:txBody>
          <a:bodyPr wrap="none" lIns="91440" tIns="45720" rIns="91440" bIns="45720">
            <a:spAutoFit/>
          </a:bodyPr>
          <a:lstStyle/>
          <a:p>
            <a:r>
              <a:rPr lang="en-US" sz="3200" b="1" cap="none" spc="0" dirty="0">
                <a:ln w="0"/>
                <a:solidFill>
                  <a:schemeClr val="tx1"/>
                </a:solidFill>
              </a:rPr>
              <a:t>IME-BOUND</a:t>
            </a:r>
          </a:p>
        </p:txBody>
      </p:sp>
      <p:sp>
        <p:nvSpPr>
          <p:cNvPr id="22" name="Rectangle 21">
            <a:extLst>
              <a:ext uri="{FF2B5EF4-FFF2-40B4-BE49-F238E27FC236}">
                <a16:creationId xmlns:a16="http://schemas.microsoft.com/office/drawing/2014/main" id="{2EFDB68E-2DD3-4516-902F-3CDD387D87D0}"/>
              </a:ext>
            </a:extLst>
          </p:cNvPr>
          <p:cNvSpPr/>
          <p:nvPr/>
        </p:nvSpPr>
        <p:spPr>
          <a:xfrm>
            <a:off x="4155749" y="1505575"/>
            <a:ext cx="4538251" cy="2585323"/>
          </a:xfrm>
          <a:prstGeom prst="rect">
            <a:avLst/>
          </a:prstGeom>
          <a:noFill/>
        </p:spPr>
        <p:txBody>
          <a:bodyPr wrap="square" lIns="91440" tIns="45720" rIns="91440" bIns="45720">
            <a:spAutoFit/>
          </a:bodyPr>
          <a:lstStyle/>
          <a:p>
            <a:pPr marL="342900" indent="-342900">
              <a:buAutoNum type="arabicPeriod"/>
            </a:pPr>
            <a:r>
              <a:rPr lang="en-US" b="0" cap="none" spc="0" dirty="0">
                <a:ln w="0"/>
                <a:solidFill>
                  <a:schemeClr val="tx1"/>
                </a:solidFill>
              </a:rPr>
              <a:t>Think about </a:t>
            </a:r>
            <a:r>
              <a:rPr lang="en-US" b="1" cap="none" spc="0" dirty="0">
                <a:ln w="0"/>
                <a:solidFill>
                  <a:schemeClr val="tx1"/>
                </a:solidFill>
              </a:rPr>
              <a:t>your SMART-goal </a:t>
            </a:r>
            <a:r>
              <a:rPr lang="en-US" cap="none" spc="0" dirty="0">
                <a:ln w="0"/>
                <a:solidFill>
                  <a:schemeClr val="tx1"/>
                </a:solidFill>
              </a:rPr>
              <a:t>that you </a:t>
            </a:r>
            <a:r>
              <a:rPr lang="en-US" dirty="0">
                <a:ln w="0"/>
              </a:rPr>
              <a:t>will do </a:t>
            </a:r>
            <a:r>
              <a:rPr lang="en-US" b="0" cap="none" spc="0" dirty="0">
                <a:ln w="0"/>
                <a:solidFill>
                  <a:schemeClr val="tx1"/>
                </a:solidFill>
              </a:rPr>
              <a:t>until next time. </a:t>
            </a:r>
            <a:br>
              <a:rPr lang="en-US" b="0" cap="none" spc="0" dirty="0">
                <a:ln w="0"/>
                <a:solidFill>
                  <a:schemeClr val="tx1"/>
                </a:solidFill>
              </a:rPr>
            </a:br>
            <a:endParaRPr lang="en-US" b="0" cap="none" spc="0" dirty="0">
              <a:ln w="0"/>
              <a:solidFill>
                <a:schemeClr val="tx1"/>
              </a:solidFill>
            </a:endParaRPr>
          </a:p>
          <a:p>
            <a:pPr marL="342900" indent="-342900">
              <a:buAutoNum type="arabicPeriod"/>
            </a:pPr>
            <a:r>
              <a:rPr lang="sv-SE" dirty="0">
                <a:ln w="0"/>
              </a:rPr>
              <a:t>Write it down in in your Sympa-profile &gt; ”Learning Development” &gt; ”</a:t>
            </a:r>
            <a:r>
              <a:rPr lang="sv-SE" b="1" dirty="0">
                <a:ln w="0"/>
              </a:rPr>
              <a:t>Goals &amp; Coaching</a:t>
            </a:r>
            <a:r>
              <a:rPr lang="sv-SE" dirty="0">
                <a:ln w="0"/>
              </a:rPr>
              <a:t>”-tab. </a:t>
            </a:r>
            <a:br>
              <a:rPr lang="sv-SE" dirty="0">
                <a:ln w="0"/>
              </a:rPr>
            </a:br>
            <a:endParaRPr lang="sv-SE" dirty="0">
              <a:ln w="0"/>
            </a:endParaRPr>
          </a:p>
          <a:p>
            <a:pPr marL="342900" indent="-342900">
              <a:buAutoNum type="arabicPeriod"/>
            </a:pPr>
            <a:r>
              <a:rPr lang="sv-SE" dirty="0">
                <a:ln w="0"/>
              </a:rPr>
              <a:t>We will </a:t>
            </a:r>
            <a:r>
              <a:rPr lang="sv-SE" b="1" dirty="0">
                <a:ln w="0"/>
              </a:rPr>
              <a:t>follow up</a:t>
            </a:r>
            <a:r>
              <a:rPr lang="sv-SE" dirty="0">
                <a:ln w="0"/>
              </a:rPr>
              <a:t> how it went at the next Clinic.</a:t>
            </a:r>
            <a:endParaRPr lang="en-US" b="0" cap="none" spc="0" dirty="0">
              <a:ln w="0"/>
              <a:solidFill>
                <a:schemeClr val="tx1"/>
              </a:solidFill>
            </a:endParaRPr>
          </a:p>
        </p:txBody>
      </p:sp>
    </p:spTree>
    <p:extLst>
      <p:ext uri="{BB962C8B-B14F-4D97-AF65-F5344CB8AC3E}">
        <p14:creationId xmlns:p14="http://schemas.microsoft.com/office/powerpoint/2010/main" val="4600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Effect transition="in" filter="fade">
                                      <p:cBhvr>
                                        <p:cTn id="11" dur="500"/>
                                        <p:tgtEl>
                                          <p:spTgt spid="2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Effect transition="in" filter="fade">
                                      <p:cBhvr>
                                        <p:cTn id="1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solidFill>
                  <a:schemeClr val="tx1"/>
                </a:solidFill>
              </a:rPr>
              <a:t>Next clinic: </a:t>
            </a:r>
            <a:r>
              <a:rPr lang="sv-SE" dirty="0"/>
              <a:t>Our USPs with Rikard Wallin</a:t>
            </a:r>
            <a:endParaRPr lang="en-US" dirty="0"/>
          </a:p>
        </p:txBody>
      </p:sp>
      <p:sp>
        <p:nvSpPr>
          <p:cNvPr id="3" name="Text Placeholder 2"/>
          <p:cNvSpPr>
            <a:spLocks noGrp="1"/>
          </p:cNvSpPr>
          <p:nvPr>
            <p:ph type="body" idx="11"/>
          </p:nvPr>
        </p:nvSpPr>
        <p:spPr/>
        <p:txBody>
          <a:bodyPr/>
          <a:lstStyle/>
          <a:p>
            <a:endParaRPr lang="en-US"/>
          </a:p>
        </p:txBody>
      </p:sp>
      <p:sp>
        <p:nvSpPr>
          <p:cNvPr id="4" name="Content Placeholder 3"/>
          <p:cNvSpPr>
            <a:spLocks noGrp="1"/>
          </p:cNvSpPr>
          <p:nvPr>
            <p:ph idx="1"/>
          </p:nvPr>
        </p:nvSpPr>
        <p:spPr>
          <a:xfrm>
            <a:off x="450005" y="1460090"/>
            <a:ext cx="8244001" cy="3035411"/>
          </a:xfrm>
        </p:spPr>
        <p:txBody>
          <a:bodyPr>
            <a:normAutofit lnSpcReduction="10000"/>
          </a:bodyPr>
          <a:lstStyle/>
          <a:p>
            <a:pPr marL="0" indent="0">
              <a:buNone/>
            </a:pPr>
            <a:r>
              <a:rPr lang="sv-SE" b="0" dirty="0"/>
              <a:t>In NCAB Academy:</a:t>
            </a:r>
          </a:p>
          <a:p>
            <a:r>
              <a:rPr lang="sv-SE" b="0" dirty="0"/>
              <a:t>Your </a:t>
            </a:r>
            <a:r>
              <a:rPr lang="sv-SE" dirty="0"/>
              <a:t>feedback</a:t>
            </a:r>
            <a:r>
              <a:rPr lang="sv-SE" b="0" dirty="0"/>
              <a:t> about the Clinic</a:t>
            </a:r>
          </a:p>
          <a:p>
            <a:r>
              <a:rPr lang="sv-SE" b="0" dirty="0"/>
              <a:t>Set your </a:t>
            </a:r>
            <a:r>
              <a:rPr lang="sv-SE" dirty="0"/>
              <a:t>Personal Performance Path</a:t>
            </a:r>
            <a:r>
              <a:rPr lang="sv-SE" b="0" dirty="0"/>
              <a:t> together with your manager </a:t>
            </a:r>
          </a:p>
          <a:p>
            <a:r>
              <a:rPr lang="sv-SE" b="0" dirty="0"/>
              <a:t>Complete NCAB Academy-course ”</a:t>
            </a:r>
            <a:r>
              <a:rPr lang="sv-SE" dirty="0"/>
              <a:t>Our USPs</a:t>
            </a:r>
            <a:r>
              <a:rPr lang="sv-SE" b="0" dirty="0"/>
              <a:t>”</a:t>
            </a:r>
          </a:p>
          <a:p>
            <a:r>
              <a:rPr lang="sv-SE" b="0" dirty="0"/>
              <a:t>Complete your </a:t>
            </a:r>
            <a:r>
              <a:rPr lang="sv-SE" dirty="0"/>
              <a:t>SMART-goal</a:t>
            </a:r>
          </a:p>
        </p:txBody>
      </p:sp>
    </p:spTree>
    <p:extLst>
      <p:ext uri="{BB962C8B-B14F-4D97-AF65-F5344CB8AC3E}">
        <p14:creationId xmlns:p14="http://schemas.microsoft.com/office/powerpoint/2010/main" val="270327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1800" dirty="0"/>
              <a:t>Guidelines</a:t>
            </a:r>
            <a:endParaRPr lang="en-US" sz="1800" dirty="0"/>
          </a:p>
        </p:txBody>
      </p:sp>
      <p:sp>
        <p:nvSpPr>
          <p:cNvPr id="3" name="Text Placeholder 2"/>
          <p:cNvSpPr>
            <a:spLocks noGrp="1"/>
          </p:cNvSpPr>
          <p:nvPr>
            <p:ph type="body" idx="11"/>
          </p:nvPr>
        </p:nvSpPr>
        <p:spPr/>
        <p:txBody>
          <a:bodyPr/>
          <a:lstStyle/>
          <a:p>
            <a:endParaRPr lang="en-US" dirty="0"/>
          </a:p>
        </p:txBody>
      </p:sp>
      <p:sp>
        <p:nvSpPr>
          <p:cNvPr id="4" name="Content Placeholder 3"/>
          <p:cNvSpPr>
            <a:spLocks noGrp="1"/>
          </p:cNvSpPr>
          <p:nvPr>
            <p:ph idx="1"/>
          </p:nvPr>
        </p:nvSpPr>
        <p:spPr>
          <a:xfrm>
            <a:off x="396212" y="1554512"/>
            <a:ext cx="8244000" cy="2628000"/>
          </a:xfrm>
        </p:spPr>
        <p:txBody>
          <a:bodyPr numCol="2" spcCol="180000">
            <a:noAutofit/>
          </a:bodyPr>
          <a:lstStyle/>
          <a:p>
            <a:pPr>
              <a:lnSpc>
                <a:spcPct val="100000"/>
              </a:lnSpc>
            </a:pPr>
            <a:r>
              <a:rPr lang="sv-SE" sz="1600" dirty="0"/>
              <a:t>Camera on </a:t>
            </a:r>
            <a:r>
              <a:rPr lang="sv-SE" sz="1600" b="0" dirty="0"/>
              <a:t>during the whole time  </a:t>
            </a:r>
          </a:p>
          <a:p>
            <a:pPr>
              <a:lnSpc>
                <a:spcPct val="100000"/>
              </a:lnSpc>
            </a:pPr>
            <a:r>
              <a:rPr lang="sv-SE" sz="1600" b="0" dirty="0"/>
              <a:t>Be </a:t>
            </a:r>
            <a:r>
              <a:rPr lang="sv-SE" sz="1600" dirty="0"/>
              <a:t>active</a:t>
            </a:r>
            <a:r>
              <a:rPr lang="sv-SE" sz="1600" b="0" dirty="0"/>
              <a:t> &amp; </a:t>
            </a:r>
            <a:r>
              <a:rPr lang="sv-SE" sz="1600" dirty="0"/>
              <a:t>present</a:t>
            </a:r>
            <a:r>
              <a:rPr lang="sv-SE" sz="1600" b="0" dirty="0"/>
              <a:t> in the Breakout rooms</a:t>
            </a:r>
          </a:p>
          <a:p>
            <a:pPr lvl="2">
              <a:lnSpc>
                <a:spcPct val="100000"/>
              </a:lnSpc>
            </a:pPr>
            <a:r>
              <a:rPr lang="en-US" sz="1200" b="0" dirty="0"/>
              <a:t>Sit by yourself (one computer per person)</a:t>
            </a:r>
          </a:p>
          <a:p>
            <a:pPr>
              <a:lnSpc>
                <a:spcPct val="100000"/>
              </a:lnSpc>
            </a:pPr>
            <a:r>
              <a:rPr lang="en-US" sz="1600" dirty="0"/>
              <a:t>Prepare to be present:</a:t>
            </a:r>
          </a:p>
          <a:p>
            <a:pPr lvl="2">
              <a:lnSpc>
                <a:spcPct val="100000"/>
              </a:lnSpc>
            </a:pPr>
            <a:r>
              <a:rPr lang="en-US" sz="1200" b="0" dirty="0"/>
              <a:t>Don’t multitask</a:t>
            </a:r>
          </a:p>
          <a:p>
            <a:pPr lvl="2">
              <a:lnSpc>
                <a:spcPct val="100000"/>
              </a:lnSpc>
            </a:pPr>
            <a:r>
              <a:rPr lang="en-US" sz="1200" b="0" dirty="0"/>
              <a:t>Close your Outlook/e-mail provider and other tabs</a:t>
            </a:r>
          </a:p>
          <a:p>
            <a:pPr lvl="2">
              <a:lnSpc>
                <a:spcPct val="100000"/>
              </a:lnSpc>
            </a:pPr>
            <a:r>
              <a:rPr lang="en-US" sz="1200" b="0" dirty="0"/>
              <a:t>Put your phone on silent/do not disturb and screen down</a:t>
            </a:r>
          </a:p>
          <a:p>
            <a:pPr>
              <a:lnSpc>
                <a:spcPct val="100000"/>
              </a:lnSpc>
            </a:pPr>
            <a:r>
              <a:rPr lang="en-US" sz="1600" b="0" dirty="0"/>
              <a:t>Have your </a:t>
            </a:r>
            <a:r>
              <a:rPr lang="en-US" sz="1600" dirty="0"/>
              <a:t>phones</a:t>
            </a:r>
            <a:r>
              <a:rPr lang="en-US" sz="1600" b="0" dirty="0"/>
              <a:t> ready</a:t>
            </a:r>
          </a:p>
          <a:p>
            <a:pPr>
              <a:lnSpc>
                <a:spcPct val="100000"/>
              </a:lnSpc>
            </a:pPr>
            <a:r>
              <a:rPr lang="en-US" sz="1600" b="0" dirty="0"/>
              <a:t>Get a closed question? =&gt; Answer with only </a:t>
            </a:r>
            <a:r>
              <a:rPr lang="en-US" sz="1600" dirty="0"/>
              <a:t>yes/no</a:t>
            </a:r>
          </a:p>
          <a:p>
            <a:pPr>
              <a:lnSpc>
                <a:spcPct val="100000"/>
              </a:lnSpc>
            </a:pPr>
            <a:r>
              <a:rPr lang="en-US" sz="1600" b="0" dirty="0"/>
              <a:t>Help each other </a:t>
            </a:r>
            <a:r>
              <a:rPr lang="en-US" sz="1600" dirty="0"/>
              <a:t>grow </a:t>
            </a:r>
            <a:r>
              <a:rPr lang="en-US" sz="1600" b="0" dirty="0"/>
              <a:t>– give feedback </a:t>
            </a:r>
          </a:p>
          <a:p>
            <a:pPr>
              <a:lnSpc>
                <a:spcPct val="100000"/>
              </a:lnSpc>
            </a:pPr>
            <a:r>
              <a:rPr lang="en-US" sz="1600" b="0" dirty="0"/>
              <a:t>Have a </a:t>
            </a:r>
            <a:r>
              <a:rPr lang="en-US" sz="1600" dirty="0"/>
              <a:t>Learning Mindset</a:t>
            </a:r>
          </a:p>
          <a:p>
            <a:pPr>
              <a:lnSpc>
                <a:spcPct val="100000"/>
              </a:lnSpc>
            </a:pPr>
            <a:r>
              <a:rPr lang="en-US" sz="1600" dirty="0"/>
              <a:t>Give feedback to us!!! </a:t>
            </a:r>
          </a:p>
        </p:txBody>
      </p:sp>
    </p:spTree>
    <p:extLst>
      <p:ext uri="{BB962C8B-B14F-4D97-AF65-F5344CB8AC3E}">
        <p14:creationId xmlns:p14="http://schemas.microsoft.com/office/powerpoint/2010/main" val="275996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fade">
                                      <p:cBhvr>
                                        <p:cTn id="48" dur="500"/>
                                        <p:tgtEl>
                                          <p:spTgt spid="4">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Effect transition="in" filter="fade">
                                      <p:cBhvr>
                                        <p:cTn id="53" dur="500"/>
                                        <p:tgtEl>
                                          <p:spTgt spid="4">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11" end="11"/>
                                            </p:txEl>
                                          </p:spTgt>
                                        </p:tgtEl>
                                        <p:attrNameLst>
                                          <p:attrName>style.visibility</p:attrName>
                                        </p:attrNameLst>
                                      </p:cBhvr>
                                      <p:to>
                                        <p:strVal val="visible"/>
                                      </p:to>
                                    </p:set>
                                    <p:animEffect transition="in" filter="fade">
                                      <p:cBhvr>
                                        <p:cTn id="5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Today’s</a:t>
            </a:r>
            <a:r>
              <a:rPr lang="sv-SE" dirty="0"/>
              <a:t> agenda</a:t>
            </a:r>
            <a:endParaRPr lang="en-US" dirty="0"/>
          </a:p>
        </p:txBody>
      </p:sp>
      <p:sp>
        <p:nvSpPr>
          <p:cNvPr id="3" name="Text Placeholder 2"/>
          <p:cNvSpPr>
            <a:spLocks noGrp="1"/>
          </p:cNvSpPr>
          <p:nvPr>
            <p:ph type="body" idx="11"/>
          </p:nvPr>
        </p:nvSpPr>
        <p:spPr/>
        <p:txBody>
          <a:bodyPr/>
          <a:lstStyle/>
          <a:p>
            <a:endParaRPr lang="en-US"/>
          </a:p>
        </p:txBody>
      </p:sp>
      <p:sp>
        <p:nvSpPr>
          <p:cNvPr id="4" name="Content Placeholder 3"/>
          <p:cNvSpPr>
            <a:spLocks noGrp="1"/>
          </p:cNvSpPr>
          <p:nvPr>
            <p:ph idx="1"/>
          </p:nvPr>
        </p:nvSpPr>
        <p:spPr/>
        <p:txBody>
          <a:bodyPr>
            <a:normAutofit/>
          </a:bodyPr>
          <a:lstStyle/>
          <a:p>
            <a:pPr marL="457200" indent="-457200">
              <a:buFont typeface="+mj-lt"/>
              <a:buAutoNum type="arabicPeriod"/>
            </a:pPr>
            <a:r>
              <a:rPr lang="sv-SE" dirty="0"/>
              <a:t>Speed dating</a:t>
            </a:r>
          </a:p>
          <a:p>
            <a:pPr marL="457200" indent="-457200">
              <a:buFont typeface="+mj-lt"/>
              <a:buAutoNum type="arabicPeriod"/>
            </a:pPr>
            <a:r>
              <a:rPr lang="sv-SE" dirty="0"/>
              <a:t>Global </a:t>
            </a:r>
            <a:r>
              <a:rPr lang="sv-SE" dirty="0" err="1"/>
              <a:t>sales</a:t>
            </a:r>
            <a:r>
              <a:rPr lang="sv-SE" dirty="0"/>
              <a:t> </a:t>
            </a:r>
            <a:r>
              <a:rPr lang="sv-SE" dirty="0" err="1"/>
              <a:t>strategy</a:t>
            </a:r>
            <a:r>
              <a:rPr lang="sv-SE" dirty="0"/>
              <a:t> &amp; HEED the NEED</a:t>
            </a:r>
          </a:p>
          <a:p>
            <a:pPr marL="457200" indent="-457200">
              <a:buFont typeface="+mj-lt"/>
              <a:buAutoNum type="arabicPeriod"/>
            </a:pPr>
            <a:r>
              <a:rPr lang="sv-SE" dirty="0" err="1"/>
              <a:t>Open</a:t>
            </a:r>
            <a:r>
              <a:rPr lang="sv-SE" dirty="0"/>
              <a:t> &amp; </a:t>
            </a:r>
            <a:r>
              <a:rPr lang="sv-SE" dirty="0" err="1"/>
              <a:t>closed</a:t>
            </a:r>
            <a:r>
              <a:rPr lang="sv-SE" dirty="0"/>
              <a:t> </a:t>
            </a:r>
            <a:r>
              <a:rPr lang="sv-SE" dirty="0" err="1"/>
              <a:t>questions</a:t>
            </a:r>
            <a:r>
              <a:rPr lang="sv-SE" dirty="0"/>
              <a:t> </a:t>
            </a:r>
          </a:p>
          <a:p>
            <a:pPr marL="457200" indent="-457200">
              <a:buFont typeface="+mj-lt"/>
              <a:buAutoNum type="arabicPeriod"/>
            </a:pPr>
            <a:r>
              <a:rPr lang="sv-SE" dirty="0"/>
              <a:t>ABC  </a:t>
            </a:r>
          </a:p>
          <a:p>
            <a:pPr marL="457200" indent="-457200">
              <a:buFont typeface="+mj-lt"/>
              <a:buAutoNum type="arabicPeriod"/>
            </a:pPr>
            <a:r>
              <a:rPr lang="sv-SE" dirty="0"/>
              <a:t>SMART goal until next time </a:t>
            </a:r>
          </a:p>
        </p:txBody>
      </p:sp>
    </p:spTree>
    <p:extLst>
      <p:ext uri="{BB962C8B-B14F-4D97-AF65-F5344CB8AC3E}">
        <p14:creationId xmlns:p14="http://schemas.microsoft.com/office/powerpoint/2010/main" val="366179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371108" y="648000"/>
            <a:ext cx="7322892" cy="621000"/>
          </a:xfrm>
        </p:spPr>
        <p:txBody>
          <a:bodyPr>
            <a:noAutofit/>
          </a:bodyPr>
          <a:lstStyle/>
          <a:p>
            <a:r>
              <a:rPr lang="sv-SE" sz="1800" dirty="0"/>
              <a:t>Speed Dating 1!</a:t>
            </a:r>
            <a:endParaRPr lang="en-US" sz="1800" b="0" i="1" dirty="0"/>
          </a:p>
        </p:txBody>
      </p:sp>
      <p:sp>
        <p:nvSpPr>
          <p:cNvPr id="3" name="Text Placeholder 2"/>
          <p:cNvSpPr>
            <a:spLocks noGrp="1"/>
          </p:cNvSpPr>
          <p:nvPr>
            <p:ph type="body" idx="11"/>
          </p:nvPr>
        </p:nvSpPr>
        <p:spPr/>
        <p:txBody>
          <a:bodyPr/>
          <a:lstStyle/>
          <a:p>
            <a:r>
              <a:rPr lang="sv-SE" dirty="0" err="1"/>
              <a:t>instruction</a:t>
            </a:r>
            <a:endParaRPr lang="en-US" dirty="0"/>
          </a:p>
        </p:txBody>
      </p:sp>
      <p:sp>
        <p:nvSpPr>
          <p:cNvPr id="4" name="Content Placeholder 3"/>
          <p:cNvSpPr>
            <a:spLocks noGrp="1"/>
          </p:cNvSpPr>
          <p:nvPr>
            <p:ph idx="1"/>
          </p:nvPr>
        </p:nvSpPr>
        <p:spPr>
          <a:xfrm>
            <a:off x="450005" y="1458003"/>
            <a:ext cx="7480337" cy="3357346"/>
          </a:xfrm>
        </p:spPr>
        <p:txBody>
          <a:bodyPr>
            <a:normAutofit/>
          </a:bodyPr>
          <a:lstStyle/>
          <a:p>
            <a:pPr marL="342900" indent="-342900">
              <a:lnSpc>
                <a:spcPct val="100000"/>
              </a:lnSpc>
              <a:buFont typeface="+mj-lt"/>
              <a:buAutoNum type="arabicPeriod"/>
            </a:pPr>
            <a:r>
              <a:rPr lang="sv-SE" b="0" dirty="0"/>
              <a:t>Briefly tell your: </a:t>
            </a:r>
          </a:p>
          <a:p>
            <a:pPr marL="527170" lvl="2" indent="-342900">
              <a:lnSpc>
                <a:spcPct val="100000"/>
              </a:lnSpc>
              <a:spcAft>
                <a:spcPts val="0"/>
              </a:spcAft>
              <a:buFont typeface="Arial" panose="020B0604020202020204" pitchFamily="34" charset="0"/>
              <a:buChar char="•"/>
            </a:pPr>
            <a:r>
              <a:rPr lang="sv-SE" sz="2400" dirty="0"/>
              <a:t>Name</a:t>
            </a:r>
            <a:r>
              <a:rPr lang="sv-SE" sz="2400" b="0" dirty="0"/>
              <a:t> </a:t>
            </a:r>
          </a:p>
          <a:p>
            <a:pPr marL="527170" lvl="2" indent="-342900">
              <a:lnSpc>
                <a:spcPct val="100000"/>
              </a:lnSpc>
              <a:spcAft>
                <a:spcPts val="0"/>
              </a:spcAft>
              <a:buFont typeface="Arial" panose="020B0604020202020204" pitchFamily="34" charset="0"/>
              <a:buChar char="•"/>
            </a:pPr>
            <a:r>
              <a:rPr lang="sv-SE" sz="2400" dirty="0"/>
              <a:t>Where</a:t>
            </a:r>
            <a:r>
              <a:rPr lang="sv-SE" sz="2400" b="0" dirty="0"/>
              <a:t> you work </a:t>
            </a:r>
          </a:p>
          <a:p>
            <a:pPr marL="527170" lvl="2" indent="-342900">
              <a:lnSpc>
                <a:spcPct val="100000"/>
              </a:lnSpc>
              <a:buFont typeface="Arial" panose="020B0604020202020204" pitchFamily="34" charset="0"/>
              <a:buChar char="•"/>
            </a:pPr>
            <a:r>
              <a:rPr lang="sv-SE" sz="2400" b="0" dirty="0"/>
              <a:t>Your favourite </a:t>
            </a:r>
            <a:r>
              <a:rPr lang="sv-SE" sz="2400" dirty="0">
                <a:solidFill>
                  <a:schemeClr val="accent6"/>
                </a:solidFill>
              </a:rPr>
              <a:t>city</a:t>
            </a:r>
            <a:r>
              <a:rPr lang="sv-SE" sz="2400" b="0" dirty="0"/>
              <a:t> in the world </a:t>
            </a:r>
          </a:p>
          <a:p>
            <a:pPr marL="457200" indent="-457200">
              <a:lnSpc>
                <a:spcPct val="100000"/>
              </a:lnSpc>
              <a:buFont typeface="+mj-lt"/>
              <a:buAutoNum type="arabicPeriod"/>
            </a:pPr>
            <a:r>
              <a:rPr lang="sv-SE" b="0" dirty="0"/>
              <a:t>Max 1 min per person!!! </a:t>
            </a:r>
          </a:p>
          <a:p>
            <a:pPr marL="457200" indent="-457200">
              <a:lnSpc>
                <a:spcPct val="100000"/>
              </a:lnSpc>
              <a:buFont typeface="+mj-lt"/>
              <a:buAutoNum type="arabicPeriod"/>
            </a:pPr>
            <a:endParaRPr lang="sv-SE" b="0" dirty="0"/>
          </a:p>
          <a:p>
            <a:pPr marL="0" indent="0">
              <a:lnSpc>
                <a:spcPct val="100000"/>
              </a:lnSpc>
              <a:buNone/>
            </a:pPr>
            <a:r>
              <a:rPr lang="sv-SE" b="0" dirty="0"/>
              <a:t>5 people/room and 5 min in total! </a:t>
            </a:r>
          </a:p>
        </p:txBody>
      </p:sp>
      <p:pic>
        <p:nvPicPr>
          <p:cNvPr id="11" name="Picture 10"/>
          <p:cNvPicPr>
            <a:picLocks noChangeAspect="1"/>
          </p:cNvPicPr>
          <p:nvPr/>
        </p:nvPicPr>
        <p:blipFill>
          <a:blip r:embed="rId2"/>
          <a:stretch>
            <a:fillRect/>
          </a:stretch>
        </p:blipFill>
        <p:spPr>
          <a:xfrm>
            <a:off x="450000" y="680105"/>
            <a:ext cx="921108" cy="470413"/>
          </a:xfrm>
          <a:prstGeom prst="rect">
            <a:avLst/>
          </a:prstGeom>
        </p:spPr>
      </p:pic>
    </p:spTree>
    <p:extLst>
      <p:ext uri="{BB962C8B-B14F-4D97-AF65-F5344CB8AC3E}">
        <p14:creationId xmlns:p14="http://schemas.microsoft.com/office/powerpoint/2010/main" val="56932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371108" y="648000"/>
            <a:ext cx="7322892" cy="621000"/>
          </a:xfrm>
        </p:spPr>
        <p:txBody>
          <a:bodyPr>
            <a:noAutofit/>
          </a:bodyPr>
          <a:lstStyle/>
          <a:p>
            <a:r>
              <a:rPr lang="sv-SE" sz="1800" dirty="0"/>
              <a:t>Speed Dating 2!</a:t>
            </a:r>
            <a:endParaRPr lang="en-US" sz="1800" b="0" i="1" dirty="0"/>
          </a:p>
        </p:txBody>
      </p:sp>
      <p:sp>
        <p:nvSpPr>
          <p:cNvPr id="3" name="Text Placeholder 2"/>
          <p:cNvSpPr>
            <a:spLocks noGrp="1"/>
          </p:cNvSpPr>
          <p:nvPr>
            <p:ph type="body" idx="11"/>
          </p:nvPr>
        </p:nvSpPr>
        <p:spPr/>
        <p:txBody>
          <a:bodyPr/>
          <a:lstStyle/>
          <a:p>
            <a:r>
              <a:rPr lang="sv-SE" dirty="0" err="1"/>
              <a:t>instruction</a:t>
            </a:r>
            <a:endParaRPr lang="en-US" dirty="0"/>
          </a:p>
        </p:txBody>
      </p:sp>
      <p:sp>
        <p:nvSpPr>
          <p:cNvPr id="4" name="Content Placeholder 3"/>
          <p:cNvSpPr>
            <a:spLocks noGrp="1"/>
          </p:cNvSpPr>
          <p:nvPr>
            <p:ph idx="1"/>
          </p:nvPr>
        </p:nvSpPr>
        <p:spPr>
          <a:xfrm>
            <a:off x="450005" y="1458003"/>
            <a:ext cx="7480337" cy="3357346"/>
          </a:xfrm>
        </p:spPr>
        <p:txBody>
          <a:bodyPr>
            <a:normAutofit/>
          </a:bodyPr>
          <a:lstStyle/>
          <a:p>
            <a:pPr marL="342900" indent="-342900">
              <a:lnSpc>
                <a:spcPct val="100000"/>
              </a:lnSpc>
              <a:buFont typeface="+mj-lt"/>
              <a:buAutoNum type="arabicPeriod"/>
            </a:pPr>
            <a:r>
              <a:rPr lang="sv-SE" b="0" dirty="0"/>
              <a:t>Briefly tell your: </a:t>
            </a:r>
          </a:p>
          <a:p>
            <a:pPr marL="527170" lvl="2" indent="-342900">
              <a:lnSpc>
                <a:spcPct val="100000"/>
              </a:lnSpc>
              <a:spcAft>
                <a:spcPts val="0"/>
              </a:spcAft>
              <a:buFont typeface="Arial" panose="020B0604020202020204" pitchFamily="34" charset="0"/>
              <a:buChar char="•"/>
            </a:pPr>
            <a:r>
              <a:rPr lang="sv-SE" sz="2400" dirty="0"/>
              <a:t>Name</a:t>
            </a:r>
            <a:r>
              <a:rPr lang="sv-SE" sz="2400" b="0" dirty="0"/>
              <a:t> </a:t>
            </a:r>
          </a:p>
          <a:p>
            <a:pPr marL="527170" lvl="2" indent="-342900">
              <a:lnSpc>
                <a:spcPct val="100000"/>
              </a:lnSpc>
              <a:spcAft>
                <a:spcPts val="0"/>
              </a:spcAft>
              <a:buFont typeface="Arial" panose="020B0604020202020204" pitchFamily="34" charset="0"/>
              <a:buChar char="•"/>
            </a:pPr>
            <a:r>
              <a:rPr lang="sv-SE" sz="2400" dirty="0"/>
              <a:t>Where</a:t>
            </a:r>
            <a:r>
              <a:rPr lang="sv-SE" sz="2400" b="0" dirty="0"/>
              <a:t> you work </a:t>
            </a:r>
          </a:p>
          <a:p>
            <a:pPr marL="527170" lvl="2" indent="-342900">
              <a:lnSpc>
                <a:spcPct val="100000"/>
              </a:lnSpc>
              <a:buFont typeface="Arial" panose="020B0604020202020204" pitchFamily="34" charset="0"/>
              <a:buChar char="•"/>
            </a:pPr>
            <a:r>
              <a:rPr lang="sv-SE" sz="2400" b="0" dirty="0"/>
              <a:t>Your favourite </a:t>
            </a:r>
            <a:r>
              <a:rPr lang="sv-SE" sz="2400" dirty="0">
                <a:solidFill>
                  <a:schemeClr val="accent6"/>
                </a:solidFill>
              </a:rPr>
              <a:t>food recipe</a:t>
            </a:r>
            <a:endParaRPr lang="sv-SE" sz="2400" b="0" dirty="0">
              <a:solidFill>
                <a:schemeClr val="accent6"/>
              </a:solidFill>
            </a:endParaRPr>
          </a:p>
          <a:p>
            <a:pPr marL="457200" indent="-457200">
              <a:lnSpc>
                <a:spcPct val="100000"/>
              </a:lnSpc>
              <a:buFont typeface="+mj-lt"/>
              <a:buAutoNum type="arabicPeriod"/>
            </a:pPr>
            <a:r>
              <a:rPr lang="sv-SE" b="0" dirty="0"/>
              <a:t>Max 1 min per person!!! </a:t>
            </a:r>
          </a:p>
          <a:p>
            <a:pPr marL="0" indent="0">
              <a:lnSpc>
                <a:spcPct val="100000"/>
              </a:lnSpc>
              <a:buNone/>
            </a:pPr>
            <a:endParaRPr lang="sv-SE" b="0" dirty="0"/>
          </a:p>
          <a:p>
            <a:pPr marL="0" indent="0">
              <a:lnSpc>
                <a:spcPct val="100000"/>
              </a:lnSpc>
              <a:buNone/>
            </a:pPr>
            <a:r>
              <a:rPr lang="sv-SE" b="0" dirty="0"/>
              <a:t>5 people/room and 5 min in total! </a:t>
            </a:r>
          </a:p>
        </p:txBody>
      </p:sp>
      <p:pic>
        <p:nvPicPr>
          <p:cNvPr id="11" name="Picture 10"/>
          <p:cNvPicPr>
            <a:picLocks noChangeAspect="1"/>
          </p:cNvPicPr>
          <p:nvPr/>
        </p:nvPicPr>
        <p:blipFill>
          <a:blip r:embed="rId2"/>
          <a:stretch>
            <a:fillRect/>
          </a:stretch>
        </p:blipFill>
        <p:spPr>
          <a:xfrm>
            <a:off x="450000" y="680105"/>
            <a:ext cx="921108" cy="470413"/>
          </a:xfrm>
          <a:prstGeom prst="rect">
            <a:avLst/>
          </a:prstGeom>
        </p:spPr>
      </p:pic>
    </p:spTree>
    <p:extLst>
      <p:ext uri="{BB962C8B-B14F-4D97-AF65-F5344CB8AC3E}">
        <p14:creationId xmlns:p14="http://schemas.microsoft.com/office/powerpoint/2010/main" val="28854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48" y="1592447"/>
            <a:ext cx="9144000" cy="1477328"/>
          </a:xfrm>
          <a:prstGeom prst="rect">
            <a:avLst/>
          </a:prstGeom>
          <a:noFill/>
        </p:spPr>
        <p:txBody>
          <a:bodyPr wrap="square" rtlCol="0">
            <a:spAutoFit/>
          </a:bodyPr>
          <a:lstStyle/>
          <a:p>
            <a:pPr algn="ctr" defTabSz="342900" fontAlgn="base">
              <a:spcBef>
                <a:spcPct val="0"/>
              </a:spcBef>
              <a:spcAft>
                <a:spcPct val="0"/>
              </a:spcAft>
            </a:pPr>
            <a:r>
              <a:rPr lang="en-GB" sz="4500" b="1" dirty="0">
                <a:solidFill>
                  <a:srgbClr val="000000"/>
                </a:solidFill>
                <a:latin typeface="Arial" pitchFamily="-123" charset="0"/>
                <a:ea typeface="ＭＳ Ｐゴシック" pitchFamily="-123" charset="-128"/>
              </a:rPr>
              <a:t>Inside </a:t>
            </a:r>
            <a:r>
              <a:rPr lang="en-GB" sz="4500" b="1" dirty="0">
                <a:solidFill>
                  <a:schemeClr val="accent5"/>
                </a:solidFill>
                <a:latin typeface="Arial" pitchFamily="-123" charset="0"/>
                <a:ea typeface="ＭＳ Ｐゴシック" pitchFamily="-123" charset="-128"/>
              </a:rPr>
              <a:t>Sales</a:t>
            </a:r>
            <a:r>
              <a:rPr lang="en-GB" sz="4500" b="1" dirty="0">
                <a:solidFill>
                  <a:srgbClr val="000000"/>
                </a:solidFill>
                <a:latin typeface="Arial" pitchFamily="-123" charset="0"/>
                <a:ea typeface="ＭＳ Ｐゴシック" pitchFamily="-123" charset="-128"/>
              </a:rPr>
              <a:t> </a:t>
            </a:r>
          </a:p>
          <a:p>
            <a:pPr algn="ctr" defTabSz="342900" fontAlgn="base">
              <a:spcBef>
                <a:spcPct val="0"/>
              </a:spcBef>
              <a:spcAft>
                <a:spcPct val="0"/>
              </a:spcAft>
            </a:pPr>
            <a:r>
              <a:rPr lang="en-GB" sz="4500" b="1" dirty="0">
                <a:solidFill>
                  <a:srgbClr val="000000"/>
                </a:solidFill>
                <a:latin typeface="Arial" pitchFamily="-123" charset="0"/>
                <a:ea typeface="ＭＳ Ｐゴシック" pitchFamily="-123" charset="-128"/>
              </a:rPr>
              <a:t>Development Program</a:t>
            </a:r>
            <a:endParaRPr lang="en-US" sz="4500" b="1" dirty="0" err="1">
              <a:solidFill>
                <a:srgbClr val="000000"/>
              </a:solidFill>
              <a:latin typeface="Arial" pitchFamily="-123" charset="0"/>
              <a:ea typeface="ＭＳ Ｐゴシック" pitchFamily="-123" charset="-128"/>
            </a:endParaRPr>
          </a:p>
        </p:txBody>
      </p:sp>
    </p:spTree>
    <p:extLst>
      <p:ext uri="{BB962C8B-B14F-4D97-AF65-F5344CB8AC3E}">
        <p14:creationId xmlns:p14="http://schemas.microsoft.com/office/powerpoint/2010/main" val="422405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57651"/>
            <a:ext cx="9144000" cy="784830"/>
          </a:xfrm>
          <a:prstGeom prst="rect">
            <a:avLst/>
          </a:prstGeom>
          <a:noFill/>
        </p:spPr>
        <p:txBody>
          <a:bodyPr wrap="square" rtlCol="0">
            <a:spAutoFit/>
          </a:bodyPr>
          <a:lstStyle/>
          <a:p>
            <a:pPr algn="ctr" defTabSz="342900" fontAlgn="base">
              <a:spcBef>
                <a:spcPct val="0"/>
              </a:spcBef>
              <a:spcAft>
                <a:spcPct val="0"/>
              </a:spcAft>
            </a:pPr>
            <a:r>
              <a:rPr lang="en-GB" sz="4500" b="1" dirty="0">
                <a:solidFill>
                  <a:schemeClr val="accent5"/>
                </a:solidFill>
                <a:latin typeface="Arial" pitchFamily="-123" charset="0"/>
                <a:ea typeface="ＭＳ Ｐゴシック" pitchFamily="-123" charset="-128"/>
              </a:rPr>
              <a:t>We</a:t>
            </a:r>
            <a:r>
              <a:rPr lang="en-GB" sz="4500" b="1" dirty="0">
                <a:solidFill>
                  <a:srgbClr val="000000"/>
                </a:solidFill>
                <a:latin typeface="Arial" pitchFamily="-123" charset="0"/>
                <a:ea typeface="ＭＳ Ｐゴシック" pitchFamily="-123" charset="-128"/>
              </a:rPr>
              <a:t> chose our customers</a:t>
            </a:r>
            <a:endParaRPr lang="en-US" sz="4500" b="1" dirty="0" err="1">
              <a:solidFill>
                <a:srgbClr val="000000"/>
              </a:solidFill>
              <a:latin typeface="Arial" pitchFamily="-123" charset="0"/>
              <a:ea typeface="ＭＳ Ｐゴシック" pitchFamily="-123" charset="-128"/>
            </a:endParaRPr>
          </a:p>
        </p:txBody>
      </p:sp>
      <p:sp>
        <p:nvSpPr>
          <p:cNvPr id="5" name="TextBox 4"/>
          <p:cNvSpPr txBox="1"/>
          <p:nvPr/>
        </p:nvSpPr>
        <p:spPr>
          <a:xfrm>
            <a:off x="0" y="1966676"/>
            <a:ext cx="9144000" cy="784830"/>
          </a:xfrm>
          <a:prstGeom prst="rect">
            <a:avLst/>
          </a:prstGeom>
          <a:noFill/>
        </p:spPr>
        <p:txBody>
          <a:bodyPr wrap="square" rtlCol="0">
            <a:spAutoFit/>
          </a:bodyPr>
          <a:lstStyle/>
          <a:p>
            <a:pPr algn="ctr" defTabSz="342900" fontAlgn="base">
              <a:spcBef>
                <a:spcPct val="0"/>
              </a:spcBef>
              <a:spcAft>
                <a:spcPct val="0"/>
              </a:spcAft>
            </a:pPr>
            <a:r>
              <a:rPr lang="en-GB" sz="4500" b="1" dirty="0">
                <a:solidFill>
                  <a:srgbClr val="000000"/>
                </a:solidFill>
                <a:latin typeface="Arial" pitchFamily="-123" charset="0"/>
                <a:ea typeface="ＭＳ Ｐゴシック" pitchFamily="-123" charset="-128"/>
              </a:rPr>
              <a:t>We follow a </a:t>
            </a:r>
            <a:r>
              <a:rPr lang="en-GB" sz="4500" b="1" dirty="0">
                <a:solidFill>
                  <a:schemeClr val="accent5"/>
                </a:solidFill>
                <a:latin typeface="Arial" pitchFamily="-123" charset="0"/>
                <a:ea typeface="ＭＳ Ｐゴシック" pitchFamily="-123" charset="-128"/>
              </a:rPr>
              <a:t>plan</a:t>
            </a:r>
            <a:endParaRPr lang="en-US" sz="4500" b="1" dirty="0" err="1">
              <a:solidFill>
                <a:schemeClr val="accent5"/>
              </a:solidFill>
              <a:latin typeface="Arial" pitchFamily="-123" charset="0"/>
              <a:ea typeface="ＭＳ Ｐゴシック" pitchFamily="-123" charset="-128"/>
            </a:endParaRPr>
          </a:p>
        </p:txBody>
      </p:sp>
      <p:sp>
        <p:nvSpPr>
          <p:cNvPr id="8" name="TextBox 7"/>
          <p:cNvSpPr txBox="1"/>
          <p:nvPr/>
        </p:nvSpPr>
        <p:spPr>
          <a:xfrm>
            <a:off x="0" y="3105934"/>
            <a:ext cx="9144000" cy="784830"/>
          </a:xfrm>
          <a:prstGeom prst="rect">
            <a:avLst/>
          </a:prstGeom>
          <a:noFill/>
        </p:spPr>
        <p:txBody>
          <a:bodyPr wrap="square" rtlCol="0">
            <a:spAutoFit/>
          </a:bodyPr>
          <a:lstStyle/>
          <a:p>
            <a:pPr algn="ctr" defTabSz="342900" fontAlgn="base">
              <a:spcBef>
                <a:spcPct val="0"/>
              </a:spcBef>
              <a:spcAft>
                <a:spcPct val="0"/>
              </a:spcAft>
            </a:pPr>
            <a:r>
              <a:rPr lang="en-GB" sz="4500" b="1" dirty="0">
                <a:solidFill>
                  <a:srgbClr val="000000"/>
                </a:solidFill>
                <a:latin typeface="Arial" pitchFamily="-123" charset="0"/>
                <a:ea typeface="ＭＳ Ｐゴシック" pitchFamily="-123" charset="-128"/>
              </a:rPr>
              <a:t>We own the </a:t>
            </a:r>
            <a:r>
              <a:rPr lang="en-GB" sz="4500" b="1" dirty="0">
                <a:solidFill>
                  <a:schemeClr val="accent5"/>
                </a:solidFill>
                <a:latin typeface="Arial" pitchFamily="-123" charset="0"/>
                <a:ea typeface="ＭＳ Ｐゴシック" pitchFamily="-123" charset="-128"/>
              </a:rPr>
              <a:t>Activities</a:t>
            </a:r>
            <a:endParaRPr lang="en-US" sz="4500" b="1" dirty="0" err="1">
              <a:solidFill>
                <a:schemeClr val="accent5"/>
              </a:solidFill>
              <a:latin typeface="Arial" pitchFamily="-123" charset="0"/>
              <a:ea typeface="ＭＳ Ｐゴシック" pitchFamily="-123" charset="-128"/>
            </a:endParaRPr>
          </a:p>
        </p:txBody>
      </p:sp>
    </p:spTree>
    <p:extLst>
      <p:ext uri="{BB962C8B-B14F-4D97-AF65-F5344CB8AC3E}">
        <p14:creationId xmlns:p14="http://schemas.microsoft.com/office/powerpoint/2010/main" val="427517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4c46a4abc8af97318cd82f459a1af154fd6d65d"/>
</p:tagLst>
</file>

<file path=ppt/theme/theme1.xml><?xml version="1.0" encoding="utf-8"?>
<a:theme xmlns:a="http://schemas.openxmlformats.org/drawingml/2006/main" name="NCAB Template_20150320">
  <a:themeElements>
    <a:clrScheme name="NCAB">
      <a:dk1>
        <a:srgbClr val="000000"/>
      </a:dk1>
      <a:lt1>
        <a:srgbClr val="FFFFFF"/>
      </a:lt1>
      <a:dk2>
        <a:srgbClr val="33575F"/>
      </a:dk2>
      <a:lt2>
        <a:srgbClr val="D1D9DB"/>
      </a:lt2>
      <a:accent1>
        <a:srgbClr val="266D2B"/>
      </a:accent1>
      <a:accent2>
        <a:srgbClr val="5BAC26"/>
      </a:accent2>
      <a:accent3>
        <a:srgbClr val="88CB83"/>
      </a:accent3>
      <a:accent4>
        <a:srgbClr val="CBE9CA"/>
      </a:accent4>
      <a:accent5>
        <a:srgbClr val="EEF7ED"/>
      </a:accent5>
      <a:accent6>
        <a:srgbClr val="D53D20"/>
      </a:accent6>
      <a:hlink>
        <a:srgbClr val="595959"/>
      </a:hlink>
      <a:folHlink>
        <a:srgbClr val="D53D21"/>
      </a:folHlink>
    </a:clrScheme>
    <a:fontScheme name="NCAB">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47A29E6F-F69E-DC46-8597-0A4D06E285EC}" vid="{828AC52C-65BC-CC48-BA18-A0A4CF688539}"/>
    </a:ext>
  </a:extLst>
</a:theme>
</file>

<file path=ppt/theme/theme2.xml><?xml version="1.0" encoding="utf-8"?>
<a:theme xmlns:a="http://schemas.openxmlformats.org/drawingml/2006/main" name="1_Blank">
  <a:themeElements>
    <a:clrScheme name="NCAB FIXAD">
      <a:dk1>
        <a:srgbClr val="000000"/>
      </a:dk1>
      <a:lt1>
        <a:srgbClr val="FFFFFF"/>
      </a:lt1>
      <a:dk2>
        <a:srgbClr val="C3C8C8"/>
      </a:dk2>
      <a:lt2>
        <a:srgbClr val="D1D4D3"/>
      </a:lt2>
      <a:accent1>
        <a:srgbClr val="5BAC26"/>
      </a:accent1>
      <a:accent2>
        <a:srgbClr val="CDE1C4"/>
      </a:accent2>
      <a:accent3>
        <a:srgbClr val="90C685"/>
      </a:accent3>
      <a:accent4>
        <a:srgbClr val="32742B"/>
      </a:accent4>
      <a:accent5>
        <a:srgbClr val="E85127"/>
      </a:accent5>
      <a:accent6>
        <a:srgbClr val="A93C17"/>
      </a:accent6>
      <a:hlink>
        <a:srgbClr val="702807"/>
      </a:hlink>
      <a:folHlink>
        <a:srgbClr val="00206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5BAC26"/>
        </a:solidFill>
        <a:ln w="25400">
          <a:noFill/>
        </a:ln>
        <a:effectLst/>
        <a:scene3d>
          <a:camera prst="orthographicFront">
            <a:rot lat="0" lon="0" rev="0"/>
          </a:camera>
          <a:lightRig rig="threePt" dir="t">
            <a:rot lat="0" lon="0" rev="1200000"/>
          </a:lightRig>
        </a:scene3d>
        <a:sp3d/>
      </a:spPr>
      <a:bodyPr rtlCol="0" anchor="ctr" anchorCtr="0"/>
      <a:lstStyle>
        <a:defPPr algn="ctr">
          <a:defRPr sz="1200" b="1" spc="100" noProof="0" dirty="0" smtClean="0">
            <a:latin typeface="Arial"/>
            <a:cs typeface="Arial"/>
          </a:defRPr>
        </a:defPPr>
      </a:lstStyle>
      <a:style>
        <a:lnRef idx="0">
          <a:schemeClr val="accent1"/>
        </a:lnRef>
        <a:fillRef idx="3">
          <a:schemeClr val="accent1"/>
        </a:fillRef>
        <a:effectRef idx="3">
          <a:schemeClr val="accent1"/>
        </a:effectRef>
        <a:fontRef idx="minor">
          <a:schemeClr val="lt1"/>
        </a:fontRef>
      </a:style>
    </a:spDef>
    <a:lnDef>
      <a:spPr>
        <a:ln w="38100">
          <a:solidFill>
            <a:schemeClr val="accent5"/>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200" dirty="0" err="1" smtClean="0"/>
        </a:defPPr>
      </a:lstStyle>
    </a:txDef>
  </a:objectDefaults>
  <a:extraClrSchemeLst/>
  <a:extLst>
    <a:ext uri="{05A4C25C-085E-4340-85A3-A5531E510DB2}">
      <thm15:themeFamily xmlns:thm15="http://schemas.microsoft.com/office/thememl/2012/main" name="1 Intro Warm Calling - NEW" id="{757935BA-E836-4825-8B95-E4E5C7A8769F}" vid="{94D3E948-321B-4EF0-B354-62F7B5593199}"/>
    </a:ext>
  </a:extLst>
</a:theme>
</file>

<file path=ppt/theme/theme3.xml><?xml version="1.0" encoding="utf-8"?>
<a:theme xmlns:a="http://schemas.openxmlformats.org/drawingml/2006/main" name="Blank">
  <a:themeElements>
    <a:clrScheme name="NCAB">
      <a:dk1>
        <a:srgbClr val="000000"/>
      </a:dk1>
      <a:lt1>
        <a:srgbClr val="FFFFFF"/>
      </a:lt1>
      <a:dk2>
        <a:srgbClr val="33575F"/>
      </a:dk2>
      <a:lt2>
        <a:srgbClr val="D1D9DB"/>
      </a:lt2>
      <a:accent1>
        <a:srgbClr val="33575F"/>
      </a:accent1>
      <a:accent2>
        <a:srgbClr val="D53D21"/>
      </a:accent2>
      <a:accent3>
        <a:srgbClr val="82C979"/>
      </a:accent3>
      <a:accent4>
        <a:srgbClr val="262626"/>
      </a:accent4>
      <a:accent5>
        <a:srgbClr val="D1D9DB"/>
      </a:accent5>
      <a:accent6>
        <a:srgbClr val="F79646"/>
      </a:accent6>
      <a:hlink>
        <a:srgbClr val="595959"/>
      </a:hlink>
      <a:folHlink>
        <a:srgbClr val="D53D21"/>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1">
                <a:lumMod val="75000"/>
                <a:lumOff val="25000"/>
              </a:schemeClr>
            </a:gs>
            <a:gs pos="100000">
              <a:schemeClr val="bg1">
                <a:lumMod val="50000"/>
              </a:schemeClr>
            </a:gs>
          </a:gsLst>
        </a:gradFill>
        <a:ln w="25400">
          <a:solidFill>
            <a:schemeClr val="tx1">
              <a:lumMod val="85000"/>
              <a:lumOff val="15000"/>
            </a:schemeClr>
          </a:solidFill>
        </a:ln>
        <a:effectLst>
          <a:outerShdw blurRad="40000" dist="23000" dir="5400000" rotWithShape="0">
            <a:srgbClr val="000000">
              <a:alpha val="51000"/>
            </a:srgbClr>
          </a:outerShdw>
        </a:effectLst>
        <a:scene3d>
          <a:camera prst="orthographicFront">
            <a:rot lat="0" lon="0" rev="0"/>
          </a:camera>
          <a:lightRig rig="threePt" dir="t">
            <a:rot lat="0" lon="0" rev="1200000"/>
          </a:lightRig>
        </a:scene3d>
        <a:sp3d/>
      </a:spPr>
      <a:bodyPr rtlCol="0" anchor="ctr" anchorCtr="0"/>
      <a:lstStyle>
        <a:defPPr algn="ctr">
          <a:defRPr sz="1200" b="1" spc="100" dirty="0" err="1" smtClean="0">
            <a:latin typeface="Arial"/>
            <a:cs typeface="Arial"/>
          </a:defRPr>
        </a:defPPr>
      </a:lstStyle>
      <a:style>
        <a:lnRef idx="0">
          <a:schemeClr val="accent1"/>
        </a:lnRef>
        <a:fillRef idx="3">
          <a:schemeClr val="accent1"/>
        </a:fillRef>
        <a:effectRef idx="3">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889</TotalTime>
  <Words>3366</Words>
  <Application>Microsoft Office PowerPoint</Application>
  <PresentationFormat>On-screen Show (16:9)</PresentationFormat>
  <Paragraphs>466</Paragraphs>
  <Slides>39</Slides>
  <Notes>5</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ＭＳ Ｐゴシック</vt:lpstr>
      <vt:lpstr>Arial</vt:lpstr>
      <vt:lpstr>Arial Black</vt:lpstr>
      <vt:lpstr>Calibri</vt:lpstr>
      <vt:lpstr>Wingdings</vt:lpstr>
      <vt:lpstr>NCAB Template_20150320</vt:lpstr>
      <vt:lpstr>1_Blank</vt:lpstr>
      <vt:lpstr>Blank</vt:lpstr>
      <vt:lpstr>Focus on Performance Crawl – Walk – Run</vt:lpstr>
      <vt:lpstr>Program Performance Path</vt:lpstr>
      <vt:lpstr>Program Performance Path</vt:lpstr>
      <vt:lpstr>Guidelines</vt:lpstr>
      <vt:lpstr>Today’s agenda</vt:lpstr>
      <vt:lpstr>Speed Dating 1!</vt:lpstr>
      <vt:lpstr>Speed Dating 2!</vt:lpstr>
      <vt:lpstr>PowerPoint Presentation</vt:lpstr>
      <vt:lpstr>PowerPoint Presentation</vt:lpstr>
      <vt:lpstr>PowerPoint Presentation</vt:lpstr>
      <vt:lpstr>PowerPoint Presentation</vt:lpstr>
      <vt:lpstr>PowerPoint Presentation</vt:lpstr>
      <vt:lpstr>PowerPoint Presentation</vt:lpstr>
      <vt:lpstr> </vt:lpstr>
      <vt:lpstr>Full responsibility  for the entire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Who’s there?</vt:lpstr>
      <vt:lpstr>Who’s there? – PART 2  </vt:lpstr>
      <vt:lpstr>Open / Closed questions  Easy to understand – harder to re-wire</vt:lpstr>
      <vt:lpstr>PowerPoint Presentation</vt:lpstr>
      <vt:lpstr>Breakout room: Turn closed questions to open  </vt:lpstr>
      <vt:lpstr>Turn these closed questions to open questions together! (7 min) </vt:lpstr>
      <vt:lpstr>PowerPoint Presentation</vt:lpstr>
      <vt:lpstr>Breakout room: Respond with an open question   </vt:lpstr>
      <vt:lpstr>Respond to these questions/statements with an open question! (20 min)</vt:lpstr>
      <vt:lpstr>Example </vt:lpstr>
      <vt:lpstr>PowerPoint Presentation</vt:lpstr>
      <vt:lpstr>Breakout room: Agree on a next step </vt:lpstr>
      <vt:lpstr>Use ABC and agree on a next step (in your hands) on the following situations: (12 min)</vt:lpstr>
      <vt:lpstr>My SMART-goal until next time – How will you practice IRL? Crawl – Walk – Run</vt:lpstr>
      <vt:lpstr>My SMART-goal until next time – How will you practice IRL? Crawl – Walk – Run</vt:lpstr>
      <vt:lpstr>Next clinic: Our USPs with Rikard Wallin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Key  Component™</dc:title>
  <dc:creator>Sanna Magnusson</dc:creator>
  <cp:lastModifiedBy>Frida Rudolfsson</cp:lastModifiedBy>
  <cp:revision>264</cp:revision>
  <cp:lastPrinted>2021-03-29T06:29:20Z</cp:lastPrinted>
  <dcterms:created xsi:type="dcterms:W3CDTF">2020-03-13T15:54:43Z</dcterms:created>
  <dcterms:modified xsi:type="dcterms:W3CDTF">2021-10-27T09:17:57Z</dcterms:modified>
</cp:coreProperties>
</file>