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9" r:id="rId2"/>
    <p:sldId id="270" r:id="rId3"/>
  </p:sldIdLst>
  <p:sldSz cx="12192000" cy="6858000"/>
  <p:notesSz cx="6797675" cy="9928225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C26"/>
    <a:srgbClr val="D53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62690" autoAdjust="0"/>
  </p:normalViewPr>
  <p:slideViewPr>
    <p:cSldViewPr snapToGrid="0" showGuides="1">
      <p:cViewPr varScale="1">
        <p:scale>
          <a:sx n="122" d="100"/>
          <a:sy n="122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24569-7686-4012-B726-534252C8B852}" type="datetimeFigureOut">
              <a:rPr lang="sv-SE" smtClean="0"/>
              <a:pPr/>
              <a:t>2020-03-11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BA60-79F1-45EA-BC54-50464D16240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81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5843588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1200" i="0" u="none" strike="noStrike" kern="0" cap="none" spc="10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6" name="Rektangel 3"/>
          <p:cNvSpPr/>
          <p:nvPr userDrawn="1"/>
        </p:nvSpPr>
        <p:spPr>
          <a:xfrm>
            <a:off x="0" y="5802308"/>
            <a:ext cx="12201600" cy="1055693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00" y="3060000"/>
            <a:ext cx="10992000" cy="2387600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00" y="6054415"/>
            <a:ext cx="1624877" cy="55147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75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00" y="864000"/>
            <a:ext cx="10992000" cy="82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600000" y="360000"/>
            <a:ext cx="10992000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01" y="1944000"/>
            <a:ext cx="10992001" cy="43920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16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01" y="864000"/>
            <a:ext cx="10992001" cy="8280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6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01" y="360000"/>
            <a:ext cx="10992001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00001" y="1944002"/>
            <a:ext cx="10992001" cy="4392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2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ed bild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1200" i="0" u="none" strike="noStrike" kern="0" cap="none" spc="10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7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001" y="360000"/>
            <a:ext cx="10992001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243" y="1952192"/>
            <a:ext cx="5376000" cy="439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7332" y="1952192"/>
            <a:ext cx="5376000" cy="439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69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8852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600001" y="1944002"/>
            <a:ext cx="10992001" cy="43920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smtClean="0"/>
              <a:t>Klicka på ikonen för att lägga till ett diagram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62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32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65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3"/>
          <p:cNvSpPr/>
          <p:nvPr/>
        </p:nvSpPr>
        <p:spPr bwMode="auto">
          <a:xfrm>
            <a:off x="1" y="0"/>
            <a:ext cx="12191999" cy="6858000"/>
          </a:xfrm>
          <a:prstGeom prst="rect">
            <a:avLst/>
          </a:prstGeo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1" i="0" u="none" strike="noStrike" kern="0" cap="none" spc="10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0000" y="864000"/>
            <a:ext cx="10992000" cy="82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00" y="1944000"/>
            <a:ext cx="10992000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112000" y="6407649"/>
            <a:ext cx="6480000" cy="3138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NCAB GROUP © 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645073" y="6407649"/>
            <a:ext cx="438835" cy="3138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F976-6DE0-4424-8FFB-77A2DCA3C68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33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9" r:id="rId4"/>
    <p:sldLayoutId id="2147483664" r:id="rId5"/>
    <p:sldLayoutId id="2147483666" r:id="rId6"/>
    <p:sldLayoutId id="2147483670" r:id="rId7"/>
    <p:sldLayoutId id="2147483667" r:id="rId8"/>
    <p:sldLayoutId id="214748367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72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70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88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70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06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42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60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78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201" userDrawn="1">
          <p15:clr>
            <a:srgbClr val="F26B43"/>
          </p15:clr>
        </p15:guide>
        <p15:guide id="4" orient="horz" pos="1215" userDrawn="1">
          <p15:clr>
            <a:srgbClr val="F26B43"/>
          </p15:clr>
        </p15:guide>
        <p15:guide id="5" orient="horz" pos="3990" userDrawn="1">
          <p15:clr>
            <a:srgbClr val="F26B43"/>
          </p15:clr>
        </p15:guide>
        <p15:guide id="6" pos="365" userDrawn="1">
          <p15:clr>
            <a:srgbClr val="F26B43"/>
          </p15:clr>
        </p15:guide>
        <p15:guide id="7" pos="7305" userDrawn="1">
          <p15:clr>
            <a:srgbClr val="F26B43"/>
          </p15:clr>
        </p15:guide>
        <p15:guide id="8" orient="horz" pos="534" userDrawn="1">
          <p15:clr>
            <a:srgbClr val="F26B43"/>
          </p15:clr>
        </p15:guide>
        <p15:guide id="9" orient="horz" pos="1071" userDrawn="1">
          <p15:clr>
            <a:srgbClr val="F26B43"/>
          </p15:clr>
        </p15:guide>
        <p15:guide id="10" pos="4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Rak 18"/>
          <p:cNvCxnSpPr/>
          <p:nvPr/>
        </p:nvCxnSpPr>
        <p:spPr>
          <a:xfrm>
            <a:off x="3962400" y="0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8029575" y="0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 flipH="1">
            <a:off x="0" y="2466975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27"/>
          <p:cNvCxnSpPr/>
          <p:nvPr/>
        </p:nvCxnSpPr>
        <p:spPr>
          <a:xfrm flipH="1">
            <a:off x="0" y="4652247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Bildobjekt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74" y="4525073"/>
            <a:ext cx="253825" cy="253825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15276" y="562634"/>
            <a:ext cx="245808" cy="245808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8729208" y="255351"/>
            <a:ext cx="3112932" cy="1906271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rgbClr val="5BAC26"/>
                </a:solidFill>
              </a:rPr>
              <a:t>The </a:t>
            </a:r>
            <a:r>
              <a:rPr lang="sv-SE" sz="2000" b="1" dirty="0" err="1" smtClean="0">
                <a:solidFill>
                  <a:srgbClr val="5BAC26"/>
                </a:solidFill>
              </a:rPr>
              <a:t>quote</a:t>
            </a:r>
            <a:r>
              <a:rPr lang="sv-SE" sz="2000" b="1" dirty="0" smtClean="0">
                <a:solidFill>
                  <a:srgbClr val="5BAC26"/>
                </a:solidFill>
              </a:rPr>
              <a:t> looks </a:t>
            </a:r>
            <a:r>
              <a:rPr lang="sv-SE" sz="2000" b="1" dirty="0" err="1" smtClean="0">
                <a:solidFill>
                  <a:srgbClr val="5BAC26"/>
                </a:solidFill>
              </a:rPr>
              <a:t>really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good</a:t>
            </a:r>
            <a:r>
              <a:rPr lang="sv-SE" sz="2000" b="1" dirty="0" smtClean="0">
                <a:solidFill>
                  <a:srgbClr val="5BAC26"/>
                </a:solidFill>
              </a:rPr>
              <a:t>.</a:t>
            </a:r>
            <a:endParaRPr lang="sv-SE" sz="2000" b="1" dirty="0">
              <a:solidFill>
                <a:srgbClr val="5BAC26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8612795" y="4933951"/>
            <a:ext cx="3127492" cy="1548273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 smtClean="0">
                <a:solidFill>
                  <a:srgbClr val="5BAC26"/>
                </a:solidFill>
              </a:rPr>
              <a:t>We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decided</a:t>
            </a:r>
            <a:r>
              <a:rPr lang="sv-SE" b="1" dirty="0" smtClean="0">
                <a:solidFill>
                  <a:srgbClr val="5BAC26"/>
                </a:solidFill>
              </a:rPr>
              <a:t> to </a:t>
            </a:r>
            <a:r>
              <a:rPr lang="sv-SE" b="1" dirty="0" err="1" smtClean="0">
                <a:solidFill>
                  <a:srgbClr val="5BAC26"/>
                </a:solidFill>
              </a:rPr>
              <a:t>buy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direct</a:t>
            </a:r>
            <a:r>
              <a:rPr lang="sv-SE" b="1" dirty="0" smtClean="0">
                <a:solidFill>
                  <a:srgbClr val="5BAC26"/>
                </a:solidFill>
              </a:rPr>
              <a:t> from a </a:t>
            </a:r>
            <a:r>
              <a:rPr lang="sv-SE" b="1" dirty="0" err="1" smtClean="0">
                <a:solidFill>
                  <a:srgbClr val="5BAC26"/>
                </a:solidFill>
              </a:rPr>
              <a:t>factory</a:t>
            </a:r>
            <a:r>
              <a:rPr lang="sv-SE" b="1" dirty="0" smtClean="0">
                <a:solidFill>
                  <a:srgbClr val="5BAC26"/>
                </a:solidFill>
              </a:rPr>
              <a:t>.</a:t>
            </a:r>
            <a:endParaRPr lang="sv-SE" b="1" dirty="0">
              <a:solidFill>
                <a:srgbClr val="5BAC26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519619" y="4870711"/>
            <a:ext cx="3040513" cy="1593327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 smtClean="0">
                <a:solidFill>
                  <a:srgbClr val="5BAC26"/>
                </a:solidFill>
              </a:rPr>
              <a:t>We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already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accepted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another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supplier</a:t>
            </a:r>
            <a:r>
              <a:rPr lang="sv-SE" b="1" dirty="0" smtClean="0">
                <a:solidFill>
                  <a:srgbClr val="5BAC26"/>
                </a:solidFill>
              </a:rPr>
              <a:t>.</a:t>
            </a:r>
            <a:endParaRPr lang="sv-SE" b="1" dirty="0">
              <a:solidFill>
                <a:srgbClr val="5BAC26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391084" y="2652791"/>
            <a:ext cx="3276482" cy="1617132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rgbClr val="5BAC26"/>
                </a:solidFill>
              </a:rPr>
              <a:t>The </a:t>
            </a:r>
            <a:r>
              <a:rPr lang="sv-SE" sz="2000" b="1" dirty="0" err="1" smtClean="0">
                <a:solidFill>
                  <a:srgbClr val="5BAC26"/>
                </a:solidFill>
              </a:rPr>
              <a:t>price</a:t>
            </a:r>
            <a:r>
              <a:rPr lang="sv-SE" sz="2000" b="1" dirty="0" smtClean="0">
                <a:solidFill>
                  <a:srgbClr val="5BAC26"/>
                </a:solidFill>
              </a:rPr>
              <a:t> is </a:t>
            </a:r>
            <a:r>
              <a:rPr lang="sv-SE" sz="2000" b="1" dirty="0" err="1" smtClean="0">
                <a:solidFill>
                  <a:srgbClr val="5BAC26"/>
                </a:solidFill>
              </a:rPr>
              <a:t>way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too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high</a:t>
            </a:r>
            <a:r>
              <a:rPr lang="sv-SE" sz="2000" b="1" dirty="0" smtClean="0">
                <a:solidFill>
                  <a:srgbClr val="5BAC26"/>
                </a:solidFill>
              </a:rPr>
              <a:t> for </a:t>
            </a:r>
            <a:r>
              <a:rPr lang="sv-SE" sz="2000" b="1" dirty="0" err="1" smtClean="0">
                <a:solidFill>
                  <a:srgbClr val="5BAC26"/>
                </a:solidFill>
              </a:rPr>
              <a:t>us</a:t>
            </a:r>
            <a:r>
              <a:rPr lang="sv-SE" sz="2000" b="1" dirty="0" smtClean="0">
                <a:solidFill>
                  <a:srgbClr val="5BAC26"/>
                </a:solidFill>
              </a:rPr>
              <a:t>.</a:t>
            </a:r>
            <a:endParaRPr lang="sv-SE" sz="2000" b="1" dirty="0">
              <a:solidFill>
                <a:srgbClr val="5BAC26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1331" y="2653103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rgbClr val="5BAC26"/>
                </a:solidFill>
              </a:rPr>
              <a:t>The </a:t>
            </a:r>
            <a:r>
              <a:rPr lang="sv-SE" sz="2000" b="1" dirty="0" err="1" smtClean="0">
                <a:solidFill>
                  <a:srgbClr val="5BAC26"/>
                </a:solidFill>
              </a:rPr>
              <a:t>project</a:t>
            </a:r>
            <a:r>
              <a:rPr lang="sv-SE" sz="2000" b="1" dirty="0" smtClean="0">
                <a:solidFill>
                  <a:srgbClr val="5BAC26"/>
                </a:solidFill>
              </a:rPr>
              <a:t> is </a:t>
            </a:r>
            <a:r>
              <a:rPr lang="sv-SE" sz="2000" b="1" dirty="0" err="1" smtClean="0">
                <a:solidFill>
                  <a:srgbClr val="5BAC26"/>
                </a:solidFill>
              </a:rPr>
              <a:t>cancelled</a:t>
            </a:r>
            <a:r>
              <a:rPr lang="sv-SE" sz="2000" b="1" dirty="0" smtClean="0">
                <a:solidFill>
                  <a:srgbClr val="5BAC26"/>
                </a:solidFill>
              </a:rPr>
              <a:t>.</a:t>
            </a:r>
            <a:endParaRPr lang="sv-SE" sz="2000" b="1" dirty="0">
              <a:solidFill>
                <a:srgbClr val="5BAC26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76727" y="302936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 smtClean="0">
                <a:solidFill>
                  <a:srgbClr val="5BAC26"/>
                </a:solidFill>
              </a:rPr>
              <a:t>We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haven’t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decided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yet</a:t>
            </a:r>
            <a:r>
              <a:rPr lang="sv-SE" b="1" dirty="0" smtClean="0">
                <a:solidFill>
                  <a:srgbClr val="5BAC26"/>
                </a:solidFill>
              </a:rPr>
              <a:t>!</a:t>
            </a:r>
            <a:endParaRPr lang="sv-SE" b="1" dirty="0">
              <a:solidFill>
                <a:srgbClr val="5BAC26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91084" y="326676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 smtClean="0">
                <a:solidFill>
                  <a:srgbClr val="5BAC26"/>
                </a:solidFill>
              </a:rPr>
              <a:t>We’re</a:t>
            </a:r>
            <a:r>
              <a:rPr lang="sv-SE" b="1" dirty="0" smtClean="0">
                <a:solidFill>
                  <a:srgbClr val="5BAC26"/>
                </a:solidFill>
              </a:rPr>
              <a:t> </a:t>
            </a:r>
            <a:r>
              <a:rPr lang="sv-SE" b="1" dirty="0" err="1" smtClean="0">
                <a:solidFill>
                  <a:srgbClr val="5BAC26"/>
                </a:solidFill>
              </a:rPr>
              <a:t>waiting</a:t>
            </a:r>
            <a:r>
              <a:rPr lang="sv-SE" b="1" dirty="0" smtClean="0">
                <a:solidFill>
                  <a:srgbClr val="5BAC26"/>
                </a:solidFill>
              </a:rPr>
              <a:t> for the </a:t>
            </a:r>
            <a:r>
              <a:rPr lang="sv-SE" b="1" dirty="0" err="1" smtClean="0">
                <a:solidFill>
                  <a:srgbClr val="5BAC26"/>
                </a:solidFill>
              </a:rPr>
              <a:t>customer</a:t>
            </a:r>
            <a:r>
              <a:rPr lang="sv-SE" b="1" dirty="0" smtClean="0">
                <a:solidFill>
                  <a:srgbClr val="5BAC26"/>
                </a:solidFill>
              </a:rPr>
              <a:t> to make a decision.</a:t>
            </a:r>
            <a:endParaRPr lang="sv-SE" b="1" dirty="0">
              <a:solidFill>
                <a:srgbClr val="5BAC26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8663163" y="2647135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err="1" smtClean="0">
                <a:solidFill>
                  <a:srgbClr val="5BAC26"/>
                </a:solidFill>
              </a:rPr>
              <a:t>Other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suppliers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offered</a:t>
            </a:r>
            <a:r>
              <a:rPr lang="sv-SE" sz="2000" b="1" dirty="0" smtClean="0">
                <a:solidFill>
                  <a:srgbClr val="5BAC26"/>
                </a:solidFill>
              </a:rPr>
              <a:t> a </a:t>
            </a:r>
            <a:r>
              <a:rPr lang="sv-SE" sz="2000" b="1" dirty="0" err="1" smtClean="0">
                <a:solidFill>
                  <a:srgbClr val="5BAC26"/>
                </a:solidFill>
              </a:rPr>
              <a:t>much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lower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price</a:t>
            </a:r>
            <a:r>
              <a:rPr lang="sv-SE" sz="2000" b="1" dirty="0" smtClean="0">
                <a:solidFill>
                  <a:srgbClr val="5BAC26"/>
                </a:solidFill>
              </a:rPr>
              <a:t>.</a:t>
            </a:r>
            <a:endParaRPr lang="sv-SE" sz="2000" b="1" dirty="0">
              <a:solidFill>
                <a:srgbClr val="5BAC26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76726" y="4824214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rgbClr val="5BAC26"/>
                </a:solidFill>
              </a:rPr>
              <a:t>The </a:t>
            </a:r>
            <a:r>
              <a:rPr lang="sv-SE" sz="2000" b="1" dirty="0" err="1" smtClean="0">
                <a:solidFill>
                  <a:srgbClr val="5BAC26"/>
                </a:solidFill>
              </a:rPr>
              <a:t>lead</a:t>
            </a:r>
            <a:r>
              <a:rPr lang="sv-SE" sz="2000" b="1" dirty="0" smtClean="0">
                <a:solidFill>
                  <a:srgbClr val="5BAC26"/>
                </a:solidFill>
              </a:rPr>
              <a:t> </a:t>
            </a:r>
            <a:r>
              <a:rPr lang="sv-SE" sz="2000" b="1" dirty="0" err="1" smtClean="0">
                <a:solidFill>
                  <a:srgbClr val="5BAC26"/>
                </a:solidFill>
              </a:rPr>
              <a:t>time</a:t>
            </a:r>
            <a:r>
              <a:rPr lang="sv-SE" sz="2000" b="1" dirty="0" smtClean="0">
                <a:solidFill>
                  <a:srgbClr val="5BAC26"/>
                </a:solidFill>
              </a:rPr>
              <a:t> is </a:t>
            </a:r>
            <a:r>
              <a:rPr lang="sv-SE" sz="2000" b="1" dirty="0" err="1" smtClean="0">
                <a:solidFill>
                  <a:srgbClr val="5BAC26"/>
                </a:solidFill>
              </a:rPr>
              <a:t>too</a:t>
            </a:r>
            <a:r>
              <a:rPr lang="sv-SE" sz="2000" b="1" dirty="0" smtClean="0">
                <a:solidFill>
                  <a:srgbClr val="5BAC26"/>
                </a:solidFill>
              </a:rPr>
              <a:t> long.</a:t>
            </a:r>
            <a:endParaRPr lang="sv-SE" sz="2000" b="1" dirty="0">
              <a:solidFill>
                <a:srgbClr val="5BAC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5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81224" y="864000"/>
            <a:ext cx="9410775" cy="828000"/>
          </a:xfrm>
        </p:spPr>
        <p:txBody>
          <a:bodyPr/>
          <a:lstStyle/>
          <a:p>
            <a:r>
              <a:rPr lang="en-US" dirty="0" smtClean="0">
                <a:solidFill>
                  <a:srgbClr val="5BAC26"/>
                </a:solidFill>
              </a:rPr>
              <a:t>The Card Game</a:t>
            </a:r>
            <a:endParaRPr lang="en-US" dirty="0">
              <a:solidFill>
                <a:srgbClr val="5BAC26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1"/>
          </p:nvPr>
        </p:nvSpPr>
        <p:spPr>
          <a:xfrm>
            <a:off x="2181224" y="360000"/>
            <a:ext cx="9410776" cy="576000"/>
          </a:xfrm>
        </p:spPr>
        <p:txBody>
          <a:bodyPr/>
          <a:lstStyle/>
          <a:p>
            <a:r>
              <a:rPr lang="en-US" dirty="0"/>
              <a:t>Objection handling </a:t>
            </a:r>
            <a:r>
              <a:rPr lang="en-US" dirty="0" smtClean="0"/>
              <a:t>– Quote </a:t>
            </a:r>
            <a:r>
              <a:rPr lang="en-US" dirty="0" smtClean="0"/>
              <a:t>follow-up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00000" y="2827339"/>
            <a:ext cx="10992001" cy="3361437"/>
          </a:xfrm>
        </p:spPr>
        <p:txBody>
          <a:bodyPr numCol="1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Customer </a:t>
            </a:r>
            <a:r>
              <a:rPr lang="en-US" sz="1800" b="0" dirty="0"/>
              <a:t>takes a card from the pile </a:t>
            </a:r>
            <a:r>
              <a:rPr lang="en-US" sz="1800" b="0" dirty="0" smtClean="0"/>
              <a:t>and </a:t>
            </a:r>
            <a:r>
              <a:rPr lang="en-US" sz="1800" b="0" dirty="0"/>
              <a:t>reads the </a:t>
            </a:r>
            <a:r>
              <a:rPr lang="en-US" sz="1800" b="0" dirty="0" smtClean="0"/>
              <a:t>objection. </a:t>
            </a:r>
            <a:endParaRPr lang="en-US" sz="1800" b="0" dirty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Salesperson answers </a:t>
            </a:r>
            <a:r>
              <a:rPr lang="en-US" sz="1800" b="0" dirty="0"/>
              <a:t>the </a:t>
            </a:r>
            <a:r>
              <a:rPr lang="en-US" sz="1800" b="0" dirty="0" smtClean="0"/>
              <a:t>objection, followed by </a:t>
            </a:r>
            <a:r>
              <a:rPr lang="en-US" sz="1800" b="0" dirty="0"/>
              <a:t>an open question </a:t>
            </a:r>
            <a:r>
              <a:rPr lang="en-US" sz="1800" b="0" dirty="0" smtClean="0"/>
              <a:t>to </a:t>
            </a:r>
            <a:r>
              <a:rPr lang="en-US" sz="1800" b="0" dirty="0"/>
              <a:t>move the conversation forward.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dirty="0"/>
              <a:t>When conversation is </a:t>
            </a:r>
            <a:r>
              <a:rPr lang="en-US" sz="1800" b="0" dirty="0" smtClean="0"/>
              <a:t>ended, reflect &amp; feedback: </a:t>
            </a:r>
          </a:p>
          <a:p>
            <a:pPr marL="522900" lvl="1" indent="-342900">
              <a:buFont typeface="+mj-lt"/>
              <a:buAutoNum type="alphaLcParenR"/>
            </a:pPr>
            <a:r>
              <a:rPr lang="en-US" sz="1400" dirty="0" smtClean="0"/>
              <a:t>Structure</a:t>
            </a:r>
            <a:r>
              <a:rPr lang="en-US" sz="1400" b="0" dirty="0" smtClean="0"/>
              <a:t> – Overall feedback, introduction </a:t>
            </a:r>
            <a:r>
              <a:rPr lang="en-US" sz="1400" b="0" dirty="0"/>
              <a:t>&amp; </a:t>
            </a:r>
            <a:r>
              <a:rPr lang="en-US" sz="1400" b="0" dirty="0" smtClean="0"/>
              <a:t>ending, open vs. closed questions</a:t>
            </a:r>
          </a:p>
          <a:p>
            <a:pPr marL="522900" lvl="1" indent="-342900">
              <a:buFont typeface="+mj-lt"/>
              <a:buAutoNum type="alphaLcParenR"/>
            </a:pPr>
            <a:r>
              <a:rPr lang="en-US" sz="1400" dirty="0" smtClean="0"/>
              <a:t>Heed </a:t>
            </a:r>
            <a:r>
              <a:rPr lang="en-US" sz="1400" dirty="0"/>
              <a:t>the </a:t>
            </a:r>
            <a:r>
              <a:rPr lang="en-US" sz="1400" dirty="0" smtClean="0"/>
              <a:t>Need </a:t>
            </a:r>
            <a:r>
              <a:rPr lang="en-US" sz="1400" b="0" dirty="0" smtClean="0"/>
              <a:t>– Did you find out the customer’s </a:t>
            </a:r>
            <a:r>
              <a:rPr lang="en-US" sz="1400" b="0" dirty="0"/>
              <a:t>needs? </a:t>
            </a:r>
            <a:r>
              <a:rPr lang="en-US" sz="1400" b="0" dirty="0" smtClean="0"/>
              <a:t>Who </a:t>
            </a:r>
            <a:r>
              <a:rPr lang="en-US" sz="1400" b="0" dirty="0"/>
              <a:t>did most of the talking? </a:t>
            </a:r>
            <a:endParaRPr lang="en-US" sz="1400" dirty="0"/>
          </a:p>
          <a:p>
            <a:pPr marL="522900" lvl="1" indent="-342900">
              <a:buFont typeface="+mj-lt"/>
              <a:buAutoNum type="alphaLcParenR"/>
            </a:pPr>
            <a:r>
              <a:rPr lang="en-US" sz="1400" dirty="0" smtClean="0"/>
              <a:t>ABC</a:t>
            </a:r>
            <a:r>
              <a:rPr lang="en-US" sz="1400" b="0" dirty="0" smtClean="0"/>
              <a:t> – What was agreed, what are the </a:t>
            </a:r>
            <a:r>
              <a:rPr lang="en-US" sz="1400" b="0" dirty="0"/>
              <a:t>next steps? </a:t>
            </a:r>
            <a:endParaRPr lang="en-US" sz="1400" b="0" dirty="0" smtClean="0"/>
          </a:p>
          <a:p>
            <a:pPr marL="285750" indent="-400050">
              <a:buFont typeface="+mj-lt"/>
              <a:buAutoNum type="arabicPeriod"/>
            </a:pPr>
            <a:r>
              <a:rPr lang="en-US" sz="1800" b="0" dirty="0" smtClean="0"/>
              <a:t>Switch roles &amp; repeat. </a:t>
            </a:r>
            <a:endParaRPr lang="en-US" sz="1800" b="0" dirty="0"/>
          </a:p>
        </p:txBody>
      </p:sp>
      <p:sp>
        <p:nvSpPr>
          <p:cNvPr id="6" name="Platshållare för innehåll 3"/>
          <p:cNvSpPr txBox="1">
            <a:spLocks/>
          </p:cNvSpPr>
          <p:nvPr/>
        </p:nvSpPr>
        <p:spPr>
          <a:xfrm>
            <a:off x="600000" y="1796775"/>
            <a:ext cx="11087251" cy="851175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200" indent="-4572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8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8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 smtClean="0"/>
              <a:t>Let’s practice on handling objections!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0" i="1" dirty="0" smtClean="0"/>
              <a:t>Translate the objections into your own language, add/edit objections however you like, and then print and cut out the cards.  </a:t>
            </a:r>
            <a:r>
              <a:rPr lang="en-US" sz="1400" b="0" i="1" dirty="0" smtClean="0"/>
              <a:t/>
            </a:r>
            <a:br>
              <a:rPr lang="en-US" sz="1400" b="0" i="1" dirty="0" smtClean="0"/>
            </a:br>
            <a:r>
              <a:rPr lang="en-US" sz="1400" b="0" i="1" dirty="0" smtClean="0"/>
              <a:t>Take turns on who is a customer and who is an NCAB salesperson.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88" r="47949"/>
          <a:stretch/>
        </p:blipFill>
        <p:spPr>
          <a:xfrm>
            <a:off x="580949" y="254613"/>
            <a:ext cx="1462396" cy="136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4c46a4abc8af97318cd82f459a1af154fd6d65d"/>
</p:tagLst>
</file>

<file path=ppt/theme/theme1.xml><?xml version="1.0" encoding="utf-8"?>
<a:theme xmlns:a="http://schemas.openxmlformats.org/drawingml/2006/main" name="NCAB PPT Template">
  <a:themeElements>
    <a:clrScheme name="NCAB">
      <a:dk1>
        <a:srgbClr val="000000"/>
      </a:dk1>
      <a:lt1>
        <a:srgbClr val="FFFFFF"/>
      </a:lt1>
      <a:dk2>
        <a:srgbClr val="33575F"/>
      </a:dk2>
      <a:lt2>
        <a:srgbClr val="D1D9DB"/>
      </a:lt2>
      <a:accent1>
        <a:srgbClr val="266D2B"/>
      </a:accent1>
      <a:accent2>
        <a:srgbClr val="5BAC26"/>
      </a:accent2>
      <a:accent3>
        <a:srgbClr val="88CB83"/>
      </a:accent3>
      <a:accent4>
        <a:srgbClr val="CBE9CA"/>
      </a:accent4>
      <a:accent5>
        <a:srgbClr val="EEF7ED"/>
      </a:accent5>
      <a:accent6>
        <a:srgbClr val="D53D20"/>
      </a:accent6>
      <a:hlink>
        <a:srgbClr val="595959"/>
      </a:hlink>
      <a:folHlink>
        <a:srgbClr val="D53D21"/>
      </a:folHlink>
    </a:clrScheme>
    <a:fontScheme name="NC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AB Template.potx" id="{1E6C7075-03A8-4C17-90FC-658F5D13D5F1}" vid="{8463F68C-ACE1-4EF2-9D12-7D2E52231E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NCAB PPT Template</Template>
  <TotalTime>393</TotalTime>
  <Words>166</Words>
  <Application>Microsoft Office PowerPoint</Application>
  <PresentationFormat>Bredbild</PresentationFormat>
  <Paragraphs>19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NCAB PPT Template</vt:lpstr>
      <vt:lpstr>PowerPoint-presentation</vt:lpstr>
      <vt:lpstr>The Card Game</vt:lpstr>
    </vt:vector>
  </TitlesOfParts>
  <Company>NCAB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Håkan Garnefält</dc:creator>
  <cp:lastModifiedBy>Frida Rudolfsson</cp:lastModifiedBy>
  <cp:revision>45</cp:revision>
  <cp:lastPrinted>2020-02-27T11:46:50Z</cp:lastPrinted>
  <dcterms:created xsi:type="dcterms:W3CDTF">2015-10-13T19:42:36Z</dcterms:created>
  <dcterms:modified xsi:type="dcterms:W3CDTF">2020-03-11T13:27:53Z</dcterms:modified>
</cp:coreProperties>
</file>